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8" r:id="rId8"/>
    <p:sldId id="264" r:id="rId9"/>
    <p:sldId id="265" r:id="rId10"/>
    <p:sldId id="267" r:id="rId11"/>
    <p:sldId id="263" r:id="rId12"/>
    <p:sldId id="266" r:id="rId13"/>
    <p:sldId id="260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Filipovic" initials="AF" lastIdx="1" clrIdx="0">
    <p:extLst>
      <p:ext uri="{19B8F6BF-5375-455C-9EA6-DF929625EA0E}">
        <p15:presenceInfo xmlns:p15="http://schemas.microsoft.com/office/powerpoint/2012/main" userId="f6a2ff50eaf5ec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BBEB3A-9D34-4367-8349-F0C8475DB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1EC5928-BBB7-4212-975D-551C09BB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0A195A2-B7E0-4DA8-B5F4-3E6B2DFD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A0F1FD-E17D-43CD-9A6D-1D90834B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30A60D7-9131-4A72-BBB0-F943BEF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058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DDA44B-F5DA-4D52-8A9E-5DCB76C1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720C90E-AF08-4832-85AC-1B0A669F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4997EF2-9AD4-4ED5-A9B8-161CF9D6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B6EC8FA-1DC2-42D6-8141-C22FBC7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DDC16D-C4BD-4CD1-B93C-D7EEB67B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4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32F1C4C5-0D93-441C-8F33-989AA56E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1B4EB75-39B4-4150-8DBB-9CC8DD1A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5D1E27D-455F-4BB3-993B-0A457A86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F01FEC2-3A8F-4F9E-8599-A236B3A3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A4E3A59-5638-4F21-AB35-9880D54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12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0CAC24-E04B-4B1B-A926-E0B22F89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65124C-4E1C-48D1-BB19-F608019F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66057D3-9793-4E14-A3D4-087D7DAE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C770CF4-7EB4-4FCA-8483-85D8E55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648041C-73EA-41D6-9CCB-4E16E278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62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DB6B46-A1C2-4561-8467-1F5DC91E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D074621-70F6-4553-BBD2-6641EBF0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78D4FF9-F973-49FB-9F95-531C829A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8E02DD9-8045-4BDD-B526-514C54B4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F5E6741-CF68-4251-B697-7748C205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24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2613AE-CFF7-45EF-AD0F-567286E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900565-EACF-45BC-9EDF-BA1CD2E2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51EA4CC-74EF-4E40-96CE-3D619692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0EB12CF-D14B-43F7-89FF-95EEE5CD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D0FB554-6FB4-410A-9BCB-1D9C090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B059278-C7D4-444B-AEB9-25B672C8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3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730962-21CD-4C20-8033-26AF220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3DF6931-841B-4A1D-83B8-D392D75C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697C623-8607-4902-9264-B405ABF2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24947E5-AA0F-434C-9851-A690C8635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2E2FB8B-2B5C-4603-A623-C111926E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EDEB4BCD-1687-49D8-800C-93F45C0A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FAEEE7A-577B-47D4-8BD7-B6806F91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02F4007-342C-456F-BF5F-A81E4F99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21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0B123E-1C14-4582-BE62-57F904A5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D2395A2-811B-4B1D-9A27-9101490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4059262-A7DA-4D32-B946-7C436A19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D33A9E0-2590-4625-B570-DFCC9466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54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ABF60167-3BBF-4960-B8F6-F10D7E2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A9C63B87-B0D3-47BE-B157-B4766266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65E4CC9-66CD-4226-9801-161DF11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22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9FF139-796A-4E66-BC09-C9CD3530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774DBAD-C2D4-45D0-A239-665D3336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0305E68-1F86-468A-AA64-ECC04E99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8332042-D73F-4F9D-A631-E4BD5B4F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324B731-9431-442F-811E-86DC5A8D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974BF47-D6EF-48F1-A433-E504F02A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70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7B6AE8-E5E0-496D-B9EC-08DB7A3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E3831DE-EA39-47ED-BF9B-10ADEEA47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CC3F32A-C94F-42F6-BD73-3D603B7C1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896BDEC-4E37-409F-87E0-E154781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0985014-5FFD-4968-A1B2-5257B8AD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1CBE07C-102E-4136-BF0C-99E38875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61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DCE6979D-E975-462A-A3BD-FD67291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05CDEEF-73C7-47BF-9E70-41571A5E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DF458B-6207-4CB5-9B1A-36D9B75D6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30C2-E1D6-4B5C-940D-7B52C54FF4EC}" type="datetimeFigureOut">
              <a:rPr lang="hr-HR" smtClean="0"/>
              <a:t>6.7.2020.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22D26B6-CDF1-4493-9FC6-706F994F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7639D0B-78C3-415A-A3C2-EA9D604C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151-0E1C-483D-9FD6-1A84687CD81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8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three-number-3-symbol-count-3rd-39116/" TargetMode="External"/><Relationship Id="rId3" Type="http://schemas.openxmlformats.org/officeDocument/2006/relationships/hyperlink" Target="https://commons.wikimedia.org/wiki/File:Number_1_in_green_rounded_square.sv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2_white,_green_rounded_rectangle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umber_1_in_green_rounded_square.svg" TargetMode="External"/><Relationship Id="rId3" Type="http://schemas.openxmlformats.org/officeDocument/2006/relationships/hyperlink" Target="https://commons.wikimedia.org/wiki/File:2_white,_green_rounded_rectangle.svg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hree-number-3-symbol-count-3rd-39116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umber_1_in_green_rounded_square.svg" TargetMode="External"/><Relationship Id="rId3" Type="http://schemas.openxmlformats.org/officeDocument/2006/relationships/hyperlink" Target="https://commons.wikimedia.org/wiki/File:2_white,_green_rounded_rectangle.svg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hree-number-3-symbol-count-3rd-39116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5DADB9EA-E3AB-422B-B6A7-9935FFE8D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Antonio Filipović</a:t>
            </a:r>
          </a:p>
          <a:p>
            <a:r>
              <a:rPr lang="hr-HR" dirty="0"/>
              <a:t>Voditelj: izv. prof. dr. sc. Tomislav Burić</a:t>
            </a:r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5C2C4342-DF98-45F6-A435-7446B980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Primjena bojanja vrhova grafa u</a:t>
            </a:r>
            <a:b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izradi rasporeda ispita</a:t>
            </a:r>
            <a:b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7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083FEB-2244-483B-94B0-AED8A662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SUČELJE APLIKACIJE</a:t>
            </a: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977FA8C4-D881-4941-9B75-1A3D08A7E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1355342"/>
            <a:ext cx="8309170" cy="4821621"/>
          </a:xfrm>
        </p:spPr>
      </p:pic>
    </p:spTree>
    <p:extLst>
      <p:ext uri="{BB962C8B-B14F-4D97-AF65-F5344CB8AC3E}">
        <p14:creationId xmlns:p14="http://schemas.microsoft.com/office/powerpoint/2010/main" val="22582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4B1F1C-9239-4C5E-907A-E9A9E25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REZULTATI BOJANJA VRHOVA GRAFA</a:t>
            </a: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3C114EB-7968-4F55-BFA5-B3480B1A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24979" cy="4727867"/>
          </a:xfrm>
        </p:spPr>
      </p:pic>
      <p:pic>
        <p:nvPicPr>
          <p:cNvPr id="7" name="Slika 6" descr="Slika na kojoj se prikazuje snimka zaslona, karta&#10;&#10;Opis je automatski generiran">
            <a:extLst>
              <a:ext uri="{FF2B5EF4-FFF2-40B4-BE49-F238E27FC236}">
                <a16:creationId xmlns:a16="http://schemas.microsoft.com/office/drawing/2014/main" id="{9EB09A94-D959-45C3-886D-2872D5A5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79" y="1690687"/>
            <a:ext cx="6144366" cy="47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9D0461-57DD-4136-AB58-E880DEEB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REZULTATI</a:t>
            </a: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226E5DF-F313-4C25-81FF-115DD198B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" y="1262226"/>
            <a:ext cx="5815571" cy="5230649"/>
          </a:xfrm>
        </p:spPr>
      </p:pic>
      <p:pic>
        <p:nvPicPr>
          <p:cNvPr id="7" name="Slika 6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904F979-5159-4E46-BF96-E0446F62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1" y="1262226"/>
            <a:ext cx="6368249" cy="52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7CBF92-BD1C-48A8-91D3-C7D2AB4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HVALA NA PAŽNJI!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D9E47E3-C35C-4CD8-A307-9308EB65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84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09DDC8-9251-4BDA-BEF8-559095CD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KRATKI TEORIJSKI UVOD</a:t>
            </a:r>
          </a:p>
        </p:txBody>
      </p:sp>
      <p:pic>
        <p:nvPicPr>
          <p:cNvPr id="5" name="Rezervirano mjesto sadržaja 4" descr="Slika na kojoj se prikazuje igra&#10;&#10;Opis je automatski generiran">
            <a:extLst>
              <a:ext uri="{FF2B5EF4-FFF2-40B4-BE49-F238E27FC236}">
                <a16:creationId xmlns:a16="http://schemas.microsoft.com/office/drawing/2014/main" id="{5F2A3C45-15AC-46FA-9C2D-1BB5521AC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2283" r="55244" b="22263"/>
          <a:stretch/>
        </p:blipFill>
        <p:spPr>
          <a:xfrm>
            <a:off x="867964" y="1886289"/>
            <a:ext cx="2474743" cy="3069455"/>
          </a:xfrm>
        </p:spPr>
      </p:pic>
      <p:sp>
        <p:nvSpPr>
          <p:cNvPr id="6" name="Strelica: desno 5">
            <a:extLst>
              <a:ext uri="{FF2B5EF4-FFF2-40B4-BE49-F238E27FC236}">
                <a16:creationId xmlns:a16="http://schemas.microsoft.com/office/drawing/2014/main" id="{DF3D2DC2-D759-41DC-A919-FC4533381661}"/>
              </a:ext>
            </a:extLst>
          </p:cNvPr>
          <p:cNvSpPr/>
          <p:nvPr/>
        </p:nvSpPr>
        <p:spPr>
          <a:xfrm>
            <a:off x="3510009" y="3209925"/>
            <a:ext cx="1800225" cy="43815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pic>
        <p:nvPicPr>
          <p:cNvPr id="8" name="Slika 7" descr="Slika na kojoj se prikazuje igra&#10;&#10;Opis je automatski generiran">
            <a:extLst>
              <a:ext uri="{FF2B5EF4-FFF2-40B4-BE49-F238E27FC236}">
                <a16:creationId xmlns:a16="http://schemas.microsoft.com/office/drawing/2014/main" id="{08148DDF-E73E-463B-A2D2-0EBA8F18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8893" r="19269" b="27739"/>
          <a:stretch/>
        </p:blipFill>
        <p:spPr>
          <a:xfrm>
            <a:off x="5416748" y="2135974"/>
            <a:ext cx="2474743" cy="2586051"/>
          </a:xfrm>
          <a:prstGeom prst="rect">
            <a:avLst/>
          </a:prstGeom>
        </p:spPr>
      </p:pic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C8BB0BA9-DBC0-4DF8-967E-EA6A35C92747}"/>
              </a:ext>
            </a:extLst>
          </p:cNvPr>
          <p:cNvCxnSpPr>
            <a:cxnSpLocks/>
          </p:cNvCxnSpPr>
          <p:nvPr/>
        </p:nvCxnSpPr>
        <p:spPr>
          <a:xfrm flipV="1">
            <a:off x="2770566" y="1886289"/>
            <a:ext cx="632928" cy="56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607CCE61-EA46-46DD-8042-417BDC439D6D}"/>
              </a:ext>
            </a:extLst>
          </p:cNvPr>
          <p:cNvSpPr txBox="1"/>
          <p:nvPr/>
        </p:nvSpPr>
        <p:spPr>
          <a:xfrm>
            <a:off x="3403494" y="1603823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vrh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EF13564-5F4D-4DA9-BD3C-8BC62EDE7156}"/>
              </a:ext>
            </a:extLst>
          </p:cNvPr>
          <p:cNvCxnSpPr>
            <a:cxnSpLocks/>
          </p:cNvCxnSpPr>
          <p:nvPr/>
        </p:nvCxnSpPr>
        <p:spPr>
          <a:xfrm flipV="1">
            <a:off x="3214869" y="1973155"/>
            <a:ext cx="295139" cy="95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91393E12-1DA1-4835-99F7-9E0444171AAE}"/>
              </a:ext>
            </a:extLst>
          </p:cNvPr>
          <p:cNvCxnSpPr/>
          <p:nvPr/>
        </p:nvCxnSpPr>
        <p:spPr>
          <a:xfrm flipV="1">
            <a:off x="2926080" y="2351314"/>
            <a:ext cx="1098851" cy="48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19C2E338-9875-4973-9F88-C6B85283B5CE}"/>
              </a:ext>
            </a:extLst>
          </p:cNvPr>
          <p:cNvSpPr txBox="1"/>
          <p:nvPr/>
        </p:nvSpPr>
        <p:spPr>
          <a:xfrm>
            <a:off x="4047943" y="2059216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brid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799AFFD7-257F-476F-B76D-2D6AD8200173}"/>
              </a:ext>
            </a:extLst>
          </p:cNvPr>
          <p:cNvSpPr txBox="1"/>
          <p:nvPr/>
        </p:nvSpPr>
        <p:spPr>
          <a:xfrm>
            <a:off x="8819533" y="1682414"/>
            <a:ext cx="3296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Svakom vrhu pridružiti boju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Susjedni vrhovi nemaju istu boju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Broj boja mora pri tome biti minimalan</a:t>
            </a:r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AF7B3015-D584-462C-AE6B-2729580445F8}"/>
              </a:ext>
            </a:extLst>
          </p:cNvPr>
          <p:cNvSpPr txBox="1"/>
          <p:nvPr/>
        </p:nvSpPr>
        <p:spPr>
          <a:xfrm>
            <a:off x="8819533" y="112922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BOJANJE VRHOVA GRAFA</a:t>
            </a:r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BA6DEE2B-B246-4AD7-9395-05A637514F05}"/>
              </a:ext>
            </a:extLst>
          </p:cNvPr>
          <p:cNvSpPr txBox="1"/>
          <p:nvPr/>
        </p:nvSpPr>
        <p:spPr>
          <a:xfrm>
            <a:off x="8819533" y="3219069"/>
            <a:ext cx="30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DODATNE PRIMJEDBE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1DD24957-F604-49AD-8893-C94EAC477302}"/>
              </a:ext>
            </a:extLst>
          </p:cNvPr>
          <p:cNvSpPr txBox="1"/>
          <p:nvPr/>
        </p:nvSpPr>
        <p:spPr>
          <a:xfrm>
            <a:off x="8819534" y="3822192"/>
            <a:ext cx="3296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Rješenje možemo podijeliti na klase boja (plava (7,8), smeđa(3,5),…)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Svaki vrh pridijeljen točno jednoj klasi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Susjedni vrhovi ne pripadaju istoj klasi</a:t>
            </a: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E5386F13-C190-4478-A0F5-A6F981539BA2}"/>
              </a:ext>
            </a:extLst>
          </p:cNvPr>
          <p:cNvSpPr txBox="1"/>
          <p:nvPr/>
        </p:nvSpPr>
        <p:spPr>
          <a:xfrm>
            <a:off x="736847" y="5468645"/>
            <a:ext cx="364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POVEZNICA BOJANJA GRAFA S IZRADOM RASPOREDA ISPITA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ČVOR – PREDMET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BRID – ZAJEDNIČKI STUDENT </a:t>
            </a:r>
          </a:p>
        </p:txBody>
      </p:sp>
    </p:spTree>
    <p:extLst>
      <p:ext uri="{BB962C8B-B14F-4D97-AF65-F5344CB8AC3E}">
        <p14:creationId xmlns:p14="http://schemas.microsoft.com/office/powerpoint/2010/main" val="26361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4" grpId="0"/>
      <p:bldP spid="25" grpId="0"/>
      <p:bldP spid="26" grpId="0"/>
      <p:bldP spid="27" grpId="0"/>
      <p:bldP spid="2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8977C4-9D8A-4B56-B8A4-C8C88C4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PROBLEMATIKA BOJANJA GRAFA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4B2AD2C-7B0D-4E2C-88E3-79C7A874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isprobavanje cijelog skupa rješenja nije prikladno – eksponencijalni rast</a:t>
            </a:r>
          </a:p>
          <a:p>
            <a:r>
              <a:rPr lang="hr-HR" dirty="0"/>
              <a:t>rješenje problema – izgraditi rješenje uz </a:t>
            </a:r>
            <a:r>
              <a:rPr lang="hr-HR" i="1" dirty="0"/>
              <a:t>k</a:t>
            </a:r>
            <a:r>
              <a:rPr lang="hr-HR" dirty="0"/>
              <a:t> boja i ispitati je li ono valjano u polinomijalnoj složenosti – NP-potpuni problem</a:t>
            </a:r>
          </a:p>
        </p:txBody>
      </p:sp>
    </p:spTree>
    <p:extLst>
      <p:ext uri="{BB962C8B-B14F-4D97-AF65-F5344CB8AC3E}">
        <p14:creationId xmlns:p14="http://schemas.microsoft.com/office/powerpoint/2010/main" val="285168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7A787B-AB8E-40AA-967D-3C2953DC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MODEL ISPITA I OGRANIČENJA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B9C75E-598B-4A52-AE44-4DD29D5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17"/>
            <a:ext cx="4867656" cy="4351338"/>
          </a:xfrm>
        </p:spPr>
        <p:txBody>
          <a:bodyPr/>
          <a:lstStyle/>
          <a:p>
            <a:r>
              <a:rPr lang="hr-HR" dirty="0"/>
              <a:t>Samo za smjer Računarstvo</a:t>
            </a:r>
          </a:p>
          <a:p>
            <a:r>
              <a:rPr lang="hr-HR" dirty="0"/>
              <a:t>Studenti druge godine mogu upisati predmete prve godine, dok studenti treće godine mogu upisati predmete druge godine</a:t>
            </a:r>
          </a:p>
          <a:p>
            <a:r>
              <a:rPr lang="hr-HR" dirty="0"/>
              <a:t>Minimum upisanih ECTS-a je 24 dok je maksimum 37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39B9FC04-781D-4C06-8C02-092DCAAE4111}"/>
              </a:ext>
            </a:extLst>
          </p:cNvPr>
          <p:cNvSpPr txBox="1"/>
          <p:nvPr/>
        </p:nvSpPr>
        <p:spPr>
          <a:xfrm>
            <a:off x="6486146" y="2624926"/>
            <a:ext cx="2365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TVRDA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Kapacitet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Predmeti sa zajedničkim studentom u različitom terminu</a:t>
            </a:r>
          </a:p>
          <a:p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8AA3160E-D501-4900-B672-DD076C41D748}"/>
              </a:ext>
            </a:extLst>
          </p:cNvPr>
          <p:cNvSpPr txBox="1"/>
          <p:nvPr/>
        </p:nvSpPr>
        <p:spPr>
          <a:xfrm>
            <a:off x="9363456" y="2538857"/>
            <a:ext cx="2620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MEKA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Minimalan broj studenata koji u jednom danu pišu ispit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Ispit predmeta „A” trebao bih se održati prije ispita predmeta „B”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D7831650-97A7-4BD2-BE7D-4F4564B7880F}"/>
              </a:ext>
            </a:extLst>
          </p:cNvPr>
          <p:cNvSpPr txBox="1"/>
          <p:nvPr/>
        </p:nvSpPr>
        <p:spPr>
          <a:xfrm>
            <a:off x="8006336" y="1392285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OGRANIČENJA</a:t>
            </a:r>
          </a:p>
        </p:txBody>
      </p: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AB936F79-77DE-4464-9602-B53C1CBE64C1}"/>
              </a:ext>
            </a:extLst>
          </p:cNvPr>
          <p:cNvCxnSpPr>
            <a:cxnSpLocks/>
          </p:cNvCxnSpPr>
          <p:nvPr/>
        </p:nvCxnSpPr>
        <p:spPr>
          <a:xfrm flipH="1">
            <a:off x="8006336" y="1870722"/>
            <a:ext cx="78638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Ravni poveznik sa strelicom 8">
            <a:extLst>
              <a:ext uri="{FF2B5EF4-FFF2-40B4-BE49-F238E27FC236}">
                <a16:creationId xmlns:a16="http://schemas.microsoft.com/office/drawing/2014/main" id="{0B054FDD-8419-405F-AF82-69950C4EEEFA}"/>
              </a:ext>
            </a:extLst>
          </p:cNvPr>
          <p:cNvCxnSpPr>
            <a:cxnSpLocks/>
          </p:cNvCxnSpPr>
          <p:nvPr/>
        </p:nvCxnSpPr>
        <p:spPr>
          <a:xfrm>
            <a:off x="8792720" y="1883638"/>
            <a:ext cx="704088" cy="63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99AB5E9-56DC-4080-AA73-D5FF39947E62}"/>
              </a:ext>
            </a:extLst>
          </p:cNvPr>
          <p:cNvSpPr txBox="1"/>
          <p:nvPr/>
        </p:nvSpPr>
        <p:spPr>
          <a:xfrm>
            <a:off x="6675120" y="5142549"/>
            <a:ext cx="435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TERMINI = BOJE</a:t>
            </a:r>
          </a:p>
          <a:p>
            <a:r>
              <a:rPr lang="hr-HR" dirty="0"/>
              <a:t>PREDMET = ČVOR</a:t>
            </a:r>
          </a:p>
          <a:p>
            <a:r>
              <a:rPr lang="hr-HR" dirty="0"/>
              <a:t>BRID = ZAJEDNIČKI STUDENT</a:t>
            </a:r>
          </a:p>
        </p:txBody>
      </p:sp>
    </p:spTree>
    <p:extLst>
      <p:ext uri="{BB962C8B-B14F-4D97-AF65-F5344CB8AC3E}">
        <p14:creationId xmlns:p14="http://schemas.microsoft.com/office/powerpoint/2010/main" val="34090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CCD3BF-9021-4EB3-B991-F74BF727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SIMULACIJA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483FE63-F65B-4D11-B8B4-00ED86F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63" y="1837690"/>
            <a:ext cx="4017264" cy="2194814"/>
          </a:xfrm>
        </p:spPr>
        <p:txBody>
          <a:bodyPr/>
          <a:lstStyle/>
          <a:p>
            <a:pPr marL="0" indent="0" algn="ctr">
              <a:buNone/>
            </a:pPr>
            <a:r>
              <a:rPr lang="hr-HR" dirty="0">
                <a:solidFill>
                  <a:srgbClr val="92D050"/>
                </a:solidFill>
              </a:rPr>
              <a:t>STUDENTI</a:t>
            </a:r>
          </a:p>
          <a:p>
            <a:r>
              <a:rPr lang="hr-HR" dirty="0"/>
              <a:t>JMBAG</a:t>
            </a:r>
          </a:p>
          <a:p>
            <a:r>
              <a:rPr lang="hr-HR" dirty="0"/>
              <a:t>godina</a:t>
            </a:r>
          </a:p>
          <a:p>
            <a:r>
              <a:rPr lang="hr-HR" dirty="0"/>
              <a:t>ime, prezime</a:t>
            </a:r>
          </a:p>
          <a:p>
            <a:endParaRPr lang="hr-HR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A172C939-E3D0-4B4A-A5A2-53F9DA0E458D}"/>
              </a:ext>
            </a:extLst>
          </p:cNvPr>
          <p:cNvSpPr txBox="1">
            <a:spLocks/>
          </p:cNvSpPr>
          <p:nvPr/>
        </p:nvSpPr>
        <p:spPr>
          <a:xfrm>
            <a:off x="4157472" y="1855724"/>
            <a:ext cx="4017264" cy="219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>
                <a:solidFill>
                  <a:srgbClr val="92D050"/>
                </a:solidFill>
              </a:rPr>
              <a:t>PREDMETI</a:t>
            </a:r>
          </a:p>
          <a:p>
            <a:r>
              <a:rPr lang="hr-HR" dirty="0"/>
              <a:t>godina ili više njih</a:t>
            </a:r>
          </a:p>
          <a:p>
            <a:r>
              <a:rPr lang="hr-HR" dirty="0"/>
              <a:t>ID</a:t>
            </a:r>
          </a:p>
          <a:p>
            <a:r>
              <a:rPr lang="hr-HR" dirty="0"/>
              <a:t>ime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D0C8B513-3FE9-48C7-A381-B618925A8AFB}"/>
              </a:ext>
            </a:extLst>
          </p:cNvPr>
          <p:cNvSpPr txBox="1">
            <a:spLocks/>
          </p:cNvSpPr>
          <p:nvPr/>
        </p:nvSpPr>
        <p:spPr>
          <a:xfrm>
            <a:off x="8174736" y="1837690"/>
            <a:ext cx="401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>
                <a:solidFill>
                  <a:srgbClr val="92D050"/>
                </a:solidFill>
              </a:rPr>
              <a:t>ODABIR PREDMETA</a:t>
            </a:r>
          </a:p>
          <a:p>
            <a:r>
              <a:rPr lang="hr-HR" dirty="0"/>
              <a:t>između 24 i 37 ECTSA</a:t>
            </a:r>
          </a:p>
          <a:p>
            <a:r>
              <a:rPr lang="hr-HR" dirty="0"/>
              <a:t>studenti druge mogu odabrat predmet prve</a:t>
            </a:r>
          </a:p>
          <a:p>
            <a:r>
              <a:rPr lang="hr-HR" dirty="0"/>
              <a:t>studenti treće godine mogu odabrati predmet druge</a:t>
            </a:r>
          </a:p>
          <a:p>
            <a:r>
              <a:rPr lang="hr-HR" dirty="0"/>
              <a:t>nema preduvjeta 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4C8517C-592E-489C-AB3F-606D73BDF70B}"/>
              </a:ext>
            </a:extLst>
          </p:cNvPr>
          <p:cNvSpPr txBox="1"/>
          <p:nvPr/>
        </p:nvSpPr>
        <p:spPr>
          <a:xfrm>
            <a:off x="320963" y="4736592"/>
            <a:ext cx="321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Broj studenata u simulaciji: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500 – prva godina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250/250 – druga godina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150/250 – treća godina 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002758D-3CB2-462D-9A71-E55211B94A1C}"/>
              </a:ext>
            </a:extLst>
          </p:cNvPr>
          <p:cNvSpPr txBox="1"/>
          <p:nvPr/>
        </p:nvSpPr>
        <p:spPr>
          <a:xfrm>
            <a:off x="4507992" y="4736592"/>
            <a:ext cx="248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Broj predmeta: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Trenutno 26, može biti još veći broj (izborni)</a:t>
            </a:r>
          </a:p>
        </p:txBody>
      </p:sp>
    </p:spTree>
    <p:extLst>
      <p:ext uri="{BB962C8B-B14F-4D97-AF65-F5344CB8AC3E}">
        <p14:creationId xmlns:p14="http://schemas.microsoft.com/office/powerpoint/2010/main" val="17744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703E9F-E391-49EE-B21A-3D212E87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BACKTRACKING ALGORITAM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BA2D113-0FFD-42FE-9DF6-1BC389F6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1232" cy="646331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Prvo prihvatljivo rješenje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DE9B8F3-F074-4B08-B0CE-C683357982BB}"/>
              </a:ext>
            </a:extLst>
          </p:cNvPr>
          <p:cNvSpPr txBox="1"/>
          <p:nvPr/>
        </p:nvSpPr>
        <p:spPr>
          <a:xfrm>
            <a:off x="614172" y="3988388"/>
            <a:ext cx="298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PRIDIJELI TRENUTNOM VRHU MOGUĆU BOJU IZ LISTE BOJA</a:t>
            </a:r>
          </a:p>
          <a:p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EFE0774-2CEE-4485-BB0E-6CE5A17E4BE6}"/>
              </a:ext>
            </a:extLst>
          </p:cNvPr>
          <p:cNvSpPr txBox="1"/>
          <p:nvPr/>
        </p:nvSpPr>
        <p:spPr>
          <a:xfrm>
            <a:off x="4443984" y="1825625"/>
            <a:ext cx="5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-&gt;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29E161A6-1678-4F85-8BC2-348C3B361AC3}"/>
              </a:ext>
            </a:extLst>
          </p:cNvPr>
          <p:cNvSpPr txBox="1"/>
          <p:nvPr/>
        </p:nvSpPr>
        <p:spPr>
          <a:xfrm>
            <a:off x="4722876" y="1822450"/>
            <a:ext cx="6013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 zadovoljena „tvrda” ograničenja</a:t>
            </a:r>
          </a:p>
          <a:p>
            <a:endParaRPr lang="hr-HR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5129221-320D-438F-889F-78E7A5810464}"/>
              </a:ext>
            </a:extLst>
          </p:cNvPr>
          <p:cNvSpPr txBox="1"/>
          <p:nvPr/>
        </p:nvSpPr>
        <p:spPr>
          <a:xfrm>
            <a:off x="4443984" y="3924380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PROVJERI JE LI TRENUTNO RJEŠENJE PRIHVATLJIVO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26588BE1-8692-422D-BF5F-421B11154BA3}"/>
              </a:ext>
            </a:extLst>
          </p:cNvPr>
          <p:cNvSpPr txBox="1"/>
          <p:nvPr/>
        </p:nvSpPr>
        <p:spPr>
          <a:xfrm>
            <a:off x="8577072" y="3924380"/>
            <a:ext cx="300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UZMI NOVI VRH</a:t>
            </a:r>
          </a:p>
        </p:txBody>
      </p:sp>
      <p:pic>
        <p:nvPicPr>
          <p:cNvPr id="10" name="Slika 9" descr="Slika na kojoj se prikazuje crtež&#10;&#10;Opis je automatski generiran">
            <a:extLst>
              <a:ext uri="{FF2B5EF4-FFF2-40B4-BE49-F238E27FC236}">
                <a16:creationId xmlns:a16="http://schemas.microsoft.com/office/drawing/2014/main" id="{1B8CEC34-DAEE-460D-9668-1EA3D3324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0120" y="3694695"/>
            <a:ext cx="376580" cy="3765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533236DF-BCAA-4A2A-8F1D-4F562C600B3F}"/>
              </a:ext>
            </a:extLst>
          </p:cNvPr>
          <p:cNvSpPr txBox="1"/>
          <p:nvPr/>
        </p:nvSpPr>
        <p:spPr>
          <a:xfrm>
            <a:off x="104394" y="9143000"/>
            <a:ext cx="31851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3" tooltip="https://commons.wikimedia.org/wiki/File:Number_1_in_green_rounded_squar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  <p:pic>
        <p:nvPicPr>
          <p:cNvPr id="13" name="Slika 12" descr="Slika na kojoj se prikazuje crtež&#10;&#10;Opis je automatski generiran">
            <a:extLst>
              <a:ext uri="{FF2B5EF4-FFF2-40B4-BE49-F238E27FC236}">
                <a16:creationId xmlns:a16="http://schemas.microsoft.com/office/drawing/2014/main" id="{16F3EE70-F3A1-4165-AF86-994844F01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00465" y="3676336"/>
            <a:ext cx="419700" cy="4684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E9354C24-20E0-4DA6-B35C-37E7A31980A5}"/>
              </a:ext>
            </a:extLst>
          </p:cNvPr>
          <p:cNvSpPr txBox="1"/>
          <p:nvPr/>
        </p:nvSpPr>
        <p:spPr>
          <a:xfrm>
            <a:off x="4223169" y="9429529"/>
            <a:ext cx="1104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6" tooltip="https://commons.wikimedia.org/wiki/File:2_white,_green_rounded_rectangl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  <p:pic>
        <p:nvPicPr>
          <p:cNvPr id="16" name="Slika 15" descr="Slika na kojoj se prikazuje crtež&#10;&#10;Opis je automatski generiran">
            <a:extLst>
              <a:ext uri="{FF2B5EF4-FFF2-40B4-BE49-F238E27FC236}">
                <a16:creationId xmlns:a16="http://schemas.microsoft.com/office/drawing/2014/main" id="{6F952D79-C442-43CE-9606-06F53E70A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80510" y="3651574"/>
            <a:ext cx="419701" cy="419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0" name="Poveznik: zakrivljeno 19">
            <a:extLst>
              <a:ext uri="{FF2B5EF4-FFF2-40B4-BE49-F238E27FC236}">
                <a16:creationId xmlns:a16="http://schemas.microsoft.com/office/drawing/2014/main" id="{C94E3578-F56C-411C-8F08-3C332CE4605A}"/>
              </a:ext>
            </a:extLst>
          </p:cNvPr>
          <p:cNvCxnSpPr>
            <a:cxnSpLocks/>
            <a:stCxn id="4" idx="0"/>
            <a:endCxn id="13" idx="0"/>
          </p:cNvCxnSpPr>
          <p:nvPr/>
        </p:nvCxnSpPr>
        <p:spPr>
          <a:xfrm rot="5400000" flipH="1" flipV="1">
            <a:off x="3053358" y="2731432"/>
            <a:ext cx="312052" cy="2201861"/>
          </a:xfrm>
          <a:prstGeom prst="curvedConnector3">
            <a:avLst>
              <a:gd name="adj1" fmla="val 17325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Poveznik: zakrivljeno 27">
            <a:extLst>
              <a:ext uri="{FF2B5EF4-FFF2-40B4-BE49-F238E27FC236}">
                <a16:creationId xmlns:a16="http://schemas.microsoft.com/office/drawing/2014/main" id="{B3DCFA03-45D3-499A-8669-98A07D7DB54B}"/>
              </a:ext>
            </a:extLst>
          </p:cNvPr>
          <p:cNvCxnSpPr>
            <a:cxnSpLocks/>
            <a:stCxn id="34" idx="6"/>
            <a:endCxn id="16" idx="0"/>
          </p:cNvCxnSpPr>
          <p:nvPr/>
        </p:nvCxnSpPr>
        <p:spPr>
          <a:xfrm flipV="1">
            <a:off x="7042155" y="3651574"/>
            <a:ext cx="1448206" cy="2031357"/>
          </a:xfrm>
          <a:prstGeom prst="curvedConnector4">
            <a:avLst>
              <a:gd name="adj1" fmla="val 42755"/>
              <a:gd name="adj2" fmla="val 111254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Elipsa 32">
            <a:extLst>
              <a:ext uri="{FF2B5EF4-FFF2-40B4-BE49-F238E27FC236}">
                <a16:creationId xmlns:a16="http://schemas.microsoft.com/office/drawing/2014/main" id="{8834A0A3-C696-48C1-94B8-45A2DEE20BED}"/>
              </a:ext>
            </a:extLst>
          </p:cNvPr>
          <p:cNvSpPr/>
          <p:nvPr/>
        </p:nvSpPr>
        <p:spPr>
          <a:xfrm>
            <a:off x="4443984" y="5349139"/>
            <a:ext cx="702904" cy="6804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NE</a:t>
            </a:r>
          </a:p>
        </p:txBody>
      </p:sp>
      <p:sp>
        <p:nvSpPr>
          <p:cNvPr id="34" name="Elipsa 33">
            <a:extLst>
              <a:ext uri="{FF2B5EF4-FFF2-40B4-BE49-F238E27FC236}">
                <a16:creationId xmlns:a16="http://schemas.microsoft.com/office/drawing/2014/main" id="{DB8F566B-F6F5-4F66-B102-E72EDC32C7DE}"/>
              </a:ext>
            </a:extLst>
          </p:cNvPr>
          <p:cNvSpPr/>
          <p:nvPr/>
        </p:nvSpPr>
        <p:spPr>
          <a:xfrm>
            <a:off x="6339251" y="5342726"/>
            <a:ext cx="702904" cy="6804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DA</a:t>
            </a:r>
          </a:p>
        </p:txBody>
      </p:sp>
      <p:cxnSp>
        <p:nvCxnSpPr>
          <p:cNvPr id="37" name="Ravni poveznik 36">
            <a:extLst>
              <a:ext uri="{FF2B5EF4-FFF2-40B4-BE49-F238E27FC236}">
                <a16:creationId xmlns:a16="http://schemas.microsoft.com/office/drawing/2014/main" id="{D44AE9C1-22AB-4314-8FF2-7EB8E224E12E}"/>
              </a:ext>
            </a:extLst>
          </p:cNvPr>
          <p:cNvCxnSpPr/>
          <p:nvPr/>
        </p:nvCxnSpPr>
        <p:spPr>
          <a:xfrm>
            <a:off x="5786968" y="4570711"/>
            <a:ext cx="0" cy="111863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B997DF3F-49CF-4A80-A095-3FCC53CA8C8A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5146888" y="5682931"/>
            <a:ext cx="1192363" cy="6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Poveznik: zakrivljeno 39">
            <a:extLst>
              <a:ext uri="{FF2B5EF4-FFF2-40B4-BE49-F238E27FC236}">
                <a16:creationId xmlns:a16="http://schemas.microsoft.com/office/drawing/2014/main" id="{F0E7E279-2C60-4488-A90B-C273441CFDC0}"/>
              </a:ext>
            </a:extLst>
          </p:cNvPr>
          <p:cNvCxnSpPr>
            <a:cxnSpLocks/>
            <a:stCxn id="33" idx="2"/>
            <a:endCxn id="4" idx="2"/>
          </p:cNvCxnSpPr>
          <p:nvPr/>
        </p:nvCxnSpPr>
        <p:spPr>
          <a:xfrm rot="10800000">
            <a:off x="2108454" y="4911718"/>
            <a:ext cx="2335530" cy="7776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Poveznik: zakrivljeno 42">
            <a:extLst>
              <a:ext uri="{FF2B5EF4-FFF2-40B4-BE49-F238E27FC236}">
                <a16:creationId xmlns:a16="http://schemas.microsoft.com/office/drawing/2014/main" id="{375868BB-07D4-4FD5-9310-67FF99459D3B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16200000" flipV="1">
            <a:off x="5188088" y="-964982"/>
            <a:ext cx="229685" cy="9549040"/>
          </a:xfrm>
          <a:prstGeom prst="curvedConnector3">
            <a:avLst>
              <a:gd name="adj1" fmla="val 502092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6F05E986-0C1D-41D8-801C-63D8289A884C}"/>
              </a:ext>
            </a:extLst>
          </p:cNvPr>
          <p:cNvSpPr txBox="1"/>
          <p:nvPr/>
        </p:nvSpPr>
        <p:spPr>
          <a:xfrm>
            <a:off x="614172" y="5486400"/>
            <a:ext cx="2066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UKOLIKO NIJE MOGUĆE, KORAK NATRAG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87904D9D-8A14-431F-AEA0-BBBD812F0F1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647614" y="4911718"/>
            <a:ext cx="460840" cy="574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3" grpId="0" animBg="1"/>
      <p:bldP spid="34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91D1A5-86E5-4E40-877F-94DC54AF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rgbClr val="92D050"/>
                </a:solidFill>
              </a:rPr>
              <a:t>RASPOREĐIVANJE TERMINA U DANE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4BD9ABD-86A7-4CF8-8924-26D5A0D2E243}"/>
              </a:ext>
            </a:extLst>
          </p:cNvPr>
          <p:cNvSpPr txBox="1"/>
          <p:nvPr/>
        </p:nvSpPr>
        <p:spPr>
          <a:xfrm>
            <a:off x="1466088" y="2412800"/>
            <a:ext cx="384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MINIMALNI PRESJEKA ZAJEDNIČKIH STUDENATA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3DAE8D9B-0703-4D1B-9527-D945EE85CFE6}"/>
              </a:ext>
            </a:extLst>
          </p:cNvPr>
          <p:cNvSpPr txBox="1"/>
          <p:nvPr/>
        </p:nvSpPr>
        <p:spPr>
          <a:xfrm>
            <a:off x="6882386" y="2340417"/>
            <a:ext cx="43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METODA RAZDVAJANJA PREDMETA ISTE GODINE</a:t>
            </a:r>
          </a:p>
        </p:txBody>
      </p:sp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DE24C8CF-BF4E-4671-8FF0-92DA846E6CE2}"/>
              </a:ext>
            </a:extLst>
          </p:cNvPr>
          <p:cNvCxnSpPr>
            <a:cxnSpLocks/>
          </p:cNvCxnSpPr>
          <p:nvPr/>
        </p:nvCxnSpPr>
        <p:spPr>
          <a:xfrm flipH="1">
            <a:off x="5309616" y="1410403"/>
            <a:ext cx="78638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8604FB18-9C1F-4D5B-874D-B3686D93DD7C}"/>
              </a:ext>
            </a:extLst>
          </p:cNvPr>
          <p:cNvCxnSpPr>
            <a:cxnSpLocks/>
          </p:cNvCxnSpPr>
          <p:nvPr/>
        </p:nvCxnSpPr>
        <p:spPr>
          <a:xfrm>
            <a:off x="6096000" y="1410403"/>
            <a:ext cx="704088" cy="63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294E3AE5-446B-4477-8858-76F5C16F5F74}"/>
              </a:ext>
            </a:extLst>
          </p:cNvPr>
          <p:cNvSpPr txBox="1"/>
          <p:nvPr/>
        </p:nvSpPr>
        <p:spPr>
          <a:xfrm>
            <a:off x="3781044" y="4247268"/>
            <a:ext cx="462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MEKA OGRANIČENJA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Broj studenata s više od jednim ispitom u danu minimalan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Ispit „A”, prije ispita „B”</a:t>
            </a:r>
          </a:p>
        </p:txBody>
      </p:sp>
    </p:spTree>
    <p:extLst>
      <p:ext uri="{BB962C8B-B14F-4D97-AF65-F5344CB8AC3E}">
        <p14:creationId xmlns:p14="http://schemas.microsoft.com/office/powerpoint/2010/main" val="2701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929660-539D-4A0E-B099-57D7EBB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ALGORITAM MINIMALNOG PRESJEKA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9628DEA2-4A02-4E58-AE64-1C187B6716BC}"/>
              </a:ext>
            </a:extLst>
          </p:cNvPr>
          <p:cNvSpPr txBox="1"/>
          <p:nvPr/>
        </p:nvSpPr>
        <p:spPr>
          <a:xfrm>
            <a:off x="678866" y="2637441"/>
            <a:ext cx="29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UZMI PRVI SLJEDEĆI TERMIN</a:t>
            </a:r>
          </a:p>
          <a:p>
            <a:endParaRPr lang="hr-HR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B2856CE4-3F72-4A9C-8323-8610E496CCAD}"/>
              </a:ext>
            </a:extLst>
          </p:cNvPr>
          <p:cNvSpPr txBox="1"/>
          <p:nvPr/>
        </p:nvSpPr>
        <p:spPr>
          <a:xfrm>
            <a:off x="4615437" y="2505670"/>
            <a:ext cx="349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PRONAĐI DAN U KOJEM BI BROJ STUDENATA S VIŠE OD JEDNOG ISPITA BIO MINIMALAN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141F7BF2-9AD6-4AB1-B6D5-05667D92E303}"/>
              </a:ext>
            </a:extLst>
          </p:cNvPr>
          <p:cNvSpPr txBox="1"/>
          <p:nvPr/>
        </p:nvSpPr>
        <p:spPr>
          <a:xfrm>
            <a:off x="8737995" y="2626308"/>
            <a:ext cx="30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DODAJ TERMIN U ODABRANI DAN</a:t>
            </a:r>
          </a:p>
        </p:txBody>
      </p:sp>
      <p:pic>
        <p:nvPicPr>
          <p:cNvPr id="13" name="Slika 12" descr="Slika na kojoj se prikazuje crtež&#10;&#10;Opis je automatski generiran">
            <a:extLst>
              <a:ext uri="{FF2B5EF4-FFF2-40B4-BE49-F238E27FC236}">
                <a16:creationId xmlns:a16="http://schemas.microsoft.com/office/drawing/2014/main" id="{6984D275-BF8B-4B56-BBF3-43530A26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5737" y="2206608"/>
            <a:ext cx="419700" cy="4308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82AD03AD-C71A-4E8D-8DE7-CB87FC33407C}"/>
              </a:ext>
            </a:extLst>
          </p:cNvPr>
          <p:cNvSpPr txBox="1"/>
          <p:nvPr/>
        </p:nvSpPr>
        <p:spPr>
          <a:xfrm>
            <a:off x="4223169" y="9429529"/>
            <a:ext cx="1104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3" tooltip="https://commons.wikimedia.org/wiki/File:2_white,_green_rounded_rectangl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  <p:pic>
        <p:nvPicPr>
          <p:cNvPr id="15" name="Slika 14" descr="Slika na kojoj se prikazuje crtež&#10;&#10;Opis je automatski generiran">
            <a:extLst>
              <a:ext uri="{FF2B5EF4-FFF2-40B4-BE49-F238E27FC236}">
                <a16:creationId xmlns:a16="http://schemas.microsoft.com/office/drawing/2014/main" id="{4EA79389-7904-441E-B8EE-B02EB7C2E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8145" y="2206607"/>
            <a:ext cx="419701" cy="419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Slika 15" descr="Slika na kojoj se prikazuje crtež&#10;&#10;Opis je automatski generiran">
            <a:extLst>
              <a:ext uri="{FF2B5EF4-FFF2-40B4-BE49-F238E27FC236}">
                <a16:creationId xmlns:a16="http://schemas.microsoft.com/office/drawing/2014/main" id="{B27C99C6-E435-4502-A93B-A06ED0562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0576" y="2206607"/>
            <a:ext cx="376580" cy="3765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5024B155-46E7-4F97-9BA5-13509D2A4F4A}"/>
              </a:ext>
            </a:extLst>
          </p:cNvPr>
          <p:cNvSpPr txBox="1"/>
          <p:nvPr/>
        </p:nvSpPr>
        <p:spPr>
          <a:xfrm>
            <a:off x="104394" y="9143000"/>
            <a:ext cx="31851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8" tooltip="https://commons.wikimedia.org/wiki/File:Number_1_in_green_rounded_squar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  <p:cxnSp>
        <p:nvCxnSpPr>
          <p:cNvPr id="18" name="Poveznik: zakrivljeno 17">
            <a:extLst>
              <a:ext uri="{FF2B5EF4-FFF2-40B4-BE49-F238E27FC236}">
                <a16:creationId xmlns:a16="http://schemas.microsoft.com/office/drawing/2014/main" id="{A50AF395-1B92-4742-8B5F-13DC45578E8F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5400000" flipH="1" flipV="1">
            <a:off x="3073951" y="1305806"/>
            <a:ext cx="430833" cy="2232439"/>
          </a:xfrm>
          <a:prstGeom prst="curvedConnector3">
            <a:avLst>
              <a:gd name="adj1" fmla="val 15306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Poveznik: zakrivljeno 20">
            <a:extLst>
              <a:ext uri="{FF2B5EF4-FFF2-40B4-BE49-F238E27FC236}">
                <a16:creationId xmlns:a16="http://schemas.microsoft.com/office/drawing/2014/main" id="{68DCA6CC-A178-43EC-B1F9-921639B82493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5400000" flipH="1" flipV="1">
            <a:off x="7400437" y="1168112"/>
            <a:ext cx="299063" cy="2376055"/>
          </a:xfrm>
          <a:prstGeom prst="curvedConnector3">
            <a:avLst>
              <a:gd name="adj1" fmla="val 176439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Poveznik: zakrivljeno 23">
            <a:extLst>
              <a:ext uri="{FF2B5EF4-FFF2-40B4-BE49-F238E27FC236}">
                <a16:creationId xmlns:a16="http://schemas.microsoft.com/office/drawing/2014/main" id="{C9316948-10BF-4E92-84F8-96C4D2B7774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5400000">
            <a:off x="6200195" y="-754407"/>
            <a:ext cx="11133" cy="8065225"/>
          </a:xfrm>
          <a:prstGeom prst="curvedConnector3">
            <a:avLst>
              <a:gd name="adj1" fmla="val 10685745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81195-0C10-4932-92A7-0E707FE8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92D050"/>
                </a:solidFill>
              </a:rPr>
              <a:t>METODA RAZDVAJANJA PREDMETA ISTE GODINE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469A631-7E15-4345-8307-3AEADECEE69F}"/>
              </a:ext>
            </a:extLst>
          </p:cNvPr>
          <p:cNvSpPr txBox="1"/>
          <p:nvPr/>
        </p:nvSpPr>
        <p:spPr>
          <a:xfrm>
            <a:off x="678866" y="2637441"/>
            <a:ext cx="298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UZMI TERMINE S PREDMETIMA </a:t>
            </a:r>
            <a:r>
              <a:rPr lang="hr-HR" i="1" dirty="0"/>
              <a:t>i</a:t>
            </a:r>
            <a:r>
              <a:rPr lang="hr-HR" dirty="0"/>
              <a:t>-TE SKUPINE</a:t>
            </a:r>
          </a:p>
          <a:p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D639A06-54E0-43C0-BAA6-08D3E93567D2}"/>
              </a:ext>
            </a:extLst>
          </p:cNvPr>
          <p:cNvSpPr txBox="1"/>
          <p:nvPr/>
        </p:nvSpPr>
        <p:spPr>
          <a:xfrm>
            <a:off x="4720362" y="2414975"/>
            <a:ext cx="349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PRONAĐI DANE U KOJE S MINIMALNIM PRESJEKOM (BROJ STUDENTA) DODAJEMO TERMINE</a:t>
            </a:r>
          </a:p>
        </p:txBody>
      </p:sp>
      <p:pic>
        <p:nvPicPr>
          <p:cNvPr id="6" name="Slika 5" descr="Slika na kojoj se prikazuje crtež&#10;&#10;Opis je automatski generiran">
            <a:extLst>
              <a:ext uri="{FF2B5EF4-FFF2-40B4-BE49-F238E27FC236}">
                <a16:creationId xmlns:a16="http://schemas.microsoft.com/office/drawing/2014/main" id="{A71922D1-C914-422B-8E96-5E46D4CE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5737" y="2206608"/>
            <a:ext cx="419700" cy="4308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F548FEBC-B6F9-47D0-A559-5A5490B8DAC5}"/>
              </a:ext>
            </a:extLst>
          </p:cNvPr>
          <p:cNvSpPr txBox="1"/>
          <p:nvPr/>
        </p:nvSpPr>
        <p:spPr>
          <a:xfrm>
            <a:off x="4223169" y="9429529"/>
            <a:ext cx="1104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3" tooltip="https://commons.wikimedia.org/wiki/File:2_white,_green_rounded_rectangl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  <p:pic>
        <p:nvPicPr>
          <p:cNvPr id="8" name="Slika 7" descr="Slika na kojoj se prikazuje crtež&#10;&#10;Opis je automatski generiran">
            <a:extLst>
              <a:ext uri="{FF2B5EF4-FFF2-40B4-BE49-F238E27FC236}">
                <a16:creationId xmlns:a16="http://schemas.microsoft.com/office/drawing/2014/main" id="{73CA2B63-CB63-4F1B-93EE-2B765AA41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8145" y="2206607"/>
            <a:ext cx="419701" cy="419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9" name="Poveznik: zakrivljeno 8">
            <a:extLst>
              <a:ext uri="{FF2B5EF4-FFF2-40B4-BE49-F238E27FC236}">
                <a16:creationId xmlns:a16="http://schemas.microsoft.com/office/drawing/2014/main" id="{A10DFF5F-A983-42B4-B42F-6E829AE4EB64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3073951" y="1305806"/>
            <a:ext cx="430833" cy="2232439"/>
          </a:xfrm>
          <a:prstGeom prst="curvedConnector3">
            <a:avLst>
              <a:gd name="adj1" fmla="val 15306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Poveznik: zakrivljeno 9">
            <a:extLst>
              <a:ext uri="{FF2B5EF4-FFF2-40B4-BE49-F238E27FC236}">
                <a16:creationId xmlns:a16="http://schemas.microsoft.com/office/drawing/2014/main" id="{5E467D0A-9698-4289-A39A-C4D2D5B9C343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7498247" y="1175226"/>
            <a:ext cx="208368" cy="2271130"/>
          </a:xfrm>
          <a:prstGeom prst="curvedConnector3">
            <a:avLst>
              <a:gd name="adj1" fmla="val 20971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Poveznik: zakrivljeno 10">
            <a:extLst>
              <a:ext uri="{FF2B5EF4-FFF2-40B4-BE49-F238E27FC236}">
                <a16:creationId xmlns:a16="http://schemas.microsoft.com/office/drawing/2014/main" id="{583A68EC-6175-4B3B-9ACF-C0500B5CB9B9}"/>
              </a:ext>
            </a:extLst>
          </p:cNvPr>
          <p:cNvCxnSpPr>
            <a:cxnSpLocks/>
            <a:stCxn id="12" idx="2"/>
            <a:endCxn id="4" idx="2"/>
          </p:cNvCxnSpPr>
          <p:nvPr/>
        </p:nvCxnSpPr>
        <p:spPr>
          <a:xfrm rot="5400000">
            <a:off x="6034723" y="-800269"/>
            <a:ext cx="499465" cy="8222614"/>
          </a:xfrm>
          <a:prstGeom prst="curvedConnector3">
            <a:avLst>
              <a:gd name="adj1" fmla="val 261302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DCC89B87-5B25-4875-92E5-0F5692076D95}"/>
              </a:ext>
            </a:extLst>
          </p:cNvPr>
          <p:cNvSpPr txBox="1"/>
          <p:nvPr/>
        </p:nvSpPr>
        <p:spPr>
          <a:xfrm>
            <a:off x="8895384" y="2414975"/>
            <a:ext cx="30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DODAJ TERMINE U BROJU POTREBNIH DANA</a:t>
            </a:r>
          </a:p>
        </p:txBody>
      </p:sp>
      <p:pic>
        <p:nvPicPr>
          <p:cNvPr id="13" name="Slika 12" descr="Slika na kojoj se prikazuje crtež&#10;&#10;Opis je automatski generiran">
            <a:extLst>
              <a:ext uri="{FF2B5EF4-FFF2-40B4-BE49-F238E27FC236}">
                <a16:creationId xmlns:a16="http://schemas.microsoft.com/office/drawing/2014/main" id="{C63CD6A8-BB59-4C65-B90F-61D6DA0BE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2118" y="2122849"/>
            <a:ext cx="376580" cy="3765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47DB86C4-5AF4-4E90-BC95-4820DCAB54BB}"/>
              </a:ext>
            </a:extLst>
          </p:cNvPr>
          <p:cNvSpPr txBox="1"/>
          <p:nvPr/>
        </p:nvSpPr>
        <p:spPr>
          <a:xfrm>
            <a:off x="104394" y="9143000"/>
            <a:ext cx="31851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>
                <a:hlinkClick r:id="rId8" tooltip="https://commons.wikimedia.org/wiki/File:Number_1_in_green_rounded_square.svg"/>
              </a:rPr>
              <a:t>Ta fotografija</a:t>
            </a:r>
            <a:r>
              <a:rPr lang="hr-HR" sz="900"/>
              <a:t> korisnika Nepoznat autor: licenca </a:t>
            </a:r>
            <a:r>
              <a:rPr lang="hr-HR" sz="900">
                <a:hlinkClick r:id="rId4" tooltip="https://creativecommons.org/licenses/by-sa/3.0/"/>
              </a:rPr>
              <a:t>CC BY-SA</a:t>
            </a:r>
            <a:endParaRPr lang="hr-HR" sz="900"/>
          </a:p>
        </p:txBody>
      </p:sp>
    </p:spTree>
    <p:extLst>
      <p:ext uri="{BB962C8B-B14F-4D97-AF65-F5344CB8AC3E}">
        <p14:creationId xmlns:p14="http://schemas.microsoft.com/office/powerpoint/2010/main" val="35743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458</Words>
  <Application>Microsoft Office PowerPoint</Application>
  <PresentationFormat>Široki zaslon</PresentationFormat>
  <Paragraphs>89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sustava Office</vt:lpstr>
      <vt:lpstr>Primjena bojanja vrhova grafa u izradi rasporeda ispita </vt:lpstr>
      <vt:lpstr>KRATKI TEORIJSKI UVOD</vt:lpstr>
      <vt:lpstr>PROBLEMATIKA BOJANJA GRAFA</vt:lpstr>
      <vt:lpstr>MODEL ISPITA I OGRANIČENJA</vt:lpstr>
      <vt:lpstr>SIMULACIJA PODATAKA</vt:lpstr>
      <vt:lpstr>BACKTRACKING ALGORITAM</vt:lpstr>
      <vt:lpstr>RASPOREĐIVANJE TERMINA U DANE</vt:lpstr>
      <vt:lpstr>ALGORITAM MINIMALNOG PRESJEKA</vt:lpstr>
      <vt:lpstr>METODA RAZDVAJANJA PREDMETA ISTE GODINE</vt:lpstr>
      <vt:lpstr>SUČELJE APLIKACIJE</vt:lpstr>
      <vt:lpstr>REZULTATI BOJANJA VRHOVA GRAFA</vt:lpstr>
      <vt:lpstr>REZULTATI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bojanja vrhova grafa u izradi rasporeda ispita</dc:title>
  <dc:creator>Antonio Filipovic</dc:creator>
  <cp:lastModifiedBy>Antonio Filipovic</cp:lastModifiedBy>
  <cp:revision>22</cp:revision>
  <dcterms:created xsi:type="dcterms:W3CDTF">2020-07-05T13:05:30Z</dcterms:created>
  <dcterms:modified xsi:type="dcterms:W3CDTF">2020-07-05T23:54:22Z</dcterms:modified>
</cp:coreProperties>
</file>