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ourier Prime" panose="020B0604020202020204" charset="0"/>
      <p:regular r:id="rId7"/>
    </p:embeddedFont>
    <p:embeddedFont>
      <p:font typeface="Courier Prime Bol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4666595" y="9210675"/>
            <a:ext cx="1539000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diamond" w="lg" len="lg"/>
            <a:tailEnd type="arrow" w="med" len="sm"/>
          </a:ln>
        </p:spPr>
      </p:sp>
      <p:grpSp>
        <p:nvGrpSpPr>
          <p:cNvPr id="4" name="Group 4"/>
          <p:cNvGrpSpPr/>
          <p:nvPr/>
        </p:nvGrpSpPr>
        <p:grpSpPr>
          <a:xfrm>
            <a:off x="1751034" y="3572693"/>
            <a:ext cx="3897859" cy="5307868"/>
            <a:chOff x="0" y="0"/>
            <a:chExt cx="1330715" cy="18120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30715" cy="1812086"/>
            </a:xfrm>
            <a:custGeom>
              <a:avLst/>
              <a:gdLst/>
              <a:ahLst/>
              <a:cxnLst/>
              <a:rect l="l" t="t" r="r" b="b"/>
              <a:pathLst>
                <a:path w="1330715" h="1812086">
                  <a:moveTo>
                    <a:pt x="0" y="0"/>
                  </a:moveTo>
                  <a:lnTo>
                    <a:pt x="1330715" y="0"/>
                  </a:lnTo>
                  <a:lnTo>
                    <a:pt x="1330715" y="1812086"/>
                  </a:lnTo>
                  <a:lnTo>
                    <a:pt x="0" y="181208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661125" y="3572693"/>
            <a:ext cx="3897859" cy="5307868"/>
            <a:chOff x="0" y="0"/>
            <a:chExt cx="1330715" cy="18120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30715" cy="1812086"/>
            </a:xfrm>
            <a:custGeom>
              <a:avLst/>
              <a:gdLst/>
              <a:ahLst/>
              <a:cxnLst/>
              <a:rect l="l" t="t" r="r" b="b"/>
              <a:pathLst>
                <a:path w="1330715" h="1812086">
                  <a:moveTo>
                    <a:pt x="0" y="0"/>
                  </a:moveTo>
                  <a:lnTo>
                    <a:pt x="1330715" y="0"/>
                  </a:lnTo>
                  <a:lnTo>
                    <a:pt x="1330715" y="1812086"/>
                  </a:lnTo>
                  <a:lnTo>
                    <a:pt x="0" y="181208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5706079" y="3572693"/>
            <a:ext cx="3897859" cy="5307868"/>
            <a:chOff x="0" y="0"/>
            <a:chExt cx="1330715" cy="181208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30715" cy="1812086"/>
            </a:xfrm>
            <a:custGeom>
              <a:avLst/>
              <a:gdLst/>
              <a:ahLst/>
              <a:cxnLst/>
              <a:rect l="l" t="t" r="r" b="b"/>
              <a:pathLst>
                <a:path w="1330715" h="1812086">
                  <a:moveTo>
                    <a:pt x="0" y="0"/>
                  </a:moveTo>
                  <a:lnTo>
                    <a:pt x="1330715" y="0"/>
                  </a:lnTo>
                  <a:lnTo>
                    <a:pt x="1330715" y="1812086"/>
                  </a:lnTo>
                  <a:lnTo>
                    <a:pt x="0" y="181208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616171" y="3572693"/>
            <a:ext cx="3897859" cy="5307868"/>
            <a:chOff x="0" y="0"/>
            <a:chExt cx="1330715" cy="18120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30715" cy="1812086"/>
            </a:xfrm>
            <a:custGeom>
              <a:avLst/>
              <a:gdLst/>
              <a:ahLst/>
              <a:cxnLst/>
              <a:rect l="l" t="t" r="r" b="b"/>
              <a:pathLst>
                <a:path w="1330715" h="1812086">
                  <a:moveTo>
                    <a:pt x="0" y="0"/>
                  </a:moveTo>
                  <a:lnTo>
                    <a:pt x="1330715" y="0"/>
                  </a:lnTo>
                  <a:lnTo>
                    <a:pt x="1330715" y="1812086"/>
                  </a:lnTo>
                  <a:lnTo>
                    <a:pt x="0" y="181208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2480943" y="3154948"/>
            <a:ext cx="431419" cy="431419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5963326" y="3136520"/>
            <a:ext cx="524117" cy="524117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9918372" y="3136520"/>
            <a:ext cx="524117" cy="52411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sp>
        <p:nvSpPr>
          <p:cNvPr id="18" name="AutoShape 18"/>
          <p:cNvSpPr/>
          <p:nvPr/>
        </p:nvSpPr>
        <p:spPr>
          <a:xfrm rot="-8568">
            <a:off x="2529234" y="3384795"/>
            <a:ext cx="11344202" cy="0"/>
          </a:xfrm>
          <a:prstGeom prst="line">
            <a:avLst/>
          </a:prstGeom>
          <a:ln w="57150" cap="flat">
            <a:solidFill>
              <a:srgbClr val="737373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>
            <a:off x="13873418" y="3136520"/>
            <a:ext cx="524117" cy="524117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002534" y="6226627"/>
            <a:ext cx="478409" cy="1051449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177249" y="7702057"/>
            <a:ext cx="1003311" cy="587198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846117" y="7921132"/>
            <a:ext cx="1194405" cy="562863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2480943" y="1290301"/>
            <a:ext cx="10718760" cy="1731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50"/>
              </a:lnSpc>
            </a:pPr>
            <a:r>
              <a:rPr lang="en-US" sz="5921">
                <a:solidFill>
                  <a:srgbClr val="FFFFFF"/>
                </a:solidFill>
                <a:latin typeface="Courier Prime"/>
              </a:rPr>
              <a:t>Foundraising Scenario - {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558466" y="9380101"/>
            <a:ext cx="1389251" cy="90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12"/>
              </a:lnSpc>
            </a:pPr>
            <a:r>
              <a:rPr lang="en-US" sz="6151">
                <a:solidFill>
                  <a:srgbClr val="FFFFFF"/>
                </a:solidFill>
                <a:latin typeface="Courier Prime"/>
              </a:rPr>
              <a:t>}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578668" y="9762113"/>
            <a:ext cx="7073333" cy="446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8"/>
              </a:lnSpc>
            </a:pPr>
            <a:r>
              <a:rPr lang="en-US" sz="2562">
                <a:solidFill>
                  <a:srgbClr val="FF914D"/>
                </a:solidFill>
                <a:latin typeface="Courier Prime"/>
              </a:rPr>
              <a:t>&lt;Por="Antonio Galarza A00828688"/&gt;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138648" y="301348"/>
            <a:ext cx="14010704" cy="47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0"/>
              </a:lnSpc>
            </a:pPr>
            <a:r>
              <a:rPr lang="en-US" sz="2736">
                <a:solidFill>
                  <a:srgbClr val="737373"/>
                </a:solidFill>
                <a:latin typeface="Courier Prime"/>
              </a:rPr>
              <a:t>&lt;!--A Simulation Game to Learn Predictive Analytics --&gt;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118513" y="4281033"/>
            <a:ext cx="3156609" cy="1537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11"/>
              </a:lnSpc>
            </a:pPr>
            <a:r>
              <a:rPr lang="en-US" sz="3158">
                <a:solidFill>
                  <a:srgbClr val="FF914D"/>
                </a:solidFill>
                <a:latin typeface="Courier Prime"/>
              </a:rPr>
              <a:t>01 ANÁLISIS DEL PROBLEMA Y EXPLORACIÓN  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076704" y="4281033"/>
            <a:ext cx="3156609" cy="1537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11"/>
              </a:lnSpc>
            </a:pPr>
            <a:r>
              <a:rPr lang="en-US" sz="3158" dirty="0">
                <a:solidFill>
                  <a:srgbClr val="CB6CE6"/>
                </a:solidFill>
                <a:latin typeface="Courier Prime"/>
              </a:rPr>
              <a:t>02 PREPROCESAMIENTO DE DATOS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031750" y="4281033"/>
            <a:ext cx="3156609" cy="1537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11"/>
              </a:lnSpc>
            </a:pPr>
            <a:r>
              <a:rPr lang="en-US" sz="3158">
                <a:solidFill>
                  <a:srgbClr val="03989E"/>
                </a:solidFill>
                <a:latin typeface="Courier Prime"/>
              </a:rPr>
              <a:t>03 MODELOS E IMPLEMENTACIONES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986796" y="4281033"/>
            <a:ext cx="3156609" cy="519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11"/>
              </a:lnSpc>
            </a:pPr>
            <a:r>
              <a:rPr lang="en-US" sz="3158" dirty="0">
                <a:solidFill>
                  <a:srgbClr val="8C52FF"/>
                </a:solidFill>
                <a:latin typeface="Courier Prime"/>
              </a:rPr>
              <a:t>04 RESULTADOS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664302" y="6454028"/>
            <a:ext cx="1032515" cy="568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2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  <a:latin typeface="Courier Prime"/>
              </a:rPr>
              <a:t>94%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048226" y="7117349"/>
            <a:ext cx="2090571" cy="451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56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Courier Prime"/>
              </a:rPr>
              <a:t>33 AÑOS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480943" y="5910588"/>
            <a:ext cx="2090571" cy="451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56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Courier Prime"/>
              </a:rPr>
              <a:t>PERFIL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801504" y="5920113"/>
            <a:ext cx="3707010" cy="251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8" lvl="1" indent="-237494" algn="ctr">
              <a:lnSpc>
                <a:spcPts val="2794"/>
              </a:lnSpc>
              <a:buFont typeface="Arial"/>
              <a:buChar char="•"/>
            </a:pPr>
            <a:r>
              <a:rPr lang="en-US" sz="2200" dirty="0">
                <a:solidFill>
                  <a:srgbClr val="FFFFFF"/>
                </a:solidFill>
                <a:latin typeface="Courier Prime"/>
              </a:rPr>
              <a:t>ESCALAR SALARIOS</a:t>
            </a:r>
          </a:p>
          <a:p>
            <a:pPr marL="474988" lvl="1" indent="-237494" algn="ctr">
              <a:lnSpc>
                <a:spcPts val="2794"/>
              </a:lnSpc>
              <a:buFont typeface="Arial"/>
              <a:buChar char="•"/>
            </a:pPr>
            <a:r>
              <a:rPr lang="en-US" sz="2200" dirty="0">
                <a:solidFill>
                  <a:srgbClr val="FFFFFF"/>
                </a:solidFill>
                <a:latin typeface="Courier Prime"/>
              </a:rPr>
              <a:t>GENERACIÓN DE VARIABLES DUMMIES</a:t>
            </a:r>
          </a:p>
          <a:p>
            <a:pPr marL="474988" lvl="1" indent="-237494" algn="ctr">
              <a:lnSpc>
                <a:spcPts val="2794"/>
              </a:lnSpc>
              <a:buFont typeface="Arial"/>
              <a:buChar char="•"/>
            </a:pPr>
            <a:r>
              <a:rPr lang="en-US" sz="2200" dirty="0">
                <a:solidFill>
                  <a:srgbClr val="FFFFFF"/>
                </a:solidFill>
                <a:latin typeface="Courier Prime"/>
              </a:rPr>
              <a:t>REMPLAZAMIENTO DE VALORES NULL</a:t>
            </a:r>
          </a:p>
          <a:p>
            <a:pPr marL="474988" lvl="1" indent="-237494" algn="ctr">
              <a:lnSpc>
                <a:spcPts val="2794"/>
              </a:lnSpc>
              <a:buFont typeface="Arial"/>
              <a:buChar char="•"/>
            </a:pPr>
            <a:r>
              <a:rPr lang="en-US" sz="2200" dirty="0">
                <a:solidFill>
                  <a:srgbClr val="FFFFFF"/>
                </a:solidFill>
                <a:latin typeface="Courier Prime"/>
              </a:rPr>
              <a:t>SUPONER ALTO TIEMPO SIN DONACIÓN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442489" y="5904231"/>
            <a:ext cx="2090571" cy="1346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56"/>
              </a:lnSpc>
            </a:pPr>
            <a:r>
              <a:rPr lang="en-US" sz="2800" dirty="0">
                <a:solidFill>
                  <a:srgbClr val="FFFFFF"/>
                </a:solidFill>
                <a:latin typeface="Courier Prime"/>
              </a:rPr>
              <a:t>RONDA 1: XGB</a:t>
            </a:r>
          </a:p>
          <a:p>
            <a:pPr algn="ctr">
              <a:lnSpc>
                <a:spcPts val="3556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ourier Prime"/>
              </a:rPr>
              <a:t>LR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442489" y="7514922"/>
            <a:ext cx="2090571" cy="1346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56"/>
              </a:lnSpc>
            </a:pPr>
            <a:r>
              <a:rPr lang="en-US" sz="2800">
                <a:solidFill>
                  <a:srgbClr val="FFFFFF"/>
                </a:solidFill>
                <a:latin typeface="Courier Prime"/>
              </a:rPr>
              <a:t>RONDA 2: XGB</a:t>
            </a:r>
          </a:p>
          <a:p>
            <a:pPr algn="ctr">
              <a:lnSpc>
                <a:spcPts val="3556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Courier Prime"/>
              </a:rPr>
              <a:t>LGB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3616171" y="5789931"/>
            <a:ext cx="3897859" cy="2006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2"/>
              </a:lnSpc>
            </a:pPr>
            <a:r>
              <a:rPr lang="en-US" sz="2600" dirty="0">
                <a:solidFill>
                  <a:srgbClr val="FFFFFF"/>
                </a:solidFill>
                <a:latin typeface="Courier Prime Bold"/>
              </a:rPr>
              <a:t>RONDA 1-BL:</a:t>
            </a:r>
            <a:r>
              <a:rPr lang="en-US" sz="2600" dirty="0">
                <a:solidFill>
                  <a:srgbClr val="FFFFFF"/>
                </a:solidFill>
                <a:latin typeface="Courier Prime"/>
              </a:rPr>
              <a:t> $7.602M</a:t>
            </a:r>
          </a:p>
          <a:p>
            <a:pPr algn="ctr">
              <a:lnSpc>
                <a:spcPts val="3302"/>
              </a:lnSpc>
            </a:pPr>
            <a:r>
              <a:rPr lang="en-US" sz="2600" dirty="0">
                <a:solidFill>
                  <a:srgbClr val="FFFFFF"/>
                </a:solidFill>
                <a:latin typeface="Courier Prime Bold"/>
              </a:rPr>
              <a:t>RONDA 1-LR: </a:t>
            </a:r>
            <a:r>
              <a:rPr lang="en-US" sz="2600" dirty="0">
                <a:solidFill>
                  <a:srgbClr val="FFFFFF"/>
                </a:solidFill>
                <a:latin typeface="Courier Prime"/>
              </a:rPr>
              <a:t>$9.079M</a:t>
            </a:r>
          </a:p>
          <a:p>
            <a:pPr algn="ctr">
              <a:lnSpc>
                <a:spcPts val="3175"/>
              </a:lnSpc>
            </a:pPr>
            <a:r>
              <a:rPr lang="en-US" sz="2500" dirty="0">
                <a:solidFill>
                  <a:srgbClr val="FFFFFF"/>
                </a:solidFill>
                <a:latin typeface="Courier Prime Bold"/>
              </a:rPr>
              <a:t>RONDA 1-XGB: </a:t>
            </a:r>
            <a:r>
              <a:rPr lang="en-US" sz="2500" dirty="0">
                <a:solidFill>
                  <a:srgbClr val="FFFFFF"/>
                </a:solidFill>
                <a:latin typeface="Courier Prime"/>
              </a:rPr>
              <a:t>$9.380M</a:t>
            </a:r>
          </a:p>
          <a:p>
            <a:pPr algn="ctr">
              <a:lnSpc>
                <a:spcPts val="3048"/>
              </a:lnSpc>
            </a:pPr>
            <a:r>
              <a:rPr lang="en-US" sz="2400" dirty="0">
                <a:solidFill>
                  <a:srgbClr val="FFFFFF"/>
                </a:solidFill>
                <a:latin typeface="Courier Prime Bold"/>
              </a:rPr>
              <a:t>RONDA 2-LGB: 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$12.193M</a:t>
            </a:r>
          </a:p>
          <a:p>
            <a:pPr algn="ctr">
              <a:lnSpc>
                <a:spcPts val="3048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Courier Prime Bold"/>
              </a:rPr>
              <a:t>RONDA 2-GB:</a:t>
            </a:r>
            <a:r>
              <a:rPr lang="en-US" sz="2400" dirty="0">
                <a:solidFill>
                  <a:srgbClr val="FFFFFF"/>
                </a:solidFill>
                <a:latin typeface="Courier Prime"/>
              </a:rPr>
              <a:t> $12.166M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08AAFE5-520B-10AD-B389-A837E2966C25}"/>
              </a:ext>
            </a:extLst>
          </p:cNvPr>
          <p:cNvSpPr txBox="1"/>
          <p:nvPr/>
        </p:nvSpPr>
        <p:spPr>
          <a:xfrm>
            <a:off x="14102138" y="7872729"/>
            <a:ext cx="315660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556"/>
              </a:lnSpc>
              <a:spcBef>
                <a:spcPct val="0"/>
              </a:spcBef>
            </a:pPr>
            <a:r>
              <a:rPr lang="en-US" sz="1800" dirty="0">
                <a:solidFill>
                  <a:srgbClr val="FFFFFF"/>
                </a:solidFill>
                <a:latin typeface="Courier Prime"/>
              </a:rPr>
              <a:t>60K y 180K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95</Words>
  <Application>Microsoft Office PowerPoint</Application>
  <PresentationFormat>Personalizado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Calibri</vt:lpstr>
      <vt:lpstr>Courier Prime Bold</vt:lpstr>
      <vt:lpstr>Arial</vt:lpstr>
      <vt:lpstr>Courier Prime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propuesta técnica desarrollo código programación fondo oscuro</dc:title>
  <dc:creator>Antonio Galarza</dc:creator>
  <cp:lastModifiedBy>Antonio Galarza</cp:lastModifiedBy>
  <cp:revision>3</cp:revision>
  <dcterms:created xsi:type="dcterms:W3CDTF">2006-08-16T00:00:00Z</dcterms:created>
  <dcterms:modified xsi:type="dcterms:W3CDTF">2022-12-03T02:27:50Z</dcterms:modified>
  <dc:identifier>DAFToXDCM0o</dc:identifier>
</cp:coreProperties>
</file>