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5" r:id="rId4"/>
    <p:sldId id="264" r:id="rId5"/>
    <p:sldId id="271" r:id="rId6"/>
    <p:sldId id="262" r:id="rId7"/>
    <p:sldId id="274" r:id="rId8"/>
    <p:sldId id="273" r:id="rId9"/>
    <p:sldId id="263" r:id="rId10"/>
    <p:sldId id="259" r:id="rId11"/>
    <p:sldId id="265" r:id="rId12"/>
    <p:sldId id="266" r:id="rId13"/>
    <p:sldId id="267" r:id="rId14"/>
    <p:sldId id="268" r:id="rId1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70863048-9C80-4E85-856C-80E86C498FAD}" type="datetimeFigureOut">
              <a:rPr lang="it-IT" smtClean="0"/>
              <a:t>18/04/2017</a:t>
            </a:fld>
            <a:endParaRPr lang="it-IT"/>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6F6FFEA-9C9C-4A54-87E3-97127206FAA8}" type="slidenum">
              <a:rPr lang="it-IT" smtClean="0"/>
              <a:t>‹N›</a:t>
            </a:fld>
            <a:endParaRPr lang="it-IT"/>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it-IT"/>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it-IT" smtClean="0"/>
              <a:t>Fare clic per modificare lo stile del titolo</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70863048-9C80-4E85-856C-80E86C498FAD}" type="datetimeFigureOut">
              <a:rPr lang="it-IT" smtClean="0"/>
              <a:t>18/04/2017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F6FFEA-9C9C-4A54-87E3-97127206FAA8}"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0863048-9C80-4E85-856C-80E86C498FAD}" type="datetimeFigureOut">
              <a:rPr lang="it-IT" smtClean="0"/>
              <a:t>18/04/2017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6F6FFEA-9C9C-4A54-87E3-97127206FAA8}"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0863048-9C80-4E85-856C-80E86C498FAD}" type="datetimeFigureOut">
              <a:rPr lang="it-IT" smtClean="0"/>
              <a:t>18/04/2017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F6FFEA-9C9C-4A54-87E3-97127206FAA8}" type="slidenum">
              <a:rPr lang="it-IT" smtClean="0"/>
              <a:t>‹N›</a:t>
            </a:fld>
            <a:endParaRPr lang="it-IT"/>
          </a:p>
        </p:txBody>
      </p:sp>
      <p:sp>
        <p:nvSpPr>
          <p:cNvPr id="7" name="Title 6"/>
          <p:cNvSpPr>
            <a:spLocks noGrp="1"/>
          </p:cNvSpPr>
          <p:nvPr>
            <p:ph type="title"/>
          </p:nvPr>
        </p:nvSpPr>
        <p:spPr/>
        <p:txBody>
          <a:bodyPr/>
          <a:lstStyle/>
          <a:p>
            <a:r>
              <a:rPr lang="it-IT" smtClean="0"/>
              <a:t>Fare clic per modificare lo stile del titolo</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9" name="Date Placeholder 8"/>
          <p:cNvSpPr>
            <a:spLocks noGrp="1"/>
          </p:cNvSpPr>
          <p:nvPr>
            <p:ph type="dt" sz="half" idx="10"/>
          </p:nvPr>
        </p:nvSpPr>
        <p:spPr/>
        <p:txBody>
          <a:bodyPr/>
          <a:lstStyle>
            <a:lvl1pPr>
              <a:defRPr>
                <a:solidFill>
                  <a:srgbClr val="FFFFFF"/>
                </a:solidFill>
              </a:defRPr>
            </a:lvl1pPr>
          </a:lstStyle>
          <a:p>
            <a:fld id="{70863048-9C80-4E85-856C-80E86C498FAD}" type="datetimeFigureOut">
              <a:rPr lang="it-IT" smtClean="0"/>
              <a:t>18/04/2017</a:t>
            </a:fld>
            <a:endParaRPr lang="it-IT"/>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6F6FFEA-9C9C-4A54-87E3-97127206FAA8}" type="slidenum">
              <a:rPr lang="it-IT" smtClean="0"/>
              <a:t>‹N›</a:t>
            </a:fld>
            <a:endParaRPr lang="it-IT"/>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it-IT"/>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it-IT" smtClean="0"/>
              <a:t>Fare clic per modificare lo stile del titolo</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70863048-9C80-4E85-856C-80E86C498FAD}" type="datetimeFigureOut">
              <a:rPr lang="it-IT" smtClean="0"/>
              <a:t>18/04/2017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F6FFEA-9C9C-4A54-87E3-97127206FAA8}" type="slidenum">
              <a:rPr lang="it-IT" smtClean="0"/>
              <a:t>‹N›</a:t>
            </a:fld>
            <a:endParaRPr lang="it-IT"/>
          </a:p>
        </p:txBody>
      </p:sp>
      <p:sp>
        <p:nvSpPr>
          <p:cNvPr id="8" name="Title 7"/>
          <p:cNvSpPr>
            <a:spLocks noGrp="1"/>
          </p:cNvSpPr>
          <p:nvPr>
            <p:ph type="title"/>
          </p:nvPr>
        </p:nvSpPr>
        <p:spPr/>
        <p:txBody>
          <a:bodyPr/>
          <a:lstStyle/>
          <a:p>
            <a:r>
              <a:rPr lang="it-IT" smtClean="0"/>
              <a:t>Fare clic per modificare lo stile del titolo</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70863048-9C80-4E85-856C-80E86C498FAD}" type="datetimeFigureOut">
              <a:rPr lang="it-IT" smtClean="0"/>
              <a:t>18/04/2017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6F6FFEA-9C9C-4A54-87E3-97127206FAA8}" type="slidenum">
              <a:rPr lang="it-IT" smtClean="0"/>
              <a:t>‹N›</a:t>
            </a:fld>
            <a:endParaRPr lang="it-IT"/>
          </a:p>
        </p:txBody>
      </p:sp>
      <p:sp>
        <p:nvSpPr>
          <p:cNvPr id="10" name="Title 9"/>
          <p:cNvSpPr>
            <a:spLocks noGrp="1"/>
          </p:cNvSpPr>
          <p:nvPr>
            <p:ph type="title"/>
          </p:nvPr>
        </p:nvSpPr>
        <p:spPr/>
        <p:txBody>
          <a:bodyPr/>
          <a:lstStyle/>
          <a:p>
            <a:r>
              <a:rPr lang="it-IT" smtClean="0"/>
              <a:t>Fare clic per modificare lo stile del titolo</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63048-9C80-4E85-856C-80E86C498FAD}" type="datetimeFigureOut">
              <a:rPr lang="it-IT" smtClean="0"/>
              <a:t>18/04/2017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F6FFEA-9C9C-4A54-87E3-97127206FAA8}" type="slidenum">
              <a:rPr lang="it-IT" smtClean="0"/>
              <a:t>‹N›</a:t>
            </a:fld>
            <a:endParaRPr lang="it-IT"/>
          </a:p>
        </p:txBody>
      </p:sp>
      <p:sp>
        <p:nvSpPr>
          <p:cNvPr id="6" name="Title 5"/>
          <p:cNvSpPr>
            <a:spLocks noGrp="1"/>
          </p:cNvSpPr>
          <p:nvPr>
            <p:ph type="title"/>
          </p:nvPr>
        </p:nvSpPr>
        <p:spPr/>
        <p:txBody>
          <a:bodyPr/>
          <a:lstStyle/>
          <a:p>
            <a:r>
              <a:rPr lang="it-IT" smtClean="0"/>
              <a:t>Fare clic per modificare lo stile del titolo</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0863048-9C80-4E85-856C-80E86C498FAD}" type="datetimeFigureOut">
              <a:rPr lang="it-IT" smtClean="0"/>
              <a:t>18/04/2017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6F6FFEA-9C9C-4A54-87E3-97127206FAA8}"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70863048-9C80-4E85-856C-80E86C498FAD}" type="datetimeFigureOut">
              <a:rPr lang="it-IT" smtClean="0"/>
              <a:t>18/04/2017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6F6FFEA-9C9C-4A54-87E3-97127206FAA8}" type="slidenum">
              <a:rPr lang="it-IT" smtClean="0"/>
              <a:t>‹N›</a:t>
            </a:fld>
            <a:endParaRPr lang="it-IT"/>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it-IT" smtClean="0"/>
              <a:t>Fare clic per modificare lo stile del titolo</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70863048-9C80-4E85-856C-80E86C498FAD}" type="datetimeFigureOut">
              <a:rPr lang="it-IT" smtClean="0"/>
              <a:t>18/04/2017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F6FFEA-9C9C-4A54-87E3-97127206FAA8}" type="slidenum">
              <a:rPr lang="it-IT" smtClean="0"/>
              <a:t>‹N›</a:t>
            </a:fld>
            <a:endParaRPr lang="it-IT"/>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it-IT" smtClean="0"/>
              <a:t>Fare clic per modificare lo stile del titolo</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70863048-9C80-4E85-856C-80E86C498FAD}" type="datetimeFigureOut">
              <a:rPr lang="it-IT" smtClean="0"/>
              <a:t>18/04/2017</a:t>
            </a:fld>
            <a:endParaRPr lang="it-IT"/>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it-IT"/>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6F6FFEA-9C9C-4A54-87E3-97127206FAA8}"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ln>
            <a:solidFill>
              <a:schemeClr val="accent1"/>
            </a:solidFill>
          </a:ln>
        </p:spPr>
        <p:txBody>
          <a:bodyPr>
            <a:normAutofit fontScale="85000" lnSpcReduction="10000"/>
          </a:bodyPr>
          <a:lstStyle/>
          <a:p>
            <a:r>
              <a:rPr lang="it-IT" dirty="0" smtClean="0"/>
              <a:t>Esempio di come andare a gestire tutte le attività nella realizzazione di un’applicazione..</a:t>
            </a:r>
            <a:endParaRPr lang="it-IT" dirty="0"/>
          </a:p>
        </p:txBody>
      </p:sp>
      <p:sp>
        <p:nvSpPr>
          <p:cNvPr id="2" name="Titolo 1"/>
          <p:cNvSpPr>
            <a:spLocks noGrp="1"/>
          </p:cNvSpPr>
          <p:nvPr>
            <p:ph type="title"/>
          </p:nvPr>
        </p:nvSpPr>
        <p:spPr>
          <a:xfrm>
            <a:off x="179512" y="188640"/>
            <a:ext cx="6696744" cy="6480720"/>
          </a:xfrm>
          <a:solidFill>
            <a:schemeClr val="tx1"/>
          </a:solidFill>
        </p:spPr>
        <p:txBody>
          <a:bodyPr/>
          <a:lstStyle/>
          <a:p>
            <a:r>
              <a:rPr lang="it-IT" sz="2400" dirty="0" smtClean="0">
                <a:latin typeface="Times New Roman" panose="02020603050405020304" pitchFamily="18" charset="0"/>
                <a:cs typeface="Times New Roman" panose="02020603050405020304" pitchFamily="18" charset="0"/>
              </a:rPr>
              <a:t>Gestione del attività per l’area di progetto.</a:t>
            </a:r>
            <a:br>
              <a:rPr lang="it-IT" sz="2400" dirty="0" smtClean="0">
                <a:latin typeface="Times New Roman" panose="02020603050405020304" pitchFamily="18" charset="0"/>
                <a:cs typeface="Times New Roman" panose="02020603050405020304" pitchFamily="18" charset="0"/>
              </a:rPr>
            </a:br>
            <a:r>
              <a:rPr lang="it-IT" sz="2400" dirty="0">
                <a:latin typeface="Times New Roman" panose="02020603050405020304" pitchFamily="18" charset="0"/>
                <a:cs typeface="Times New Roman" panose="02020603050405020304" pitchFamily="18" charset="0"/>
              </a:rPr>
              <a:t/>
            </a:r>
            <a:br>
              <a:rPr lang="it-IT" sz="2400" dirty="0">
                <a:latin typeface="Times New Roman" panose="02020603050405020304" pitchFamily="18" charset="0"/>
                <a:cs typeface="Times New Roman" panose="02020603050405020304" pitchFamily="18" charset="0"/>
              </a:rPr>
            </a:br>
            <a:r>
              <a:rPr lang="it-IT" sz="2400" dirty="0" smtClean="0">
                <a:latin typeface="Times New Roman" panose="02020603050405020304" pitchFamily="18" charset="0"/>
                <a:cs typeface="Times New Roman" panose="02020603050405020304" pitchFamily="18" charset="0"/>
              </a:rPr>
              <a:t>Prima fase: pianificazione.</a:t>
            </a:r>
            <a:endParaRPr lang="it-I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3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45720" indent="0">
              <a:buNone/>
            </a:pPr>
            <a:r>
              <a:rPr lang="it-IT" dirty="0" smtClean="0"/>
              <a:t>Otre alla fase di realizzazione ci saranno tutte le attività per la gestione del progetto che dovranno essere sviluppate principalmente su </a:t>
            </a:r>
            <a:r>
              <a:rPr lang="it-IT" dirty="0" err="1" smtClean="0"/>
              <a:t>ProjectLibre</a:t>
            </a:r>
            <a:r>
              <a:rPr lang="it-IT" dirty="0" smtClean="0"/>
              <a:t>, andremo a creare tutti i documenti (</a:t>
            </a:r>
            <a:r>
              <a:rPr lang="it-IT" dirty="0" err="1" smtClean="0"/>
              <a:t>Wbs</a:t>
            </a:r>
            <a:r>
              <a:rPr lang="it-IT" dirty="0" smtClean="0"/>
              <a:t>, diagramma di </a:t>
            </a:r>
            <a:r>
              <a:rPr lang="it-IT" dirty="0" err="1" smtClean="0"/>
              <a:t>Gantt</a:t>
            </a:r>
            <a:r>
              <a:rPr lang="it-IT" dirty="0" smtClean="0"/>
              <a:t>, reticolo di Perth, organigramma di progetto, matrice delle responsabilità)  che ci permettono di capire fondamentalmente i tempi, i costi e le risorse necessari per la realizzazione del progetto.  Con questo strumento si può effettuare una previsione che deriva principalmente dalle conoscenze pregresse derivanti da esperienze precedenti nella gestione di progetti o realizzazioni di attività simili, e passo dopo passo confrontarla con il reale sviluppo delle attività all’interno del progetto, quindi andare a verificare se le previsioni erano in linea con il reale sviluppo dell’attività.  </a:t>
            </a: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a:t>Come gestire le attività: pianificazione</a:t>
            </a:r>
          </a:p>
        </p:txBody>
      </p:sp>
    </p:spTree>
    <p:extLst>
      <p:ext uri="{BB962C8B-B14F-4D97-AF65-F5344CB8AC3E}">
        <p14:creationId xmlns:p14="http://schemas.microsoft.com/office/powerpoint/2010/main" val="2572228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179512" y="188640"/>
            <a:ext cx="8712968" cy="1224136"/>
          </a:xfrm>
          <a:solidFill>
            <a:schemeClr val="tx1"/>
          </a:solidFill>
        </p:spPr>
        <p:txBody>
          <a:bodyPr/>
          <a:lstStyle/>
          <a:p>
            <a:r>
              <a:rPr lang="it-IT" dirty="0"/>
              <a:t>Come gestire le attività: </a:t>
            </a:r>
            <a:r>
              <a:rPr lang="it-IT" dirty="0" smtClean="0"/>
              <a:t>pianificazione GANTT</a:t>
            </a:r>
            <a:endParaRPr lang="it-IT"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19262"/>
            <a:ext cx="7920880" cy="480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6741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179512" y="188640"/>
            <a:ext cx="8712968" cy="1296144"/>
          </a:xfrm>
          <a:solidFill>
            <a:schemeClr val="tx1"/>
          </a:solidFill>
        </p:spPr>
        <p:txBody>
          <a:bodyPr/>
          <a:lstStyle/>
          <a:p>
            <a:r>
              <a:rPr lang="it-IT" dirty="0"/>
              <a:t>Come gestire le attività: </a:t>
            </a:r>
            <a:r>
              <a:rPr lang="it-IT" dirty="0" smtClean="0"/>
              <a:t>pianificazione WBS</a:t>
            </a:r>
            <a:endParaRPr lang="it-IT"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04864"/>
            <a:ext cx="8407400" cy="4032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3072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251520" y="188640"/>
            <a:ext cx="8640960" cy="1296144"/>
          </a:xfrm>
          <a:solidFill>
            <a:schemeClr val="tx1"/>
          </a:solidFill>
        </p:spPr>
        <p:txBody>
          <a:bodyPr/>
          <a:lstStyle/>
          <a:p>
            <a:r>
              <a:rPr lang="it-IT" dirty="0"/>
              <a:t>Come gestire le attività: </a:t>
            </a:r>
            <a:r>
              <a:rPr lang="it-IT" dirty="0" smtClean="0"/>
              <a:t>pianificazione PERTH</a:t>
            </a:r>
            <a:endParaRPr lang="it-IT"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337" y="1916832"/>
            <a:ext cx="8086725" cy="446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0499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179512" y="188640"/>
            <a:ext cx="8712968" cy="1296144"/>
          </a:xfrm>
          <a:solidFill>
            <a:schemeClr val="tx1"/>
          </a:solidFill>
        </p:spPr>
        <p:txBody>
          <a:bodyPr/>
          <a:lstStyle/>
          <a:p>
            <a:r>
              <a:rPr lang="it-IT" dirty="0"/>
              <a:t>Come gestire le attività: </a:t>
            </a:r>
            <a:r>
              <a:rPr lang="it-IT" dirty="0" smtClean="0"/>
              <a:t>pianificazione RISORSE</a:t>
            </a:r>
            <a:endParaRPr lang="it-IT"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848872"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558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a:xfrm>
            <a:off x="380999" y="1719070"/>
            <a:ext cx="8407893" cy="4806273"/>
          </a:xfrm>
        </p:spPr>
        <p:txBody>
          <a:bodyPr/>
          <a:lstStyle/>
          <a:p>
            <a:pPr marL="45720" indent="0" algn="just">
              <a:buNone/>
            </a:pPr>
            <a:r>
              <a:rPr lang="it-IT" dirty="0" smtClean="0"/>
              <a:t>Le attività per la gestione della applicazione si svolgeranno fondamentalmente su </a:t>
            </a:r>
            <a:r>
              <a:rPr lang="it-IT" dirty="0" err="1" smtClean="0"/>
              <a:t>Github</a:t>
            </a:r>
            <a:r>
              <a:rPr lang="it-IT" dirty="0" smtClean="0"/>
              <a:t> e </a:t>
            </a:r>
            <a:r>
              <a:rPr lang="it-IT" dirty="0" err="1" smtClean="0"/>
              <a:t>ProjectLibre</a:t>
            </a:r>
            <a:r>
              <a:rPr lang="it-IT" dirty="0" smtClean="0"/>
              <a:t>, il primo ci permette di andare a tenere traccia di tutte le attività che passo dopo passo vengono implementate nel progetto e di conseguenza di avere un quadro generale su qualsiasi operazione che si dovrà svolgere o che è già stata svolta, inoltre è un’area di lavoro dove le varie risorse impegnate per lo sviluppo del progetto possono interagire senza dover essere fisicamente nella stessa area, il secondo invece ci permette di monitorare in maniera specifica tutte le attività, infatti ci permette di delineare e gestire passo </a:t>
            </a:r>
            <a:r>
              <a:rPr lang="it-IT" dirty="0" err="1" smtClean="0"/>
              <a:t>passo</a:t>
            </a:r>
            <a:r>
              <a:rPr lang="it-IT" dirty="0" smtClean="0"/>
              <a:t> il nostro progetto.</a:t>
            </a: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smtClean="0"/>
              <a:t>GITHUB E PROJECTLIBRE</a:t>
            </a:r>
            <a:endParaRPr lang="it-IT" dirty="0"/>
          </a:p>
        </p:txBody>
      </p:sp>
    </p:spTree>
    <p:extLst>
      <p:ext uri="{BB962C8B-B14F-4D97-AF65-F5344CB8AC3E}">
        <p14:creationId xmlns:p14="http://schemas.microsoft.com/office/powerpoint/2010/main" val="3322281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45720" indent="0">
              <a:buNone/>
            </a:pPr>
            <a:r>
              <a:rPr lang="it-IT" dirty="0"/>
              <a:t>Modello di gestione </a:t>
            </a:r>
            <a:r>
              <a:rPr lang="it-IT" dirty="0" smtClean="0"/>
              <a:t>progetto:</a:t>
            </a:r>
          </a:p>
          <a:p>
            <a:endParaRPr lang="it-IT" dirty="0"/>
          </a:p>
          <a:p>
            <a:r>
              <a:rPr lang="it-IT" dirty="0" smtClean="0"/>
              <a:t>Per </a:t>
            </a:r>
            <a:r>
              <a:rPr lang="it-IT" dirty="0"/>
              <a:t>questo progetto abbiamo usato un modello di gestione </a:t>
            </a:r>
            <a:r>
              <a:rPr lang="it-IT" dirty="0" smtClean="0"/>
              <a:t>lineare  </a:t>
            </a:r>
            <a:r>
              <a:rPr lang="it-IT" dirty="0"/>
              <a:t>(le fasi avvengono una dopo l'altra e la fase precedente deve essere completata prima di iniziare la seguente</a:t>
            </a:r>
            <a:r>
              <a:rPr lang="it-IT" dirty="0" smtClean="0"/>
              <a:t>);</a:t>
            </a:r>
            <a:endParaRPr lang="it-IT" dirty="0"/>
          </a:p>
          <a:p>
            <a:r>
              <a:rPr lang="it-IT" dirty="0" smtClean="0"/>
              <a:t>Ogni </a:t>
            </a:r>
            <a:r>
              <a:rPr lang="it-IT" dirty="0"/>
              <a:t>fase è</a:t>
            </a:r>
            <a:r>
              <a:rPr lang="it-IT" dirty="0" smtClean="0"/>
              <a:t> </a:t>
            </a:r>
            <a:r>
              <a:rPr lang="it-IT" dirty="0"/>
              <a:t>solitamente composta da </a:t>
            </a:r>
            <a:r>
              <a:rPr lang="it-IT" dirty="0" smtClean="0"/>
              <a:t>più sotto-fasi;</a:t>
            </a:r>
            <a:endParaRPr lang="it-IT" dirty="0"/>
          </a:p>
          <a:p>
            <a:r>
              <a:rPr lang="it-IT" dirty="0" smtClean="0"/>
              <a:t>Generalmente </a:t>
            </a:r>
            <a:r>
              <a:rPr lang="it-IT" dirty="0"/>
              <a:t>ogni fase/sotto-fase genera uno o </a:t>
            </a:r>
            <a:r>
              <a:rPr lang="it-IT" dirty="0" smtClean="0"/>
              <a:t>più </a:t>
            </a:r>
            <a:r>
              <a:rPr lang="it-IT" dirty="0"/>
              <a:t>documenti come </a:t>
            </a:r>
            <a:r>
              <a:rPr lang="it-IT" dirty="0" smtClean="0"/>
              <a:t>risultato;</a:t>
            </a: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a:t>Come gestire le attività:</a:t>
            </a:r>
          </a:p>
        </p:txBody>
      </p:sp>
    </p:spTree>
    <p:extLst>
      <p:ext uri="{BB962C8B-B14F-4D97-AF65-F5344CB8AC3E}">
        <p14:creationId xmlns:p14="http://schemas.microsoft.com/office/powerpoint/2010/main" val="104333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179512" y="188640"/>
            <a:ext cx="8726764" cy="1296144"/>
          </a:xfrm>
          <a:solidFill>
            <a:schemeClr val="tx1"/>
          </a:solidFill>
          <a:ln>
            <a:solidFill>
              <a:schemeClr val="tx1"/>
            </a:solidFill>
          </a:ln>
        </p:spPr>
        <p:txBody>
          <a:bodyPr/>
          <a:lstStyle/>
          <a:p>
            <a:r>
              <a:rPr lang="it-IT" dirty="0"/>
              <a:t>Come gestire le attività: pianificazione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7200800" cy="439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973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45720" indent="0">
              <a:buNone/>
            </a:pPr>
            <a:r>
              <a:rPr lang="it-IT" dirty="0" smtClean="0"/>
              <a:t>Per capire le esigenze del committente, e il campo dove si sviluppa il progetto.</a:t>
            </a:r>
          </a:p>
          <a:p>
            <a:pPr marL="45720" indent="0">
              <a:buNone/>
            </a:pPr>
            <a:endParaRPr lang="it-IT" dirty="0" smtClean="0"/>
          </a:p>
          <a:p>
            <a:pPr marL="45720" indent="0">
              <a:buNone/>
            </a:pPr>
            <a:endParaRPr lang="it-IT" dirty="0"/>
          </a:p>
          <a:p>
            <a:pPr>
              <a:buFont typeface="Wingdings" panose="05000000000000000000" pitchFamily="2" charset="2"/>
              <a:buChar char="ü"/>
            </a:pPr>
            <a:r>
              <a:rPr lang="it-IT" dirty="0" smtClean="0"/>
              <a:t>Pull </a:t>
            </a:r>
            <a:r>
              <a:rPr lang="it-IT" dirty="0" err="1" smtClean="0"/>
              <a:t>Requests</a:t>
            </a:r>
            <a:r>
              <a:rPr lang="it-IT" dirty="0" smtClean="0"/>
              <a:t>:</a:t>
            </a:r>
          </a:p>
          <a:p>
            <a:pPr algn="ctr"/>
            <a:r>
              <a:rPr lang="it-IT" dirty="0" smtClean="0"/>
              <a:t>Intervista;</a:t>
            </a:r>
          </a:p>
          <a:p>
            <a:pPr algn="ctr"/>
            <a:r>
              <a:rPr lang="it-IT" dirty="0" smtClean="0"/>
              <a:t>Raccolta di idee; </a:t>
            </a: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a:t>Come gestire le attività: pianificazione</a:t>
            </a:r>
          </a:p>
        </p:txBody>
      </p:sp>
    </p:spTree>
    <p:extLst>
      <p:ext uri="{BB962C8B-B14F-4D97-AF65-F5344CB8AC3E}">
        <p14:creationId xmlns:p14="http://schemas.microsoft.com/office/powerpoint/2010/main" val="115377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a:xfrm>
            <a:off x="380999" y="1719070"/>
            <a:ext cx="8407893" cy="4806273"/>
          </a:xfrm>
        </p:spPr>
        <p:txBody>
          <a:bodyPr>
            <a:normAutofit/>
          </a:bodyPr>
          <a:lstStyle/>
          <a:p>
            <a:pPr marL="45720" indent="0" algn="just">
              <a:buNone/>
            </a:pPr>
            <a:r>
              <a:rPr lang="it-IT" dirty="0" smtClean="0"/>
              <a:t>ANALISI DELLE ESIGENZE:</a:t>
            </a:r>
          </a:p>
          <a:p>
            <a:pPr marL="45720" indent="0" algn="just">
              <a:buNone/>
            </a:pPr>
            <a:endParaRPr lang="it-IT" dirty="0"/>
          </a:p>
          <a:p>
            <a:pPr algn="just">
              <a:buFont typeface="Wingdings" panose="05000000000000000000" pitchFamily="2" charset="2"/>
              <a:buChar char="ü"/>
            </a:pPr>
            <a:r>
              <a:rPr lang="it-IT" dirty="0" smtClean="0"/>
              <a:t>SPECIFICHE ESTERNE (requisiti funzionali)</a:t>
            </a:r>
            <a:endParaRPr lang="it-IT" dirty="0"/>
          </a:p>
          <a:p>
            <a:pPr algn="just"/>
            <a:r>
              <a:rPr lang="it-IT" dirty="0" err="1" smtClean="0"/>
              <a:t>app</a:t>
            </a:r>
            <a:r>
              <a:rPr lang="it-IT" dirty="0" smtClean="0"/>
              <a:t> </a:t>
            </a:r>
            <a:r>
              <a:rPr lang="it-IT" dirty="0"/>
              <a:t>connette tutti gli utenti senza distinzione (basta aprire l'</a:t>
            </a:r>
            <a:r>
              <a:rPr lang="it-IT" dirty="0" err="1"/>
              <a:t>app</a:t>
            </a:r>
            <a:r>
              <a:rPr lang="it-IT" dirty="0"/>
              <a:t> per entrare nella chat</a:t>
            </a:r>
            <a:r>
              <a:rPr lang="it-IT" dirty="0" smtClean="0"/>
              <a:t>);</a:t>
            </a:r>
            <a:endParaRPr lang="it-IT" dirty="0"/>
          </a:p>
          <a:p>
            <a:pPr algn="just"/>
            <a:r>
              <a:rPr lang="it-IT" dirty="0" smtClean="0"/>
              <a:t>i </a:t>
            </a:r>
            <a:r>
              <a:rPr lang="it-IT" dirty="0"/>
              <a:t>dispositivi sono connessi usando </a:t>
            </a:r>
            <a:r>
              <a:rPr lang="it-IT" dirty="0" smtClean="0"/>
              <a:t>INTERNET;</a:t>
            </a:r>
            <a:endParaRPr lang="it-IT" dirty="0"/>
          </a:p>
          <a:p>
            <a:pPr algn="just"/>
            <a:r>
              <a:rPr lang="it-IT" dirty="0" smtClean="0"/>
              <a:t>possibilità  </a:t>
            </a:r>
            <a:r>
              <a:rPr lang="it-IT" dirty="0"/>
              <a:t>di inviare il testo </a:t>
            </a:r>
            <a:r>
              <a:rPr lang="it-IT" dirty="0" smtClean="0"/>
              <a:t>digitato;</a:t>
            </a:r>
            <a:endParaRPr lang="it-IT" dirty="0"/>
          </a:p>
          <a:p>
            <a:pPr algn="just"/>
            <a:r>
              <a:rPr lang="it-IT" dirty="0" smtClean="0"/>
              <a:t> </a:t>
            </a:r>
            <a:r>
              <a:rPr lang="it-IT" dirty="0"/>
              <a:t>visualizzazione su tutti i terminali connessi del testo </a:t>
            </a:r>
            <a:r>
              <a:rPr lang="it-IT" dirty="0" smtClean="0"/>
              <a:t>inviato;</a:t>
            </a:r>
            <a:endParaRPr lang="it-IT" dirty="0"/>
          </a:p>
          <a:p>
            <a:pPr marL="45720" indent="0" algn="just">
              <a:buNone/>
            </a:pPr>
            <a:endParaRPr lang="it-IT" dirty="0"/>
          </a:p>
          <a:p>
            <a:pPr algn="just">
              <a:buFont typeface="Wingdings" panose="05000000000000000000" pitchFamily="2" charset="2"/>
              <a:buChar char="ü"/>
            </a:pPr>
            <a:r>
              <a:rPr lang="it-IT" dirty="0" smtClean="0"/>
              <a:t>  </a:t>
            </a:r>
            <a:r>
              <a:rPr lang="it-IT" dirty="0"/>
              <a:t>SPECIFICHE </a:t>
            </a:r>
            <a:r>
              <a:rPr lang="it-IT" dirty="0" smtClean="0"/>
              <a:t>INTERNE (requisiti tecnologici)</a:t>
            </a:r>
            <a:endParaRPr lang="it-IT" dirty="0"/>
          </a:p>
          <a:p>
            <a:pPr algn="just"/>
            <a:r>
              <a:rPr lang="it-IT" dirty="0" smtClean="0"/>
              <a:t>uso </a:t>
            </a:r>
            <a:r>
              <a:rPr lang="it-IT" dirty="0"/>
              <a:t>di </a:t>
            </a:r>
            <a:r>
              <a:rPr lang="it-IT" dirty="0" err="1"/>
              <a:t>App</a:t>
            </a:r>
            <a:r>
              <a:rPr lang="it-IT" dirty="0"/>
              <a:t> Inventor per lo </a:t>
            </a:r>
            <a:r>
              <a:rPr lang="it-IT" dirty="0" smtClean="0"/>
              <a:t>sviluppo;</a:t>
            </a:r>
            <a:endParaRPr lang="it-IT" dirty="0"/>
          </a:p>
          <a:p>
            <a:pPr algn="just"/>
            <a:r>
              <a:rPr lang="it-IT" dirty="0" smtClean="0"/>
              <a:t>uso </a:t>
            </a:r>
            <a:r>
              <a:rPr lang="it-IT" dirty="0"/>
              <a:t>di </a:t>
            </a:r>
            <a:r>
              <a:rPr lang="it-IT" dirty="0" err="1"/>
              <a:t>LibreProject</a:t>
            </a:r>
            <a:r>
              <a:rPr lang="it-IT" dirty="0"/>
              <a:t> come strumento di gestione </a:t>
            </a:r>
            <a:r>
              <a:rPr lang="it-IT" dirty="0" smtClean="0"/>
              <a:t>progetto;</a:t>
            </a:r>
            <a:endParaRPr lang="it-IT" dirty="0"/>
          </a:p>
          <a:p>
            <a:pPr marL="45720" indent="0">
              <a:buNone/>
            </a:pP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a:t>Come gestire le </a:t>
            </a:r>
            <a:r>
              <a:rPr lang="it-IT" dirty="0" smtClean="0"/>
              <a:t>attività: pianificazione</a:t>
            </a:r>
            <a:endParaRPr lang="it-IT" dirty="0"/>
          </a:p>
        </p:txBody>
      </p:sp>
    </p:spTree>
    <p:extLst>
      <p:ext uri="{BB962C8B-B14F-4D97-AF65-F5344CB8AC3E}">
        <p14:creationId xmlns:p14="http://schemas.microsoft.com/office/powerpoint/2010/main" val="903445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45720" indent="0">
              <a:buNone/>
            </a:pPr>
            <a:r>
              <a:rPr lang="it-IT" dirty="0" smtClean="0"/>
              <a:t>Tutte le attività per la realizzazione dell’applicazione si svolgeranno su </a:t>
            </a:r>
            <a:r>
              <a:rPr lang="it-IT" dirty="0" err="1" smtClean="0"/>
              <a:t>App</a:t>
            </a:r>
            <a:r>
              <a:rPr lang="it-IT" dirty="0" smtClean="0"/>
              <a:t> Inventor il sistema nel suo complesso si divide in 3 finestre principali:</a:t>
            </a:r>
          </a:p>
          <a:p>
            <a:endParaRPr lang="it-IT" dirty="0" smtClean="0"/>
          </a:p>
          <a:p>
            <a:r>
              <a:rPr lang="it-IT" dirty="0" smtClean="0"/>
              <a:t>	l’editor delle viste(Designer);</a:t>
            </a:r>
          </a:p>
          <a:p>
            <a:r>
              <a:rPr lang="it-IT" dirty="0" smtClean="0"/>
              <a:t>	l’interfaccia di sviluppo (blocchi);</a:t>
            </a:r>
          </a:p>
          <a:p>
            <a:r>
              <a:rPr lang="it-IT" dirty="0" smtClean="0"/>
              <a:t>	l’emulatore.</a:t>
            </a: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smtClean="0"/>
              <a:t>Area di sviluppo</a:t>
            </a:r>
            <a:endParaRPr lang="it-IT" dirty="0"/>
          </a:p>
        </p:txBody>
      </p:sp>
    </p:spTree>
    <p:extLst>
      <p:ext uri="{BB962C8B-B14F-4D97-AF65-F5344CB8AC3E}">
        <p14:creationId xmlns:p14="http://schemas.microsoft.com/office/powerpoint/2010/main" val="90157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45720" indent="0">
              <a:buNone/>
            </a:pPr>
            <a:r>
              <a:rPr lang="it-IT" dirty="0" smtClean="0"/>
              <a:t>ARCHITETTURA DI ALTO LIVELLO:</a:t>
            </a:r>
          </a:p>
          <a:p>
            <a:pPr marL="45720" indent="0">
              <a:buNone/>
            </a:pPr>
            <a:endParaRPr lang="it-IT" dirty="0" smtClean="0"/>
          </a:p>
          <a:p>
            <a:pPr marL="45720" indent="0">
              <a:buNone/>
            </a:pPr>
            <a:r>
              <a:rPr lang="it-IT" dirty="0" smtClean="0"/>
              <a:t>Le aree </a:t>
            </a:r>
            <a:r>
              <a:rPr lang="it-IT" dirty="0"/>
              <a:t>principali   che vanno a comporre la chat sono</a:t>
            </a:r>
            <a:r>
              <a:rPr lang="it-IT" dirty="0" smtClean="0"/>
              <a:t>:</a:t>
            </a:r>
          </a:p>
          <a:p>
            <a:pPr marL="45720" indent="0">
              <a:buNone/>
            </a:pPr>
            <a:endParaRPr lang="it-IT" dirty="0"/>
          </a:p>
          <a:p>
            <a:r>
              <a:rPr lang="it-IT" dirty="0" smtClean="0"/>
              <a:t>Un’area </a:t>
            </a:r>
            <a:r>
              <a:rPr lang="it-IT" dirty="0"/>
              <a:t>che ci permette di fare l’accesso, e di inserire il nickname;</a:t>
            </a:r>
          </a:p>
          <a:p>
            <a:r>
              <a:rPr lang="it-IT" dirty="0" smtClean="0"/>
              <a:t>Un’area </a:t>
            </a:r>
            <a:r>
              <a:rPr lang="it-IT" dirty="0"/>
              <a:t>che ci permette di inserire il testo e comunicare con il resto della “comunità” quindi in quell’area tutti gli utenti possono inserire il testo;</a:t>
            </a:r>
          </a:p>
          <a:p>
            <a:r>
              <a:rPr lang="it-IT" dirty="0" smtClean="0"/>
              <a:t>Un’area </a:t>
            </a:r>
            <a:r>
              <a:rPr lang="it-IT" dirty="0"/>
              <a:t>dedicata al salvataggio che ci permetta visualizzare i messaggi;</a:t>
            </a:r>
            <a:endParaRPr lang="it-IT" dirty="0" smtClean="0"/>
          </a:p>
          <a:p>
            <a:pPr marL="45720" indent="0">
              <a:buNone/>
            </a:pP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a:t>Come gestire le attività: pianificazione</a:t>
            </a:r>
          </a:p>
        </p:txBody>
      </p:sp>
    </p:spTree>
    <p:extLst>
      <p:ext uri="{BB962C8B-B14F-4D97-AF65-F5344CB8AC3E}">
        <p14:creationId xmlns:p14="http://schemas.microsoft.com/office/powerpoint/2010/main" val="747528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pPr marL="45720" indent="0">
              <a:buNone/>
            </a:pPr>
            <a:r>
              <a:rPr lang="it-IT" dirty="0" smtClean="0"/>
              <a:t>ARCHITETTURA DI ALTO LIVELLO:</a:t>
            </a:r>
          </a:p>
          <a:p>
            <a:pPr marL="45720" indent="0">
              <a:buNone/>
            </a:pPr>
            <a:endParaRPr lang="it-IT" dirty="0"/>
          </a:p>
        </p:txBody>
      </p:sp>
      <p:sp>
        <p:nvSpPr>
          <p:cNvPr id="3" name="Titolo 2"/>
          <p:cNvSpPr>
            <a:spLocks noGrp="1"/>
          </p:cNvSpPr>
          <p:nvPr>
            <p:ph type="title"/>
          </p:nvPr>
        </p:nvSpPr>
        <p:spPr>
          <a:xfrm>
            <a:off x="179512" y="188640"/>
            <a:ext cx="8784976" cy="1296144"/>
          </a:xfrm>
          <a:solidFill>
            <a:schemeClr val="tx1"/>
          </a:solidFill>
        </p:spPr>
        <p:txBody>
          <a:bodyPr/>
          <a:lstStyle/>
          <a:p>
            <a:r>
              <a:rPr lang="it-IT" dirty="0"/>
              <a:t>Come gestire le attività: pianificazione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58" y="2492896"/>
            <a:ext cx="808672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29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glia">
  <a:themeElements>
    <a:clrScheme name="Griglia">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glia">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gli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152</TotalTime>
  <Words>588</Words>
  <Application>Microsoft Office PowerPoint</Application>
  <PresentationFormat>Presentazione su schermo (4:3)</PresentationFormat>
  <Paragraphs>52</Paragraphs>
  <Slides>14</Slides>
  <Notes>0</Notes>
  <HiddenSlides>0</HiddenSlides>
  <MMClips>0</MMClips>
  <ScaleCrop>false</ScaleCrop>
  <HeadingPairs>
    <vt:vector size="4" baseType="variant">
      <vt:variant>
        <vt:lpstr>Tema</vt:lpstr>
      </vt:variant>
      <vt:variant>
        <vt:i4>1</vt:i4>
      </vt:variant>
      <vt:variant>
        <vt:lpstr>Titoli diapositive</vt:lpstr>
      </vt:variant>
      <vt:variant>
        <vt:i4>14</vt:i4>
      </vt:variant>
    </vt:vector>
  </HeadingPairs>
  <TitlesOfParts>
    <vt:vector size="15" baseType="lpstr">
      <vt:lpstr>Griglia</vt:lpstr>
      <vt:lpstr>Gestione del attività per l’area di progetto.  Prima fase: pianificazione.</vt:lpstr>
      <vt:lpstr>GITHUB E PROJECTLIBRE</vt:lpstr>
      <vt:lpstr>Come gestire le attività:</vt:lpstr>
      <vt:lpstr>Come gestire le attività: pianificazione</vt:lpstr>
      <vt:lpstr>Come gestire le attività: pianificazione</vt:lpstr>
      <vt:lpstr>Come gestire le attività: pianificazione</vt:lpstr>
      <vt:lpstr>Area di sviluppo</vt:lpstr>
      <vt:lpstr>Come gestire le attività: pianificazione</vt:lpstr>
      <vt:lpstr>Come gestire le attività: pianificazione</vt:lpstr>
      <vt:lpstr>Come gestire le attività: pianificazione</vt:lpstr>
      <vt:lpstr>Come gestire le attività: pianificazione GANTT</vt:lpstr>
      <vt:lpstr>Come gestire le attività: pianificazione WBS</vt:lpstr>
      <vt:lpstr>Come gestire le attività: pianificazione PERTH</vt:lpstr>
      <vt:lpstr>Come gestire le attività: pianificazione RISORSE</vt:lpstr>
    </vt:vector>
  </TitlesOfParts>
  <Company>HI-Tech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Computer</dc:creator>
  <cp:lastModifiedBy>Computer</cp:lastModifiedBy>
  <cp:revision>19</cp:revision>
  <dcterms:created xsi:type="dcterms:W3CDTF">2017-04-17T12:21:42Z</dcterms:created>
  <dcterms:modified xsi:type="dcterms:W3CDTF">2017-04-18T18:49:51Z</dcterms:modified>
</cp:coreProperties>
</file>