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1334"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PT"/>
              <a:t>Clique para editar o estilo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do subtítulo do Modelo Global</a:t>
            </a:r>
            <a:endParaRPr lang="en-US" dirty="0"/>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10294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309153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PT"/>
              <a:t>Clique para editar o estilo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1595417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59597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PT"/>
              <a:t>Clique para editar o estilo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61696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F32D09BB-7F16-4184-9320-E34B2A4C43EA}" type="datetimeFigureOut">
              <a:rPr lang="pt-PT" smtClean="0"/>
              <a:t>13/10/2016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01989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PT"/>
              <a:t>Clique para editar o estilo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629842" y="2505075"/>
            <a:ext cx="3868340"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4629150" y="2505075"/>
            <a:ext cx="3887391"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F32D09BB-7F16-4184-9320-E34B2A4C43EA}" type="datetimeFigureOut">
              <a:rPr lang="pt-PT" smtClean="0"/>
              <a:t>13/10/2016</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322489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Date Placeholder 2"/>
          <p:cNvSpPr>
            <a:spLocks noGrp="1"/>
          </p:cNvSpPr>
          <p:nvPr>
            <p:ph type="dt" sz="half" idx="10"/>
          </p:nvPr>
        </p:nvSpPr>
        <p:spPr/>
        <p:txBody>
          <a:bodyPr/>
          <a:lstStyle/>
          <a:p>
            <a:fld id="{F32D09BB-7F16-4184-9320-E34B2A4C43EA}" type="datetimeFigureOut">
              <a:rPr lang="pt-PT" smtClean="0"/>
              <a:t>13/10/2016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11998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D09BB-7F16-4184-9320-E34B2A4C43EA}" type="datetimeFigureOut">
              <a:rPr lang="pt-PT" smtClean="0"/>
              <a:t>13/10/2016</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3602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PT"/>
              <a:t>Clique para editar o estilo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F32D09BB-7F16-4184-9320-E34B2A4C43EA}" type="datetimeFigureOut">
              <a:rPr lang="pt-PT" smtClean="0"/>
              <a:t>13/10/2016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3725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PT"/>
              <a:t>Clique para editar o estilo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F32D09BB-7F16-4184-9320-E34B2A4C43EA}" type="datetimeFigureOut">
              <a:rPr lang="pt-PT" smtClean="0"/>
              <a:t>13/10/2016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335414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PT"/>
              <a:t>Clique para editar o estilo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D09BB-7F16-4184-9320-E34B2A4C43EA}" type="datetimeFigureOut">
              <a:rPr lang="pt-PT" smtClean="0"/>
              <a:t>13/10/2016</a:t>
            </a:fld>
            <a:endParaRPr lang="pt-P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65FC3-CBB7-49D6-B427-B7810D1A038C}" type="slidenum">
              <a:rPr lang="pt-PT" smtClean="0"/>
              <a:t>‹nº›</a:t>
            </a:fld>
            <a:endParaRPr lang="pt-PT"/>
          </a:p>
        </p:txBody>
      </p:sp>
    </p:spTree>
    <p:extLst>
      <p:ext uri="{BB962C8B-B14F-4D97-AF65-F5344CB8AC3E}">
        <p14:creationId xmlns:p14="http://schemas.microsoft.com/office/powerpoint/2010/main" val="2812625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516655"/>
            <a:ext cx="7886700" cy="1325563"/>
          </a:xfrm>
        </p:spPr>
        <p:txBody>
          <a:bodyPr>
            <a:normAutofit/>
          </a:bodyPr>
          <a:lstStyle/>
          <a:p>
            <a:r>
              <a:rPr lang="pt-PT" sz="3000" dirty="0"/>
              <a:t>Engenharia de Software</a:t>
            </a:r>
          </a:p>
        </p:txBody>
      </p:sp>
      <p:cxnSp>
        <p:nvCxnSpPr>
          <p:cNvPr id="5" name="Conexão reta 4"/>
          <p:cNvCxnSpPr/>
          <p:nvPr/>
        </p:nvCxnSpPr>
        <p:spPr>
          <a:xfrm>
            <a:off x="717176" y="3429000"/>
            <a:ext cx="865094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Retângulo 2"/>
          <p:cNvSpPr/>
          <p:nvPr/>
        </p:nvSpPr>
        <p:spPr>
          <a:xfrm>
            <a:off x="4405594" y="4926948"/>
            <a:ext cx="4572000" cy="1544012"/>
          </a:xfrm>
          <a:prstGeom prst="rect">
            <a:avLst/>
          </a:prstGeom>
        </p:spPr>
        <p:txBody>
          <a:bodyPr>
            <a:spAutoFit/>
          </a:bodyPr>
          <a:lstStyle/>
          <a:p>
            <a:pPr algn="r">
              <a:lnSpc>
                <a:spcPct val="150000"/>
              </a:lnSpc>
              <a:spcAft>
                <a:spcPts val="800"/>
              </a:spcAft>
            </a:pPr>
            <a:r>
              <a:rPr lang="pt-PT" dirty="0">
                <a:latin typeface="+mj-lt"/>
                <a:ea typeface="Calibri" panose="020F0502020204030204" pitchFamily="34" charset="0"/>
                <a:cs typeface="Times New Roman" panose="02020603050405020304" pitchFamily="18" charset="0"/>
              </a:rPr>
              <a:t>Nelson Peixoto</a:t>
            </a:r>
          </a:p>
          <a:p>
            <a:pPr algn="r">
              <a:lnSpc>
                <a:spcPct val="150000"/>
              </a:lnSpc>
              <a:spcAft>
                <a:spcPts val="800"/>
              </a:spcAft>
            </a:pPr>
            <a:r>
              <a:rPr lang="pt-PT" dirty="0">
                <a:latin typeface="+mj-lt"/>
                <a:ea typeface="Calibri" panose="020F0502020204030204" pitchFamily="34" charset="0"/>
                <a:cs typeface="Times New Roman" panose="02020603050405020304" pitchFamily="18" charset="0"/>
              </a:rPr>
              <a:t>António Gonçalves</a:t>
            </a:r>
          </a:p>
          <a:p>
            <a:pPr algn="r">
              <a:lnSpc>
                <a:spcPct val="150000"/>
              </a:lnSpc>
              <a:spcAft>
                <a:spcPts val="800"/>
              </a:spcAft>
            </a:pPr>
            <a:r>
              <a:rPr lang="pt-PT" dirty="0">
                <a:latin typeface="+mj-lt"/>
                <a:ea typeface="Calibri" panose="020F0502020204030204" pitchFamily="34" charset="0"/>
                <a:cs typeface="Times New Roman" panose="02020603050405020304" pitchFamily="18" charset="0"/>
              </a:rPr>
              <a:t>André Fernandes</a:t>
            </a:r>
          </a:p>
        </p:txBody>
      </p:sp>
      <p:sp>
        <p:nvSpPr>
          <p:cNvPr id="6" name="Retângulo 5"/>
          <p:cNvSpPr/>
          <p:nvPr/>
        </p:nvSpPr>
        <p:spPr>
          <a:xfrm>
            <a:off x="4405594" y="3725676"/>
            <a:ext cx="4572000" cy="547714"/>
          </a:xfrm>
          <a:prstGeom prst="rect">
            <a:avLst/>
          </a:prstGeom>
        </p:spPr>
        <p:txBody>
          <a:bodyPr>
            <a:spAutoFit/>
          </a:bodyPr>
          <a:lstStyle/>
          <a:p>
            <a:pPr algn="r">
              <a:lnSpc>
                <a:spcPct val="150000"/>
              </a:lnSpc>
              <a:spcAft>
                <a:spcPts val="800"/>
              </a:spcAft>
            </a:pPr>
            <a:r>
              <a:rPr lang="pt-PT" sz="2200" dirty="0">
                <a:latin typeface="+mj-lt"/>
                <a:ea typeface="Calibri" panose="020F0502020204030204" pitchFamily="34" charset="0"/>
                <a:cs typeface="Times New Roman" panose="02020603050405020304" pitchFamily="18" charset="0"/>
              </a:rPr>
              <a:t>Entrega de Requisitos</a:t>
            </a:r>
          </a:p>
        </p:txBody>
      </p:sp>
    </p:spTree>
    <p:extLst>
      <p:ext uri="{BB962C8B-B14F-4D97-AF65-F5344CB8AC3E}">
        <p14:creationId xmlns:p14="http://schemas.microsoft.com/office/powerpoint/2010/main" val="1972219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1647204250"/>
              </p:ext>
            </p:extLst>
          </p:nvPr>
        </p:nvGraphicFramePr>
        <p:xfrm>
          <a:off x="259975" y="265419"/>
          <a:ext cx="8641979" cy="8246238"/>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tx1"/>
                          </a:solidFill>
                          <a:effectLst/>
                        </a:rPr>
                        <a:t>5</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Partilha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Redes Sociais</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 sistema deve permitir a interação com redes sociais, nomeadamente a possibilidade de partilha de informação na pagina de Facebook.</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262238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2286128092"/>
              </p:ext>
            </p:extLst>
          </p:nvPr>
        </p:nvGraphicFramePr>
        <p:xfrm>
          <a:off x="259975" y="-380038"/>
          <a:ext cx="8641979" cy="8246238"/>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tx1"/>
                          </a:solidFill>
                          <a:effectLst/>
                        </a:rPr>
                        <a:t>6</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Pesquisa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Pesquisa de produtos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 sistema deve permitir ao utilizador uma forma de pesquisa intuitiva por critérios.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1101582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1347864115"/>
              </p:ext>
            </p:extLst>
          </p:nvPr>
        </p:nvGraphicFramePr>
        <p:xfrm>
          <a:off x="259975" y="-846208"/>
          <a:ext cx="8641979" cy="8246238"/>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tx1"/>
                          </a:solidFill>
                          <a:effectLst/>
                        </a:rPr>
                        <a:t>7</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Gestão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Gestão de alojamentos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 aplicação deve disponibilizar ferramentas para adicionar, editar e remover produtos (Quartos e casas), e gestão dos alugueres em curso.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3516763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4074470995"/>
              </p:ext>
            </p:extLst>
          </p:nvPr>
        </p:nvGraphicFramePr>
        <p:xfrm>
          <a:off x="259975" y="-1375131"/>
          <a:ext cx="8641979" cy="8246238"/>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dirty="0">
                          <a:solidFill>
                            <a:schemeClr val="bg1">
                              <a:lumMod val="65000"/>
                            </a:schemeClr>
                          </a:solidFill>
                          <a:effectLst/>
                        </a:rPr>
                        <a:t>5</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tx1"/>
                          </a:solidFill>
                          <a:effectLst/>
                        </a:rPr>
                        <a:t>8</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 do produto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 loja deve apresentar os produtos bem descritos para que o utilizador possa decidir em consciência acerca do que está a comprar.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351961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2502364712"/>
              </p:ext>
            </p:extLst>
          </p:nvPr>
        </p:nvGraphicFramePr>
        <p:xfrm>
          <a:off x="259975" y="-1984735"/>
          <a:ext cx="8641979" cy="8974647"/>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dirty="0">
                          <a:solidFill>
                            <a:schemeClr val="bg1">
                              <a:lumMod val="65000"/>
                            </a:schemeClr>
                          </a:solidFill>
                          <a:effectLst/>
                        </a:rPr>
                        <a:t>5</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dirty="0">
                          <a:solidFill>
                            <a:schemeClr val="bg1">
                              <a:lumMod val="65000"/>
                            </a:schemeClr>
                          </a:solidFill>
                          <a:effectLst/>
                        </a:rPr>
                        <a:t>7</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tx1"/>
                          </a:solidFill>
                          <a:effectLst/>
                        </a:rPr>
                        <a:t>9</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Segurança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Segurança dos dados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Os dados do utilizador (nome, morada, contactos, entre outros) devem permanecer sigilosos e utilizados apenas para o fim a que o mesmo os confiou ao site.</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Não 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251460">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r h="251460">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Avaliações</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Notas e comentário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O sistema deve permitir ao utilizado a possibilidade de efetuar avaliações sobre a habitação de forma a possibilitar a atribuição de valor ao alojamento.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Utilizador</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Must</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Funcional</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052124351"/>
                  </a:ext>
                </a:extLst>
              </a:tr>
            </a:tbl>
          </a:graphicData>
        </a:graphic>
      </p:graphicFrame>
    </p:spTree>
    <p:extLst>
      <p:ext uri="{BB962C8B-B14F-4D97-AF65-F5344CB8AC3E}">
        <p14:creationId xmlns:p14="http://schemas.microsoft.com/office/powerpoint/2010/main" val="304089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1261996198"/>
              </p:ext>
            </p:extLst>
          </p:nvPr>
        </p:nvGraphicFramePr>
        <p:xfrm>
          <a:off x="259975" y="-2630195"/>
          <a:ext cx="8641979" cy="9026589"/>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dirty="0">
                          <a:solidFill>
                            <a:schemeClr val="bg1">
                              <a:lumMod val="65000"/>
                            </a:schemeClr>
                          </a:solidFill>
                          <a:effectLst/>
                        </a:rPr>
                        <a:t>5</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dirty="0">
                          <a:solidFill>
                            <a:schemeClr val="bg1">
                              <a:lumMod val="65000"/>
                            </a:schemeClr>
                          </a:solidFill>
                          <a:effectLst/>
                        </a:rPr>
                        <a:t>6</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dirty="0">
                          <a:solidFill>
                            <a:schemeClr val="bg1">
                              <a:lumMod val="65000"/>
                            </a:schemeClr>
                          </a:solidFill>
                          <a:effectLst/>
                        </a:rPr>
                        <a:t>7</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tx1"/>
                          </a:solidFill>
                          <a:effectLst/>
                        </a:rPr>
                        <a:t>10</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Deverá ser garantido a preparação</a:t>
                      </a:r>
                      <a:r>
                        <a:rPr lang="pt-PT" sz="1100" b="0" baseline="0" dirty="0">
                          <a:solidFill>
                            <a:schemeClr val="tx1"/>
                          </a:solidFill>
                          <a:effectLst/>
                        </a:rPr>
                        <a:t> do sistema para o f</a:t>
                      </a:r>
                      <a:r>
                        <a:rPr lang="pt-PT" sz="1100" b="0" dirty="0">
                          <a:solidFill>
                            <a:schemeClr val="tx1"/>
                          </a:solidFill>
                          <a:effectLst/>
                        </a:rPr>
                        <a:t>uncionamento em qualquer plataforma.</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Não 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251460">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r h="251460">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Avaliações</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Notas e comentário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O sistema deve permitir ao utilizado a possibilidade de efetuar avaliações sobre a habitação de forma a possibilitar a atribuição de valor ao alojamento.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Utilizador</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Must</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Funcional</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052124351"/>
                  </a:ext>
                </a:extLst>
              </a:tr>
            </a:tbl>
          </a:graphicData>
        </a:graphic>
      </p:graphicFrame>
    </p:spTree>
    <p:extLst>
      <p:ext uri="{BB962C8B-B14F-4D97-AF65-F5344CB8AC3E}">
        <p14:creationId xmlns:p14="http://schemas.microsoft.com/office/powerpoint/2010/main" val="430039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4051668806"/>
              </p:ext>
            </p:extLst>
          </p:nvPr>
        </p:nvGraphicFramePr>
        <p:xfrm>
          <a:off x="259975" y="-2630195"/>
          <a:ext cx="8641979" cy="9000618"/>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dirty="0">
                          <a:solidFill>
                            <a:schemeClr val="bg1">
                              <a:lumMod val="65000"/>
                            </a:schemeClr>
                          </a:solidFill>
                          <a:effectLst/>
                        </a:rPr>
                        <a:t>5</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dirty="0">
                          <a:solidFill>
                            <a:schemeClr val="bg1">
                              <a:lumMod val="65000"/>
                            </a:schemeClr>
                          </a:solidFill>
                          <a:effectLst/>
                        </a:rPr>
                        <a:t>6</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dirty="0">
                          <a:solidFill>
                            <a:schemeClr val="bg1">
                              <a:lumMod val="65000"/>
                            </a:schemeClr>
                          </a:solidFill>
                          <a:effectLst/>
                        </a:rPr>
                        <a:t>7</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tx1"/>
                          </a:solidFill>
                          <a:effectLst/>
                        </a:rPr>
                        <a:t>11</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 site deverá responder de forma célere às solicitações do utilizador, evitando assim a desistência do mesmo e aumentando o gosto do utilizador pela plataforma. </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Não 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251460">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r h="251460">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Avaliações</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Notas e comentário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O sistema deve permitir ao utilizado a possibilidade de efetuar avaliações sobre a habitação de forma a possibilitar a atribuição de valor ao alojamento.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Utilizador</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Must</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Funcional</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052124351"/>
                  </a:ext>
                </a:extLst>
              </a:tr>
            </a:tbl>
          </a:graphicData>
        </a:graphic>
      </p:graphicFrame>
    </p:spTree>
    <p:extLst>
      <p:ext uri="{BB962C8B-B14F-4D97-AF65-F5344CB8AC3E}">
        <p14:creationId xmlns:p14="http://schemas.microsoft.com/office/powerpoint/2010/main" val="3097088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895826970"/>
              </p:ext>
            </p:extLst>
          </p:nvPr>
        </p:nvGraphicFramePr>
        <p:xfrm>
          <a:off x="259975" y="-2630195"/>
          <a:ext cx="8641979" cy="9000618"/>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dirty="0">
                          <a:solidFill>
                            <a:schemeClr val="bg1">
                              <a:lumMod val="65000"/>
                            </a:schemeClr>
                          </a:solidFill>
                          <a:effectLst/>
                        </a:rPr>
                        <a:t>5</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dirty="0">
                          <a:solidFill>
                            <a:schemeClr val="bg1">
                              <a:lumMod val="65000"/>
                            </a:schemeClr>
                          </a:solidFill>
                          <a:effectLst/>
                        </a:rPr>
                        <a:t>6</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dirty="0">
                          <a:solidFill>
                            <a:schemeClr val="bg1">
                              <a:lumMod val="65000"/>
                            </a:schemeClr>
                          </a:solidFill>
                          <a:effectLst/>
                        </a:rPr>
                        <a:t>7</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tx1"/>
                          </a:solidFill>
                          <a:effectLst/>
                        </a:rPr>
                        <a:t>12</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Tolerância a falhas do 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Tolerância a falhas do 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 sistema deverá ser capaz de recuperar de um encerramento inesperado, assim como manter a integridade dos dados em caso de falha do 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Não 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4204800"/>
                  </a:ext>
                </a:extLst>
              </a:tr>
              <a:tr h="251460">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r h="251460">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Avaliações</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Notas e comentário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O sistema deve permitir ao utilizado a possibilidade de efetuar avaliações sobre a habitação de forma a possibilitar a atribuição de valor ao alojamento.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Utilizador</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Must</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Funcional</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052124351"/>
                  </a:ext>
                </a:extLst>
              </a:tr>
            </a:tbl>
          </a:graphicData>
        </a:graphic>
      </p:graphicFrame>
    </p:spTree>
    <p:extLst>
      <p:ext uri="{BB962C8B-B14F-4D97-AF65-F5344CB8AC3E}">
        <p14:creationId xmlns:p14="http://schemas.microsoft.com/office/powerpoint/2010/main" val="1687988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19958080"/>
              </p:ext>
            </p:extLst>
          </p:nvPr>
        </p:nvGraphicFramePr>
        <p:xfrm>
          <a:off x="259975" y="-2630195"/>
          <a:ext cx="8641979" cy="9000618"/>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dirty="0">
                          <a:solidFill>
                            <a:schemeClr val="bg1">
                              <a:lumMod val="65000"/>
                            </a:schemeClr>
                          </a:solidFill>
                          <a:effectLst/>
                        </a:rPr>
                        <a:t>5</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dirty="0">
                          <a:solidFill>
                            <a:schemeClr val="bg1">
                              <a:lumMod val="65000"/>
                            </a:schemeClr>
                          </a:solidFill>
                          <a:effectLst/>
                        </a:rPr>
                        <a:t>6</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dirty="0">
                          <a:solidFill>
                            <a:schemeClr val="bg1">
                              <a:lumMod val="65000"/>
                            </a:schemeClr>
                          </a:solidFill>
                          <a:effectLst/>
                        </a:rPr>
                        <a:t>7</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4204800"/>
                  </a:ext>
                </a:extLst>
              </a:tr>
              <a:tr h="251460">
                <a:tc>
                  <a:txBody>
                    <a:bodyPr/>
                    <a:lstStyle/>
                    <a:p>
                      <a:pPr algn="l">
                        <a:lnSpc>
                          <a:spcPct val="150000"/>
                        </a:lnSpc>
                        <a:spcAft>
                          <a:spcPts val="0"/>
                        </a:spcAft>
                      </a:pPr>
                      <a:r>
                        <a:rPr lang="pt-PT" sz="1100" b="0">
                          <a:solidFill>
                            <a:schemeClr val="tx1"/>
                          </a:solidFill>
                          <a:effectLst/>
                        </a:rPr>
                        <a:t>13</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Idiomas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Multilinguagem</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 sistema deve estar preparado para a possibilidade de suportar vários idiomas.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Shoud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Não 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3011992"/>
                  </a:ext>
                </a:extLst>
              </a:tr>
              <a:tr h="251460">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Avaliações</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Notas e comentário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O sistema deve permitir ao utilizado a possibilidade de efetuar avaliações sobre a habitação de forma a possibilitar a atribuição de valor ao alojamento.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Utilizador</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Must</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Funcional</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052124351"/>
                  </a:ext>
                </a:extLst>
              </a:tr>
            </a:tbl>
          </a:graphicData>
        </a:graphic>
      </p:graphicFrame>
    </p:spTree>
    <p:extLst>
      <p:ext uri="{BB962C8B-B14F-4D97-AF65-F5344CB8AC3E}">
        <p14:creationId xmlns:p14="http://schemas.microsoft.com/office/powerpoint/2010/main" val="3438213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1255971090"/>
              </p:ext>
            </p:extLst>
          </p:nvPr>
        </p:nvGraphicFramePr>
        <p:xfrm>
          <a:off x="259975" y="-2630195"/>
          <a:ext cx="8641979" cy="9000618"/>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dirty="0">
                          <a:solidFill>
                            <a:schemeClr val="bg1">
                              <a:lumMod val="65000"/>
                            </a:schemeClr>
                          </a:solidFill>
                          <a:effectLst/>
                        </a:rPr>
                        <a:t>5</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dirty="0">
                          <a:solidFill>
                            <a:schemeClr val="bg1">
                              <a:lumMod val="65000"/>
                            </a:schemeClr>
                          </a:solidFill>
                          <a:effectLst/>
                        </a:rPr>
                        <a:t>6</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dirty="0">
                          <a:solidFill>
                            <a:schemeClr val="bg1">
                              <a:lumMod val="65000"/>
                            </a:schemeClr>
                          </a:solidFill>
                          <a:effectLst/>
                        </a:rPr>
                        <a:t>7</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251460">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3011992"/>
                  </a:ext>
                </a:extLst>
              </a:tr>
              <a:tr h="251460">
                <a:tc>
                  <a:txBody>
                    <a:bodyPr/>
                    <a:lstStyle/>
                    <a:p>
                      <a:pPr algn="l">
                        <a:lnSpc>
                          <a:spcPct val="150000"/>
                        </a:lnSpc>
                        <a:spcAft>
                          <a:spcPts val="0"/>
                        </a:spcAft>
                      </a:pPr>
                      <a:r>
                        <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Avaliações</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Notas e comentário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 sistema deve permitir ao utilizado a possibilidade de efetuar avaliações sobre a habitação de forma a possibilitar a atribuição de valor ao alojamento.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Utilizador</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Must</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Funcional</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2124351"/>
                  </a:ext>
                </a:extLst>
              </a:tr>
            </a:tbl>
          </a:graphicData>
        </a:graphic>
      </p:graphicFrame>
    </p:spTree>
    <p:extLst>
      <p:ext uri="{BB962C8B-B14F-4D97-AF65-F5344CB8AC3E}">
        <p14:creationId xmlns:p14="http://schemas.microsoft.com/office/powerpoint/2010/main" val="238294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70329" y="714347"/>
            <a:ext cx="8821272" cy="5429307"/>
          </a:xfrm>
          <a:prstGeom prst="rect">
            <a:avLst/>
          </a:prstGeom>
        </p:spPr>
        <p:txBody>
          <a:bodyPr wrap="square">
            <a:spAutoFit/>
          </a:bodyPr>
          <a:lstStyle/>
          <a:p>
            <a:pPr algn="just">
              <a:lnSpc>
                <a:spcPct val="150000"/>
              </a:lnSpc>
              <a:spcAft>
                <a:spcPts val="800"/>
              </a:spcAft>
            </a:pPr>
            <a:r>
              <a:rPr lang="pt-PT" sz="1200" b="1" dirty="0">
                <a:latin typeface="Calibri" panose="020F0502020204030204" pitchFamily="34" charset="0"/>
                <a:ea typeface="Calibri" panose="020F0502020204030204" pitchFamily="34" charset="0"/>
                <a:cs typeface="Times New Roman" panose="02020603050405020304" pitchFamily="18" charset="0"/>
              </a:rPr>
              <a:t>Enunciado Projeto</a:t>
            </a:r>
            <a:endParaRPr lang="pt-PT"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pt-PT" sz="1200" dirty="0">
                <a:latin typeface="Calibri" panose="020F0502020204030204" pitchFamily="34" charset="0"/>
                <a:ea typeface="Calibri" panose="020F0502020204030204" pitchFamily="34" charset="0"/>
                <a:cs typeface="Times New Roman" panose="02020603050405020304" pitchFamily="18" charset="0"/>
              </a:rPr>
              <a:t>Uma imobiliária pretende desenvolver um software específico para controlo de habitações para alugar a estudantes do ensino superior e para gestão dos alugueres em curso. Pretende ainda que exista o histórico de alugueres. Na aplicação serão registadas as habitações disponíveis para aluguer, devendo ter informação como por exemplo: número de assoalhadas, número de quartos, total m2, ano de construção, internet e </a:t>
            </a:r>
            <a:r>
              <a:rPr lang="pt-PT" sz="1200" dirty="0" err="1">
                <a:latin typeface="Calibri" panose="020F0502020204030204" pitchFamily="34" charset="0"/>
                <a:ea typeface="Calibri" panose="020F0502020204030204" pitchFamily="34" charset="0"/>
                <a:cs typeface="Times New Roman" panose="02020603050405020304" pitchFamily="18" charset="0"/>
              </a:rPr>
              <a:t>wi-fi</a:t>
            </a:r>
            <a:r>
              <a:rPr lang="pt-PT" sz="1200" dirty="0">
                <a:latin typeface="Calibri" panose="020F0502020204030204" pitchFamily="34" charset="0"/>
                <a:ea typeface="Calibri" panose="020F0502020204030204" pitchFamily="34" charset="0"/>
                <a:cs typeface="Times New Roman" panose="02020603050405020304" pitchFamily="18" charset="0"/>
              </a:rPr>
              <a:t>, etc... Caso seja uma habitação parcialmente ocupada, deverá ser possível saber quantos quartos estão disponíveis para alugar, restrições de aluguer (ex.º apenas alunos de informática, apenas rapazes, etc..), avaliações sobre a habitação (nota e comentário), e qual o curso/ano que os alunos frequentam. Na área de descrição da habitação deverá ser possível ver quais os pontos de interesse nas redondezas, e a localização no mapa. Deverá existir uma funcionalidade de pesquisa de habitações para alugar com possibilidade de pesquisa baseada em vários critérios (ex.º localização, tipologias dos alunos que já moram na habitação, etc...). A aplicação deverá ter uma área de clientes/alunos onde estejam registados dados como nome, data de nascimento, género, email, </a:t>
            </a:r>
            <a:r>
              <a:rPr lang="pt-PT" sz="1200" dirty="0" err="1">
                <a:latin typeface="Calibri" panose="020F0502020204030204" pitchFamily="34" charset="0"/>
                <a:ea typeface="Calibri" panose="020F0502020204030204" pitchFamily="34" charset="0"/>
                <a:cs typeface="Times New Roman" panose="02020603050405020304" pitchFamily="18" charset="0"/>
              </a:rPr>
              <a:t>Facebook</a:t>
            </a:r>
            <a:r>
              <a:rPr lang="pt-PT" sz="1200" dirty="0">
                <a:latin typeface="Calibri" panose="020F0502020204030204" pitchFamily="34" charset="0"/>
                <a:ea typeface="Calibri" panose="020F0502020204030204" pitchFamily="34" charset="0"/>
                <a:cs typeface="Times New Roman" panose="02020603050405020304" pitchFamily="18" charset="0"/>
              </a:rPr>
              <a:t>, </a:t>
            </a:r>
            <a:r>
              <a:rPr lang="pt-PT" sz="1200" dirty="0" err="1">
                <a:latin typeface="Calibri" panose="020F0502020204030204" pitchFamily="34" charset="0"/>
                <a:ea typeface="Calibri" panose="020F0502020204030204" pitchFamily="34" charset="0"/>
                <a:cs typeface="Times New Roman" panose="02020603050405020304" pitchFamily="18" charset="0"/>
              </a:rPr>
              <a:t>Linkedin</a:t>
            </a:r>
            <a:r>
              <a:rPr lang="pt-PT" sz="1200" dirty="0">
                <a:latin typeface="Calibri" panose="020F0502020204030204" pitchFamily="34" charset="0"/>
                <a:ea typeface="Calibri" panose="020F0502020204030204" pitchFamily="34" charset="0"/>
                <a:cs typeface="Times New Roman" panose="02020603050405020304" pitchFamily="18" charset="0"/>
              </a:rPr>
              <a:t>, </a:t>
            </a:r>
            <a:r>
              <a:rPr lang="pt-PT" sz="1200" dirty="0" err="1">
                <a:latin typeface="Calibri" panose="020F0502020204030204" pitchFamily="34" charset="0"/>
                <a:ea typeface="Calibri" panose="020F0502020204030204" pitchFamily="34" charset="0"/>
                <a:cs typeface="Times New Roman" panose="02020603050405020304" pitchFamily="18" charset="0"/>
              </a:rPr>
              <a:t>Twitter</a:t>
            </a:r>
            <a:r>
              <a:rPr lang="pt-PT" sz="1200" dirty="0">
                <a:latin typeface="Calibri" panose="020F0502020204030204" pitchFamily="34" charset="0"/>
                <a:ea typeface="Calibri" panose="020F0502020204030204" pitchFamily="34" charset="0"/>
                <a:cs typeface="Times New Roman" panose="02020603050405020304" pitchFamily="18" charset="0"/>
              </a:rPr>
              <a:t>, instituição de ensino superior, curso, ano, gostos. Para facilitar a divulgação online das habitações disponíveis a empresa pretende que exista uma funcionalidade de partilha de informação na sua página do </a:t>
            </a:r>
            <a:r>
              <a:rPr lang="pt-PT" sz="1200" dirty="0" err="1">
                <a:latin typeface="Calibri" panose="020F0502020204030204" pitchFamily="34" charset="0"/>
                <a:ea typeface="Calibri" panose="020F0502020204030204" pitchFamily="34" charset="0"/>
                <a:cs typeface="Times New Roman" panose="02020603050405020304" pitchFamily="18" charset="0"/>
              </a:rPr>
              <a:t>facebook</a:t>
            </a:r>
            <a:r>
              <a:rPr lang="pt-PT" sz="1200" dirty="0">
                <a:latin typeface="Calibri" panose="020F0502020204030204" pitchFamily="34" charset="0"/>
                <a:ea typeface="Calibri" panose="020F0502020204030204" pitchFamily="34" charset="0"/>
                <a:cs typeface="Times New Roman" panose="02020603050405020304" pitchFamily="18" charset="0"/>
              </a:rPr>
              <a:t>. Esta aplicação deverá estar já preparada para integração com aplicações externas, nomeadamente a disponibilização de habitações para alugar e qual a tipologia da ocupação (apenas poderão aceder a esta informação aplicações autorizadas pela empresa), e deve estar preparada para a médio prazo integrar com uma aplicação web a desenvolver que permita a sua utilização por alunos, para que possam por exemplo: procurar autonomamente habitações disponíveis, registar avaliações/comentários sobre as habitações, pedir informações de forma anónima aos atuais inquilinos na habitação. Assim que a aplicação web for disponibilizada para utilização é intenção da empresa enviar a todos os seus clientes credenciais de acesso. Entregas: - Requisitos; - Planeamento (Gestão de Projetos de Engenharia); - Desenho e Modelação do Sistema (</a:t>
            </a:r>
            <a:r>
              <a:rPr lang="pt-PT" sz="1200" dirty="0" err="1">
                <a:latin typeface="Calibri" panose="020F0502020204030204" pitchFamily="34" charset="0"/>
                <a:ea typeface="Calibri" panose="020F0502020204030204" pitchFamily="34" charset="0"/>
                <a:cs typeface="Times New Roman" panose="02020603050405020304" pitchFamily="18" charset="0"/>
              </a:rPr>
              <a:t>Mockups</a:t>
            </a:r>
            <a:r>
              <a:rPr lang="pt-PT" sz="1200" dirty="0">
                <a:latin typeface="Calibri" panose="020F0502020204030204" pitchFamily="34" charset="0"/>
                <a:ea typeface="Calibri" panose="020F0502020204030204" pitchFamily="34" charset="0"/>
                <a:cs typeface="Times New Roman" panose="02020603050405020304" pitchFamily="18" charset="0"/>
              </a:rPr>
              <a:t> e UML); - Implementação (Eng.ª de Software e Integração de Sistemas de Informação).</a:t>
            </a:r>
            <a:endParaRPr lang="pt-PT"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65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70329" y="714347"/>
            <a:ext cx="8821272" cy="5429307"/>
          </a:xfrm>
          <a:prstGeom prst="rect">
            <a:avLst/>
          </a:prstGeom>
        </p:spPr>
        <p:txBody>
          <a:bodyPr wrap="square">
            <a:spAutoFit/>
          </a:bodyPr>
          <a:lstStyle/>
          <a:p>
            <a:pPr algn="just">
              <a:lnSpc>
                <a:spcPct val="150000"/>
              </a:lnSpc>
              <a:spcAft>
                <a:spcPts val="800"/>
              </a:spcAft>
            </a:pPr>
            <a:r>
              <a:rPr lang="pt-PT" sz="1200" b="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Enunciado Projeto</a:t>
            </a:r>
            <a:endParaRPr lang="pt-PT" sz="12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Uma imobiliária pretende desenvolver um software específico para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controlo de habitações para alugar a estudantes do ensino superior</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 para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gestão dos alugueres em curso</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Pretende ainda que exista o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histórico de alugueres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Na aplicação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serão registadas as habitações disponíveis para aluguer</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devendo ter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informação como por exemplo: número de assoalhadas, número de quartos, total m2, ano de construção, internet e </a:t>
            </a:r>
            <a:r>
              <a:rPr lang="pt-PT" sz="12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wi-fi</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etc... Caso seja uma habitação parcialmente ocupada, deverá ser possível saber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quantos quartos estão disponíveis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para alugar,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restrições de aluguer</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(ex.º apenas alunos de informática, apenas rapazes, etc..),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avaliações sobre a habitação (nota e comentário)</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 qual o curso/ano que os alunos frequentam. Na área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de descrição da habitação </a:t>
            </a:r>
            <a:r>
              <a:rPr lang="pt-PT" sz="1200" dirty="0">
                <a:latin typeface="Calibri" panose="020F0502020204030204" pitchFamily="34" charset="0"/>
                <a:ea typeface="Calibri" panose="020F0502020204030204" pitchFamily="34" charset="0"/>
                <a:cs typeface="Times New Roman" panose="02020603050405020304" pitchFamily="18" charset="0"/>
              </a:rPr>
              <a:t>deverá ser possível ver quais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os pontos de interesse nas redondezas, e a localização no mapa</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Deverá existir uma </a:t>
            </a:r>
            <a:r>
              <a:rPr lang="pt-PT" sz="1200" dirty="0">
                <a:solidFill>
                  <a:srgbClr val="70AD47"/>
                </a:solidFill>
                <a:latin typeface="Calibri" panose="020F0502020204030204" pitchFamily="34" charset="0"/>
                <a:ea typeface="Calibri" panose="020F0502020204030204" pitchFamily="34" charset="0"/>
                <a:cs typeface="Times New Roman" panose="02020603050405020304" pitchFamily="18" charset="0"/>
              </a:rPr>
              <a:t>funcionalidade de pesquisa </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de habitações para alugar com possibilidade de pesquisa baseada em vários critérios (ex.º localização, tipologias dos alunos que já moram na habitação, etc...). A aplicação deverá ter </a:t>
            </a:r>
            <a:r>
              <a:rPr lang="pt-PT" sz="1200" dirty="0">
                <a:solidFill>
                  <a:srgbClr val="70AD47"/>
                </a:solidFill>
                <a:latin typeface="Calibri" panose="020F0502020204030204" pitchFamily="34" charset="0"/>
                <a:ea typeface="Calibri" panose="020F0502020204030204" pitchFamily="34" charset="0"/>
                <a:cs typeface="Times New Roman" panose="02020603050405020304" pitchFamily="18" charset="0"/>
              </a:rPr>
              <a:t>uma área de clientes/alunos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onde estejam registados dados como nome, data de nascimento, género, email, </a:t>
            </a:r>
            <a:r>
              <a:rPr lang="pt-PT" sz="1200" dirty="0" err="1">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Facebook</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a:t>
            </a:r>
            <a:r>
              <a:rPr lang="pt-PT" sz="1200" dirty="0" err="1">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Linkedin</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a:t>
            </a:r>
            <a:r>
              <a:rPr lang="pt-PT" sz="1200" dirty="0" err="1">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Twitter</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instituição de ensino superior, curso, ano, gostos. Para facilitar a divulgação online das habitações disponíveis a empresa pretende que exista </a:t>
            </a:r>
            <a:r>
              <a:rPr lang="pt-PT" sz="1200" dirty="0">
                <a:solidFill>
                  <a:srgbClr val="70AD47"/>
                </a:solidFill>
                <a:latin typeface="Calibri" panose="020F0502020204030204" pitchFamily="34" charset="0"/>
                <a:ea typeface="Calibri" panose="020F0502020204030204" pitchFamily="34" charset="0"/>
                <a:cs typeface="Times New Roman" panose="02020603050405020304" pitchFamily="18" charset="0"/>
              </a:rPr>
              <a:t>uma funcionalidade de partilha de informação na sua página do </a:t>
            </a:r>
            <a:r>
              <a:rPr lang="pt-PT" sz="1200" dirty="0" err="1">
                <a:solidFill>
                  <a:srgbClr val="70AD47"/>
                </a:solidFill>
                <a:latin typeface="Calibri" panose="020F0502020204030204" pitchFamily="34" charset="0"/>
                <a:ea typeface="Calibri" panose="020F0502020204030204" pitchFamily="34" charset="0"/>
                <a:cs typeface="Times New Roman" panose="02020603050405020304" pitchFamily="18" charset="0"/>
              </a:rPr>
              <a:t>facebook</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Esta aplicação deverá estar já preparada para </a:t>
            </a:r>
            <a:r>
              <a:rPr lang="pt-PT" sz="1200" dirty="0">
                <a:solidFill>
                  <a:srgbClr val="2F5496"/>
                </a:solidFill>
                <a:latin typeface="Calibri" panose="020F0502020204030204" pitchFamily="34" charset="0"/>
                <a:ea typeface="Calibri" panose="020F0502020204030204" pitchFamily="34" charset="0"/>
                <a:cs typeface="Times New Roman" panose="02020603050405020304" pitchFamily="18" charset="0"/>
              </a:rPr>
              <a:t>integração com aplicações externas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nomeadamente a disponibilização de habitações para alugar e qual a tipologia da ocupação (apenas poderão aceder a esta informação aplicações autorizadas pela empresa), e deve estar preparada para a médio </a:t>
            </a:r>
            <a:r>
              <a:rPr lang="pt-PT" sz="1200" dirty="0">
                <a:solidFill>
                  <a:srgbClr val="2F5496"/>
                </a:solidFill>
                <a:latin typeface="Calibri" panose="020F0502020204030204" pitchFamily="34" charset="0"/>
                <a:ea typeface="Calibri" panose="020F0502020204030204" pitchFamily="34" charset="0"/>
                <a:cs typeface="Times New Roman" panose="02020603050405020304" pitchFamily="18" charset="0"/>
              </a:rPr>
              <a:t>prazo integrar com uma aplicação web</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a desenvolver que permita a sua utilização por alunos, para que possam por exemplo: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procurar autonomamente habitações disponíveis, registar avaliações/comentários sobre as habitações, pedir informações de forma anónima aos atuais inquilinos na habitação</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Assim que a aplicação web for disponibilizada para utilização é intenção da empresa enviar a todos os seus clientes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credenciais de acesso</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Entregas: - Requisitos; - Planeamento (Gestão de Projetos de Engenharia); - Desenho e Modelação do Sistema (</a:t>
            </a:r>
            <a:r>
              <a:rPr lang="pt-PT" sz="1200" dirty="0" err="1">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Mockups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 UML); - Implementação (Eng.ª de Software e Integração de Sistemas de Informação).</a:t>
            </a:r>
            <a:endParaRPr lang="pt-PT" sz="120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847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516655"/>
            <a:ext cx="7886700" cy="1325563"/>
          </a:xfrm>
        </p:spPr>
        <p:txBody>
          <a:bodyPr>
            <a:normAutofit/>
          </a:bodyPr>
          <a:lstStyle/>
          <a:p>
            <a:r>
              <a:rPr lang="pt-PT" sz="3000" dirty="0"/>
              <a:t>Análise de Requisitos</a:t>
            </a:r>
          </a:p>
        </p:txBody>
      </p:sp>
      <p:cxnSp>
        <p:nvCxnSpPr>
          <p:cNvPr id="5" name="Conexão reta 4"/>
          <p:cNvCxnSpPr/>
          <p:nvPr/>
        </p:nvCxnSpPr>
        <p:spPr>
          <a:xfrm>
            <a:off x="717176" y="3429000"/>
            <a:ext cx="865094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187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2798864407"/>
              </p:ext>
            </p:extLst>
          </p:nvPr>
        </p:nvGraphicFramePr>
        <p:xfrm>
          <a:off x="259975" y="265419"/>
          <a:ext cx="8641979" cy="8272209"/>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39471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4099703451"/>
              </p:ext>
            </p:extLst>
          </p:nvPr>
        </p:nvGraphicFramePr>
        <p:xfrm>
          <a:off x="259975" y="265419"/>
          <a:ext cx="8641979" cy="8246238"/>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tx1"/>
                          </a:solidFill>
                          <a:effectLst/>
                        </a:rPr>
                        <a:t>1</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Registo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Registo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Deve ser possível registar utilizadores assim como guardar os seus atributos tais como (nome, data de nascimento, género, email, </a:t>
                      </a:r>
                      <a:r>
                        <a:rPr lang="pt-PT" sz="1100" b="0" dirty="0" err="1">
                          <a:solidFill>
                            <a:schemeClr val="tx1"/>
                          </a:solidFill>
                          <a:effectLst/>
                        </a:rPr>
                        <a:t>Facebook</a:t>
                      </a:r>
                      <a:r>
                        <a:rPr lang="pt-PT" sz="1100" b="0" dirty="0">
                          <a:solidFill>
                            <a:schemeClr val="tx1"/>
                          </a:solidFill>
                          <a:effectLst/>
                        </a:rPr>
                        <a:t>, </a:t>
                      </a:r>
                      <a:r>
                        <a:rPr lang="pt-PT" sz="1100" b="0" dirty="0" err="1">
                          <a:solidFill>
                            <a:schemeClr val="tx1"/>
                          </a:solidFill>
                          <a:effectLst/>
                        </a:rPr>
                        <a:t>Linkedin</a:t>
                      </a:r>
                      <a:r>
                        <a:rPr lang="pt-PT" sz="1100" b="0" dirty="0">
                          <a:solidFill>
                            <a:schemeClr val="tx1"/>
                          </a:solidFill>
                          <a:effectLst/>
                        </a:rPr>
                        <a:t>, </a:t>
                      </a:r>
                      <a:r>
                        <a:rPr lang="pt-PT" sz="1100" b="0" dirty="0" err="1">
                          <a:solidFill>
                            <a:schemeClr val="tx1"/>
                          </a:solidFill>
                          <a:effectLst/>
                        </a:rPr>
                        <a:t>Twitter</a:t>
                      </a:r>
                      <a:r>
                        <a:rPr lang="pt-PT" sz="1100" b="0" dirty="0">
                          <a:solidFill>
                            <a:schemeClr val="tx1"/>
                          </a:solidFill>
                          <a:effectLst/>
                        </a:rPr>
                        <a:t>, instituição de ensino superior, curso, ano, gostos).</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449580" indent="-449580" algn="l">
                        <a:lnSpc>
                          <a:spcPct val="150000"/>
                        </a:lnSpc>
                        <a:spcAft>
                          <a:spcPts val="0"/>
                        </a:spcAft>
                      </a:pPr>
                      <a:r>
                        <a:rPr lang="pt-PT" sz="1100" b="0">
                          <a:solidFill>
                            <a:schemeClr val="tx1"/>
                          </a:solidFill>
                          <a:effectLst/>
                        </a:rPr>
                        <a:t>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Área pessoal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403103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1625478395"/>
              </p:ext>
            </p:extLst>
          </p:nvPr>
        </p:nvGraphicFramePr>
        <p:xfrm>
          <a:off x="259975" y="265419"/>
          <a:ext cx="8641979" cy="8246238"/>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tx1"/>
                          </a:solidFill>
                          <a:effectLst/>
                        </a:rPr>
                        <a:t>2</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Login</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Área pessoal</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 utilizador registado deve ter permissões relacionadas com o seu tipo de utilizador (Administrador, Agente, 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449580" indent="-449580" algn="l">
                        <a:lnSpc>
                          <a:spcPct val="150000"/>
                        </a:lnSpc>
                        <a:spcAft>
                          <a:spcPts val="0"/>
                        </a:spcAft>
                      </a:pPr>
                      <a:r>
                        <a:rPr lang="pt-PT" sz="1100" b="0">
                          <a:solidFill>
                            <a:schemeClr val="tx1"/>
                          </a:solidFill>
                          <a:effectLst/>
                        </a:rPr>
                        <a:t>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Base de dados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 </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133542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4240009299"/>
              </p:ext>
            </p:extLst>
          </p:nvPr>
        </p:nvGraphicFramePr>
        <p:xfrm>
          <a:off x="259975" y="265419"/>
          <a:ext cx="8641979" cy="8246238"/>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tx1"/>
                          </a:solidFill>
                          <a:effectLst/>
                        </a:rPr>
                        <a:t>3</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Mapas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Mapa e pontos de interesse</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Integração com Google maps ou equivalente para localização das habitações e pontos próximos de interesse.</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2040694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3265496010"/>
              </p:ext>
            </p:extLst>
          </p:nvPr>
        </p:nvGraphicFramePr>
        <p:xfrm>
          <a:off x="259975" y="265419"/>
          <a:ext cx="8641979" cy="8246238"/>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tx1"/>
                          </a:solidFill>
                          <a:effectLst/>
                        </a:rPr>
                        <a:t>4</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Base de dados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Base de dados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Deverá existir uma base de dados para guardar dados e gerar informação </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Não 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aplicação deve disponibilizar ferramentas para adicionar, editar e remover produtos (Quartos e casas), e gestão dos alugueres em curso.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2254371804"/>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314</TotalTime>
  <Words>7022</Words>
  <Application>Microsoft Office PowerPoint</Application>
  <PresentationFormat>Apresentação no Ecrã (4:3)</PresentationFormat>
  <Paragraphs>1522</Paragraphs>
  <Slides>19</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19</vt:i4>
      </vt:variant>
    </vt:vector>
  </HeadingPairs>
  <TitlesOfParts>
    <vt:vector size="24" baseType="lpstr">
      <vt:lpstr>Arial</vt:lpstr>
      <vt:lpstr>Calibri</vt:lpstr>
      <vt:lpstr>Calibri Light</vt:lpstr>
      <vt:lpstr>Times New Roman</vt:lpstr>
      <vt:lpstr>Tema do Office</vt:lpstr>
      <vt:lpstr>Engenharia de Software</vt:lpstr>
      <vt:lpstr>Apresentação do PowerPoint</vt:lpstr>
      <vt:lpstr>Apresentação do PowerPoint</vt:lpstr>
      <vt:lpstr>Análise de Requisitos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Fernandes</dc:creator>
  <cp:lastModifiedBy>André Fernandes</cp:lastModifiedBy>
  <cp:revision>25</cp:revision>
  <dcterms:created xsi:type="dcterms:W3CDTF">2016-10-13T15:40:34Z</dcterms:created>
  <dcterms:modified xsi:type="dcterms:W3CDTF">2016-10-13T20:54:47Z</dcterms:modified>
</cp:coreProperties>
</file>