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133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0294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09153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159541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5959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F32D09BB-7F16-4184-9320-E34B2A4C43EA}" type="datetimeFigureOut">
              <a:rPr lang="pt-PT" smtClean="0"/>
              <a:t>13/10/2016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61696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0198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F32D09BB-7F16-4184-9320-E34B2A4C43EA}" type="datetimeFigureOut">
              <a:rPr lang="pt-PT" smtClean="0"/>
              <a:t>13/10/2016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2248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F32D09BB-7F16-4184-9320-E34B2A4C43EA}" type="datetimeFigureOut">
              <a:rPr lang="pt-PT" smtClean="0"/>
              <a:t>13/10/2016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11998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09BB-7F16-4184-9320-E34B2A4C43EA}" type="datetimeFigureOut">
              <a:rPr lang="pt-PT" smtClean="0"/>
              <a:t>13/10/2016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602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23725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F32D09BB-7F16-4184-9320-E34B2A4C43EA}" type="datetimeFigureOut">
              <a:rPr lang="pt-PT" smtClean="0"/>
              <a:t>13/10/2016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8465FC3-CBB7-49D6-B427-B7810D1A038C}" type="slidenum">
              <a:rPr lang="pt-PT" smtClean="0"/>
              <a:t>‹nº›</a:t>
            </a:fld>
            <a:endParaRPr lang="pt-PT"/>
          </a:p>
        </p:txBody>
      </p:sp>
    </p:spTree>
    <p:extLst>
      <p:ext uri="{BB962C8B-B14F-4D97-AF65-F5344CB8AC3E}">
        <p14:creationId xmlns:p14="http://schemas.microsoft.com/office/powerpoint/2010/main" val="33541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D09BB-7F16-4184-9320-E34B2A4C43EA}" type="datetimeFigureOut">
              <a:rPr lang="pt-PT" smtClean="0"/>
              <a:t>13/10/2016</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65FC3-CBB7-49D6-B427-B7810D1A038C}" type="slidenum">
              <a:rPr lang="pt-PT" smtClean="0"/>
              <a:t>‹nº›</a:t>
            </a:fld>
            <a:endParaRPr lang="pt-PT"/>
          </a:p>
        </p:txBody>
      </p:sp>
    </p:spTree>
    <p:extLst>
      <p:ext uri="{BB962C8B-B14F-4D97-AF65-F5344CB8AC3E}">
        <p14:creationId xmlns:p14="http://schemas.microsoft.com/office/powerpoint/2010/main" val="281262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Engenharia de Software</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4405594" y="4926948"/>
            <a:ext cx="4572000" cy="1544012"/>
          </a:xfrm>
          <a:prstGeom prst="rect">
            <a:avLst/>
          </a:prstGeom>
        </p:spPr>
        <p:txBody>
          <a:bodyPr>
            <a:spAutoFit/>
          </a:bodyPr>
          <a:lstStyle/>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Nelson Peixoto</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António Gonçalves</a:t>
            </a:r>
          </a:p>
          <a:p>
            <a:pPr algn="r">
              <a:lnSpc>
                <a:spcPct val="150000"/>
              </a:lnSpc>
              <a:spcAft>
                <a:spcPts val="800"/>
              </a:spcAft>
            </a:pPr>
            <a:r>
              <a:rPr lang="pt-PT" dirty="0">
                <a:latin typeface="+mj-lt"/>
                <a:ea typeface="Calibri" panose="020F0502020204030204" pitchFamily="34" charset="0"/>
                <a:cs typeface="Times New Roman" panose="02020603050405020304" pitchFamily="18" charset="0"/>
              </a:rPr>
              <a:t>André Fernandes</a:t>
            </a:r>
          </a:p>
        </p:txBody>
      </p:sp>
      <p:sp>
        <p:nvSpPr>
          <p:cNvPr id="6" name="Retângulo 5"/>
          <p:cNvSpPr/>
          <p:nvPr/>
        </p:nvSpPr>
        <p:spPr>
          <a:xfrm>
            <a:off x="4405594" y="3725676"/>
            <a:ext cx="4572000" cy="547714"/>
          </a:xfrm>
          <a:prstGeom prst="rect">
            <a:avLst/>
          </a:prstGeom>
        </p:spPr>
        <p:txBody>
          <a:bodyPr>
            <a:spAutoFit/>
          </a:bodyPr>
          <a:lstStyle/>
          <a:p>
            <a:pPr algn="r">
              <a:lnSpc>
                <a:spcPct val="150000"/>
              </a:lnSpc>
              <a:spcAft>
                <a:spcPts val="800"/>
              </a:spcAft>
            </a:pPr>
            <a:r>
              <a:rPr lang="pt-PT" sz="2200" dirty="0">
                <a:latin typeface="+mj-lt"/>
                <a:ea typeface="Calibri" panose="020F0502020204030204" pitchFamily="34" charset="0"/>
                <a:cs typeface="Times New Roman" panose="02020603050405020304" pitchFamily="18" charset="0"/>
              </a:rPr>
              <a:t>Entrega de Requisitos</a:t>
            </a:r>
          </a:p>
        </p:txBody>
      </p:sp>
    </p:spTree>
    <p:extLst>
      <p:ext uri="{BB962C8B-B14F-4D97-AF65-F5344CB8AC3E}">
        <p14:creationId xmlns:p14="http://schemas.microsoft.com/office/powerpoint/2010/main" val="197221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647204250"/>
              </p:ext>
            </p:extLst>
          </p:nvPr>
        </p:nvGraphicFramePr>
        <p:xfrm>
          <a:off x="259975" y="265419"/>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tx1"/>
                          </a:solidFill>
                          <a:effectLst/>
                        </a:rPr>
                        <a:t>5</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Partilha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Redes Sociais</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permitir a interação com redes sociais, nomeadamente a possibilidade de partilha de informação na pagina de Facebook.</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62238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286128092"/>
              </p:ext>
            </p:extLst>
          </p:nvPr>
        </p:nvGraphicFramePr>
        <p:xfrm>
          <a:off x="259975" y="-380038"/>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tx1"/>
                          </a:solidFill>
                          <a:effectLst/>
                        </a:rPr>
                        <a:t>6</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Pesquisa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Pesquisa de produtos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permitir ao utilizador uma forma de pesquisa intuitiva por critérios.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110158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342904477"/>
              </p:ext>
            </p:extLst>
          </p:nvPr>
        </p:nvGraphicFramePr>
        <p:xfrm>
          <a:off x="259975" y="-846208"/>
          <a:ext cx="8641979" cy="8974647"/>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tx1"/>
                          </a:solidFill>
                          <a:effectLst/>
                        </a:rPr>
                        <a:t>7</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Gestão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Gestão de alojamentos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A aplicação deve disponibilizar ferramentas para adicionar, editar e desativar ou ativar produtos (quartos;</a:t>
                      </a:r>
                      <a:r>
                        <a:rPr lang="pt-PT" sz="1100" b="0" baseline="0" dirty="0">
                          <a:solidFill>
                            <a:schemeClr val="tx1"/>
                          </a:solidFill>
                          <a:effectLst/>
                        </a:rPr>
                        <a:t> habitações</a:t>
                      </a:r>
                      <a:r>
                        <a:rPr lang="pt-PT" sz="1100" b="0" dirty="0">
                          <a:solidFill>
                            <a:schemeClr val="tx1"/>
                          </a:solidFill>
                          <a:effectLst/>
                        </a:rPr>
                        <a:t>), e gestão dos alugueres em curso.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51676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918029195"/>
              </p:ext>
            </p:extLst>
          </p:nvPr>
        </p:nvGraphicFramePr>
        <p:xfrm>
          <a:off x="259975" y="-1832333"/>
          <a:ext cx="8641979" cy="8974647"/>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tx1"/>
                          </a:solidFill>
                          <a:effectLst/>
                        </a:rPr>
                        <a:t>8</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 do produto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A loja deve apresentar os produtos bem descritos para que o utilizador possa decidir em consciência acerca do que está a comprar (descrição;</a:t>
                      </a:r>
                      <a:r>
                        <a:rPr lang="pt-PT" sz="1100" b="0" baseline="0" dirty="0">
                          <a:solidFill>
                            <a:schemeClr val="tx1"/>
                          </a:solidFill>
                          <a:effectLst/>
                        </a:rPr>
                        <a:t> fotografias; mapas; avaliações), estando o histórico de aluguer apenas disponível para administradores e agentes</a:t>
                      </a:r>
                      <a:r>
                        <a:rPr lang="pt-PT" sz="1100" b="0" dirty="0">
                          <a:solidFill>
                            <a:schemeClr val="tx1"/>
                          </a:solidFill>
                          <a:effectLst/>
                        </a:rPr>
                        <a:t>.</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5196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3608087390"/>
              </p:ext>
            </p:extLst>
          </p:nvPr>
        </p:nvGraphicFramePr>
        <p:xfrm>
          <a:off x="259975" y="-2710881"/>
          <a:ext cx="8641979" cy="9677085"/>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tx1"/>
                          </a:solidFill>
                          <a:effectLst/>
                        </a:rPr>
                        <a:t>9</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Segurança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Segurança dos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Os dados do utilizador (nome, morada, contactos, entre outros) devem permanecer sigilosos e utilizados apenas para o fim a que o mesmo os confiou ao site.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04089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822235433"/>
              </p:ext>
            </p:extLst>
          </p:nvPr>
        </p:nvGraphicFramePr>
        <p:xfrm>
          <a:off x="259975" y="-3293589"/>
          <a:ext cx="8641979" cy="9729027"/>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tx1"/>
                          </a:solidFill>
                          <a:effectLst/>
                        </a:rPr>
                        <a:t>10</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Deverá ser garantido a preparação</a:t>
                      </a:r>
                      <a:r>
                        <a:rPr lang="pt-PT" sz="1100" b="0" baseline="0" dirty="0">
                          <a:solidFill>
                            <a:schemeClr val="tx1"/>
                          </a:solidFill>
                          <a:effectLst/>
                        </a:rPr>
                        <a:t> do sistema para o f</a:t>
                      </a:r>
                      <a:r>
                        <a:rPr lang="pt-PT" sz="1100" b="0" dirty="0">
                          <a:solidFill>
                            <a:schemeClr val="tx1"/>
                          </a:solidFill>
                          <a:effectLst/>
                        </a:rPr>
                        <a:t>uncionamento em qualquer plataforma.</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43003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515983761"/>
              </p:ext>
            </p:extLst>
          </p:nvPr>
        </p:nvGraphicFramePr>
        <p:xfrm>
          <a:off x="259975" y="-3042575"/>
          <a:ext cx="8641979" cy="970305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tx1"/>
                          </a:solidFill>
                          <a:effectLst/>
                        </a:rPr>
                        <a:t>11</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site deverá responder de forma célere às solicitações do utilizador, evitando assim a desistência do mesmo e aumentando o gosto do utilizador pela plataforma. </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09708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856790023"/>
              </p:ext>
            </p:extLst>
          </p:nvPr>
        </p:nvGraphicFramePr>
        <p:xfrm>
          <a:off x="259975" y="-2764670"/>
          <a:ext cx="8641979" cy="945159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tx1"/>
                          </a:solidFill>
                          <a:effectLst/>
                        </a:rPr>
                        <a:t>12</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Tolerância a falhas do 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Tolerância a falhas do 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deverá ser capaz de recuperar de um encerramento inesperado, assim como manter a integridade dos dados em caso de falha do 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1687988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642178351"/>
              </p:ext>
            </p:extLst>
          </p:nvPr>
        </p:nvGraphicFramePr>
        <p:xfrm>
          <a:off x="259975" y="-2719845"/>
          <a:ext cx="8641979" cy="945159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tx1"/>
                          </a:solidFill>
                          <a:effectLst/>
                        </a:rPr>
                        <a:t>13</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Idiomas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Multilinguagem</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sistema deve estar preparado para a possibilidade de suportar vários idiomas.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Shoud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343821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255971090"/>
              </p:ext>
            </p:extLst>
          </p:nvPr>
        </p:nvGraphicFramePr>
        <p:xfrm>
          <a:off x="259975" y="-2630195"/>
          <a:ext cx="8641979" cy="9226107"/>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dirty="0">
                          <a:solidFill>
                            <a:schemeClr val="bg1">
                              <a:lumMod val="65000"/>
                            </a:schemeClr>
                          </a:solidFill>
                          <a:effectLst/>
                        </a:rPr>
                        <a:t>5</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dirty="0">
                          <a:solidFill>
                            <a:schemeClr val="bg1">
                              <a:lumMod val="65000"/>
                            </a:schemeClr>
                          </a:solidFill>
                          <a:effectLst/>
                        </a:rPr>
                        <a:t>6</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dirty="0">
                          <a:solidFill>
                            <a:schemeClr val="bg1">
                              <a:lumMod val="65000"/>
                            </a:schemeClr>
                          </a:solidFill>
                          <a:effectLst/>
                        </a:rPr>
                        <a:t>7</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A loja deve apresentar os produtos bem descritos para que o utilizador possa decidir em consciência acerca do que está a comprar.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251460">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011992"/>
                  </a:ext>
                </a:extLst>
              </a:tr>
              <a:tr h="251460">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Avaliações</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Notas e comentário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 sistema deve permitir ao utilizado a possibilidade de efetuar avaliações sobre a habitação de forma a possibilitar a atribuição de valor ao alojamento.</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Utilizador</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Must</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Funcional</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124351"/>
                  </a:ext>
                </a:extLst>
              </a:tr>
            </a:tbl>
          </a:graphicData>
        </a:graphic>
      </p:graphicFrame>
    </p:spTree>
    <p:extLst>
      <p:ext uri="{BB962C8B-B14F-4D97-AF65-F5344CB8AC3E}">
        <p14:creationId xmlns:p14="http://schemas.microsoft.com/office/powerpoint/2010/main" val="238294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controlo de habitações para alugar a estudantes do ensino superior e para gestão dos alugueres em curso. Pretende ainda que exista o histórico de alugueres. Na aplicação serão registadas as habitações disponíveis para aluguer, devendo ter informação como por exemplo: número de assoalhadas, número de quartos, total m2, ano de construção, internet e </a:t>
            </a:r>
            <a:r>
              <a:rPr lang="pt-PT" sz="1200" dirty="0" err="1">
                <a:latin typeface="Calibri" panose="020F0502020204030204" pitchFamily="34" charset="0"/>
                <a:ea typeface="Calibri" panose="020F0502020204030204" pitchFamily="34" charset="0"/>
                <a:cs typeface="Times New Roman" panose="02020603050405020304" pitchFamily="18" charset="0"/>
              </a:rPr>
              <a:t>wi-fi</a:t>
            </a:r>
            <a:r>
              <a:rPr lang="pt-PT" sz="1200" dirty="0">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quantos quartos estão disponíveis para alugar, restrições de aluguer (ex.º apenas alunos de informática, apenas rapazes, etc..), avaliações sobre a habitação (nota e comentário), e qual o curso/ano que os alunos frequentam. Na área de descrição da habitação deverá ser possível ver quais os pontos de interesse nas redondezas, e a localização no mapa. Deverá existir uma funcionalidade de pesquisa de habitações para alugar com possibilidade de pesquisa baseada em vários critérios (ex.º localização, tipologias dos alunos que já moram na habitação, etc...). A aplicação deverá ter uma área de clientes/alunos onde estejam registados dados como nome, data de nascimento, género, email,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Linkedin</a:t>
            </a:r>
            <a:r>
              <a:rPr lang="pt-PT" sz="1200" dirty="0">
                <a:latin typeface="Calibri" panose="020F0502020204030204" pitchFamily="34" charset="0"/>
                <a:ea typeface="Calibri" panose="020F0502020204030204" pitchFamily="34" charset="0"/>
                <a:cs typeface="Times New Roman" panose="02020603050405020304" pitchFamily="18" charset="0"/>
              </a:rPr>
              <a:t>, </a:t>
            </a:r>
            <a:r>
              <a:rPr lang="pt-PT" sz="1200" dirty="0" err="1">
                <a:latin typeface="Calibri" panose="020F0502020204030204" pitchFamily="34" charset="0"/>
                <a:ea typeface="Calibri" panose="020F0502020204030204" pitchFamily="34" charset="0"/>
                <a:cs typeface="Times New Roman" panose="02020603050405020304" pitchFamily="18" charset="0"/>
              </a:rPr>
              <a:t>Twitter</a:t>
            </a:r>
            <a:r>
              <a:rPr lang="pt-PT" sz="1200" dirty="0">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uma funcionalidade de partilha de informação na sua página do </a:t>
            </a:r>
            <a:r>
              <a:rPr lang="pt-PT" sz="1200" dirty="0" err="1">
                <a:latin typeface="Calibri" panose="020F0502020204030204" pitchFamily="34" charset="0"/>
                <a:ea typeface="Calibri" panose="020F0502020204030204" pitchFamily="34" charset="0"/>
                <a:cs typeface="Times New Roman" panose="02020603050405020304" pitchFamily="18" charset="0"/>
              </a:rPr>
              <a:t>facebook</a:t>
            </a:r>
            <a:r>
              <a:rPr lang="pt-PT" sz="1200" dirty="0">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integração com aplicações externas, nomeadamente a disponibilização de habitações para alugar e qual a tipologia da ocupação (apenas poderão aceder a esta informação aplicações autorizadas pela empresa), e deve estar preparada para a médio prazo integrar com uma aplicação web a desenvolver que permita a sua utilização por alunos, para que possam por exemplo: procurar autonomamente habitações disponíveis, registar avaliações/comentários sobre as habitações, pedir informações de forma anónima aos atuais inquilinos na habitação. Assim que a aplicação web for disponibilizada para utilização é intenção da empresa enviar a todos os seus clientes credenciais de acesso. Entregas: - Requisitos; - Planeamento (Gestão de Projetos de Engenharia); - Desenho e Modelação do Sistema (</a:t>
            </a:r>
            <a:r>
              <a:rPr lang="pt-PT" sz="1200" dirty="0" err="1">
                <a:latin typeface="Calibri" panose="020F0502020204030204" pitchFamily="34" charset="0"/>
                <a:ea typeface="Calibri" panose="020F0502020204030204" pitchFamily="34" charset="0"/>
                <a:cs typeface="Times New Roman" panose="02020603050405020304" pitchFamily="18" charset="0"/>
              </a:rPr>
              <a:t>Mockups</a:t>
            </a:r>
            <a:r>
              <a:rPr lang="pt-PT" sz="1200" dirty="0">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65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0329" y="714347"/>
            <a:ext cx="8821272" cy="5429307"/>
          </a:xfrm>
          <a:prstGeom prst="rect">
            <a:avLst/>
          </a:prstGeom>
        </p:spPr>
        <p:txBody>
          <a:bodyPr wrap="square">
            <a:spAutoFit/>
          </a:bodyPr>
          <a:lstStyle/>
          <a:p>
            <a:pPr algn="just">
              <a:lnSpc>
                <a:spcPct val="150000"/>
              </a:lnSpc>
              <a:spcAft>
                <a:spcPts val="800"/>
              </a:spcAft>
            </a:pPr>
            <a:r>
              <a:rPr lang="pt-PT" sz="12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Enunciado Projeto</a:t>
            </a:r>
            <a:endParaRPr lang="pt-PT"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Uma imobiliária pretende desenvolver um software específico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controlo de habitações para alugar a estudantes do ensino superior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para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gestão dos alugueres em curso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Pretende ainda que exista 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histórico de alugueres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Na aplicação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serão registadas as habitações disponíveis para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devendo ter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informação como por exemplo: número de assoalhadas, número de quartos, total m2, ano de construção, internet e </a:t>
            </a:r>
            <a:r>
              <a:rPr lang="pt-PT" sz="12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wi-fi</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etc... Caso seja uma habitação parcialmente ocupada, deverá ser possível saber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quantos quartos estão disponíveis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para alugar,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restrições de aluguer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(ex.º apenas alunos de informática, apenas rapazes, etc..),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avaliações sobre a habitação (nota e comentário)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qual o curso/ano que os alunos frequentam. Na área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 descrição da habitação </a:t>
            </a:r>
            <a:r>
              <a:rPr lang="pt-PT" sz="1200" dirty="0">
                <a:latin typeface="Calibri" panose="020F0502020204030204" pitchFamily="34" charset="0"/>
                <a:ea typeface="Calibri" panose="020F0502020204030204" pitchFamily="34" charset="0"/>
                <a:cs typeface="Times New Roman" panose="02020603050405020304" pitchFamily="18" charset="0"/>
              </a:rPr>
              <a:t>deverá ser possível ver quais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os pontos de interesse nas redondezas, e a localização no mapa</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Deverá existir uma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funcionalidade de pesquisa </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de habitações para alugar com possibilidade de pesquisa baseada em vários critérios (ex.º localização, tipologias dos alunos que já moram na habitação, etc...). A aplicação deverá ter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área de clientes/alunos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onde estejam registados dados como nome, data de nascimento, género, email,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Linkedin</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Twitter</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instituição de ensino superior, curso, ano, gostos. Para facilitar a divulgação online das habitações disponíveis a empresa pretende que exista </a:t>
            </a:r>
            <a:r>
              <a:rPr lang="pt-PT" sz="1200" dirty="0">
                <a:solidFill>
                  <a:srgbClr val="70AD47"/>
                </a:solidFill>
                <a:latin typeface="Calibri" panose="020F0502020204030204" pitchFamily="34" charset="0"/>
                <a:ea typeface="Calibri" panose="020F0502020204030204" pitchFamily="34" charset="0"/>
                <a:cs typeface="Times New Roman" panose="02020603050405020304" pitchFamily="18" charset="0"/>
              </a:rPr>
              <a:t>uma funcionalidade de partilha de informação na sua página do </a:t>
            </a:r>
            <a:r>
              <a:rPr lang="pt-PT" sz="1200" dirty="0" err="1">
                <a:solidFill>
                  <a:srgbClr val="70AD47"/>
                </a:solidFill>
                <a:latin typeface="Calibri" panose="020F0502020204030204" pitchFamily="34" charset="0"/>
                <a:ea typeface="Calibri" panose="020F0502020204030204" pitchFamily="34" charset="0"/>
                <a:cs typeface="Times New Roman" panose="02020603050405020304" pitchFamily="18" charset="0"/>
              </a:rPr>
              <a:t>facebook</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Esta aplicação deverá estar já preparada para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integração com aplicações externas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nomeadamente a disponibilização de habitações para alugar e qual a tipologia da ocupação (apenas poderão aceder a esta informação aplicações autorizadas pela empresa), e deve estar preparada para a médio </a:t>
            </a:r>
            <a:r>
              <a:rPr lang="pt-PT"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prazo integrar com uma aplicação web</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 desenvolver que permita a sua utilização por alunos, para que possam por exemplo: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procurar autonomamente habitações disponíveis, registar avaliações/comentários sobre as habitações, pedir informações de forma anónima aos atuais inquilinos na habitação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Assim que a aplicação web for disponibilizada para utilização é intenção da empresa enviar a todos os seus clientes </a:t>
            </a:r>
            <a:r>
              <a:rPr lang="pt-PT" sz="1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credenciais de acesso</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Entregas: - Requisitos; - Planeamento (Gestão de Projetos de Engenharia); - Desenho e Modelação do Sistema (</a:t>
            </a:r>
            <a:r>
              <a:rPr lang="pt-PT" sz="1200" dirty="0" err="1">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Mockups</a:t>
            </a:r>
            <a:r>
              <a:rPr lang="pt-PT" sz="12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rPr>
              <a:t> e UML); - Implementação (Eng.ª de Software e Integração de Sistemas de Informação).</a:t>
            </a:r>
            <a:endParaRPr lang="pt-PT" sz="120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4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516655"/>
            <a:ext cx="7886700" cy="1325563"/>
          </a:xfrm>
        </p:spPr>
        <p:txBody>
          <a:bodyPr>
            <a:normAutofit/>
          </a:bodyPr>
          <a:lstStyle/>
          <a:p>
            <a:r>
              <a:rPr lang="pt-PT" sz="3000" dirty="0"/>
              <a:t>Análise de Requisitos</a:t>
            </a:r>
          </a:p>
        </p:txBody>
      </p:sp>
      <p:cxnSp>
        <p:nvCxnSpPr>
          <p:cNvPr id="5" name="Conexão reta 4"/>
          <p:cNvCxnSpPr/>
          <p:nvPr/>
        </p:nvCxnSpPr>
        <p:spPr>
          <a:xfrm>
            <a:off x="717176" y="3429000"/>
            <a:ext cx="865094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18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3256573227"/>
              </p:ext>
            </p:extLst>
          </p:nvPr>
        </p:nvGraphicFramePr>
        <p:xfrm>
          <a:off x="259975" y="265419"/>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Os dados do utilizador (nome, morada, contactos, entre outros) devem permanecer sigilosos e utilizados apenas para o fim a que o mesmo os confiou ao site.</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3947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099703451"/>
              </p:ext>
            </p:extLst>
          </p:nvPr>
        </p:nvGraphicFramePr>
        <p:xfrm>
          <a:off x="259975" y="265419"/>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tx1"/>
                          </a:solidFill>
                          <a:effectLst/>
                        </a:rPr>
                        <a:t>1</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Registo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Registo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Deve ser possível registar utilizadores assim como guardar os seus atributos tais como (nome, data de nascimento, género, email, </a:t>
                      </a:r>
                      <a:r>
                        <a:rPr lang="pt-PT" sz="1100" b="0" dirty="0" err="1">
                          <a:solidFill>
                            <a:schemeClr val="tx1"/>
                          </a:solidFill>
                          <a:effectLst/>
                        </a:rPr>
                        <a:t>Facebook</a:t>
                      </a:r>
                      <a:r>
                        <a:rPr lang="pt-PT" sz="1100" b="0" dirty="0">
                          <a:solidFill>
                            <a:schemeClr val="tx1"/>
                          </a:solidFill>
                          <a:effectLst/>
                        </a:rPr>
                        <a:t>, </a:t>
                      </a:r>
                      <a:r>
                        <a:rPr lang="pt-PT" sz="1100" b="0" dirty="0" err="1">
                          <a:solidFill>
                            <a:schemeClr val="tx1"/>
                          </a:solidFill>
                          <a:effectLst/>
                        </a:rPr>
                        <a:t>Linkedin</a:t>
                      </a:r>
                      <a:r>
                        <a:rPr lang="pt-PT" sz="1100" b="0" dirty="0">
                          <a:solidFill>
                            <a:schemeClr val="tx1"/>
                          </a:solidFill>
                          <a:effectLst/>
                        </a:rPr>
                        <a:t>, </a:t>
                      </a:r>
                      <a:r>
                        <a:rPr lang="pt-PT" sz="1100" b="0" dirty="0" err="1">
                          <a:solidFill>
                            <a:schemeClr val="tx1"/>
                          </a:solidFill>
                          <a:effectLst/>
                        </a:rPr>
                        <a:t>Twitter</a:t>
                      </a:r>
                      <a:r>
                        <a:rPr lang="pt-PT" sz="1100" b="0" dirty="0">
                          <a:solidFill>
                            <a:schemeClr val="tx1"/>
                          </a:solidFill>
                          <a:effectLst/>
                        </a:rPr>
                        <a:t>, instituição de ensino superior, curso, ano, gostos).</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Área pessoal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403103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1625478395"/>
              </p:ext>
            </p:extLst>
          </p:nvPr>
        </p:nvGraphicFramePr>
        <p:xfrm>
          <a:off x="259975" y="265419"/>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tx1"/>
                          </a:solidFill>
                          <a:effectLst/>
                        </a:rPr>
                        <a:t>2</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Login</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Área pessoal</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O utilizador registado deve ter permissões relacionadas com o seu tipo de utilizador (Administrador, Agente, 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Base de dados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 </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133542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4240009299"/>
              </p:ext>
            </p:extLst>
          </p:nvPr>
        </p:nvGraphicFramePr>
        <p:xfrm>
          <a:off x="259975" y="265419"/>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tx1"/>
                          </a:solidFill>
                          <a:effectLst/>
                        </a:rPr>
                        <a:t>3</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Mapas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Mapa e pontos de interesse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Integração com Google maps ou equivalente para localização das habitações e pontos próximos de interesse.</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Utilizador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bg1">
                              <a:lumMod val="65000"/>
                            </a:schemeClr>
                          </a:solidFill>
                          <a:effectLst/>
                        </a:rPr>
                        <a:t>4</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Base de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Deverá existir uma base de dados para guardar dados e gerar informação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04069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3265496010"/>
              </p:ext>
            </p:extLst>
          </p:nvPr>
        </p:nvGraphicFramePr>
        <p:xfrm>
          <a:off x="259975" y="265419"/>
          <a:ext cx="8641979" cy="8948676"/>
        </p:xfrm>
        <a:graphic>
          <a:graphicData uri="http://schemas.openxmlformats.org/drawingml/2006/table">
            <a:tbl>
              <a:tblPr firstRow="1" firstCol="1" bandRow="1">
                <a:tableStyleId>{5C22544A-7EE6-4342-B048-85BDC9FD1C3A}</a:tableStyleId>
              </a:tblPr>
              <a:tblGrid>
                <a:gridCol w="254500">
                  <a:extLst>
                    <a:ext uri="{9D8B030D-6E8A-4147-A177-3AD203B41FA5}">
                      <a16:colId xmlns:a16="http://schemas.microsoft.com/office/drawing/2014/main" val="969020241"/>
                    </a:ext>
                  </a:extLst>
                </a:gridCol>
                <a:gridCol w="972880">
                  <a:extLst>
                    <a:ext uri="{9D8B030D-6E8A-4147-A177-3AD203B41FA5}">
                      <a16:colId xmlns:a16="http://schemas.microsoft.com/office/drawing/2014/main" val="1469736451"/>
                    </a:ext>
                  </a:extLst>
                </a:gridCol>
                <a:gridCol w="1076551">
                  <a:extLst>
                    <a:ext uri="{9D8B030D-6E8A-4147-A177-3AD203B41FA5}">
                      <a16:colId xmlns:a16="http://schemas.microsoft.com/office/drawing/2014/main" val="2986215880"/>
                    </a:ext>
                  </a:extLst>
                </a:gridCol>
                <a:gridCol w="4061012">
                  <a:extLst>
                    <a:ext uri="{9D8B030D-6E8A-4147-A177-3AD203B41FA5}">
                      <a16:colId xmlns:a16="http://schemas.microsoft.com/office/drawing/2014/main" val="1162852050"/>
                    </a:ext>
                  </a:extLst>
                </a:gridCol>
                <a:gridCol w="726141">
                  <a:extLst>
                    <a:ext uri="{9D8B030D-6E8A-4147-A177-3AD203B41FA5}">
                      <a16:colId xmlns:a16="http://schemas.microsoft.com/office/drawing/2014/main" val="2002141732"/>
                    </a:ext>
                  </a:extLst>
                </a:gridCol>
                <a:gridCol w="663388">
                  <a:extLst>
                    <a:ext uri="{9D8B030D-6E8A-4147-A177-3AD203B41FA5}">
                      <a16:colId xmlns:a16="http://schemas.microsoft.com/office/drawing/2014/main" val="2420319791"/>
                    </a:ext>
                  </a:extLst>
                </a:gridCol>
                <a:gridCol w="887507">
                  <a:extLst>
                    <a:ext uri="{9D8B030D-6E8A-4147-A177-3AD203B41FA5}">
                      <a16:colId xmlns:a16="http://schemas.microsoft.com/office/drawing/2014/main" val="2659202580"/>
                    </a:ext>
                  </a:extLst>
                </a:gridCol>
              </a:tblGrid>
              <a:tr h="222253">
                <a:tc>
                  <a:txBody>
                    <a:bodyPr/>
                    <a:lstStyle/>
                    <a:p>
                      <a:pPr algn="l">
                        <a:lnSpc>
                          <a:spcPct val="150000"/>
                        </a:lnSpc>
                        <a:spcAft>
                          <a:spcPts val="0"/>
                        </a:spcAft>
                      </a:pPr>
                      <a:r>
                        <a:rPr lang="pt-PT" sz="1100" b="0">
                          <a:solidFill>
                            <a:schemeClr val="tx1"/>
                          </a:solidFill>
                          <a:effectLst/>
                        </a:rPr>
                        <a:t>Id</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Tag</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Propósito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Descrição</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Actor</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err="1">
                          <a:solidFill>
                            <a:schemeClr val="tx1"/>
                          </a:solidFill>
                          <a:effectLst/>
                        </a:rPr>
                        <a:t>MoSCoW</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Requisito</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742794"/>
                  </a:ext>
                </a:extLst>
              </a:tr>
              <a:tr h="444507">
                <a:tc>
                  <a:txBody>
                    <a:bodyPr/>
                    <a:lstStyle/>
                    <a:p>
                      <a:pPr algn="l">
                        <a:lnSpc>
                          <a:spcPct val="150000"/>
                        </a:lnSpc>
                        <a:spcAft>
                          <a:spcPts val="0"/>
                        </a:spcAft>
                      </a:pPr>
                      <a:r>
                        <a:rPr lang="pt-PT" sz="1100" b="0">
                          <a:solidFill>
                            <a:schemeClr val="bg1">
                              <a:lumMod val="65000"/>
                            </a:schemeClr>
                          </a:solidFill>
                          <a:effectLst/>
                        </a:rPr>
                        <a:t>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Registo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Registo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 ser possível registar utilizadores assim como guardar os seus atributos tais como (nome, data de nascimento, género, email, </a:t>
                      </a:r>
                      <a:r>
                        <a:rPr lang="pt-PT" sz="1100" b="0" dirty="0" err="1">
                          <a:solidFill>
                            <a:schemeClr val="bg1">
                              <a:lumMod val="65000"/>
                            </a:schemeClr>
                          </a:solidFill>
                          <a:effectLst/>
                        </a:rPr>
                        <a:t>Facebook</a:t>
                      </a:r>
                      <a:r>
                        <a:rPr lang="pt-PT" sz="1100" b="0" dirty="0">
                          <a:solidFill>
                            <a:schemeClr val="bg1">
                              <a:lumMod val="65000"/>
                            </a:schemeClr>
                          </a:solidFill>
                          <a:effectLst/>
                        </a:rPr>
                        <a:t>, </a:t>
                      </a:r>
                      <a:r>
                        <a:rPr lang="pt-PT" sz="1100" b="0" dirty="0" err="1">
                          <a:solidFill>
                            <a:schemeClr val="bg1">
                              <a:lumMod val="65000"/>
                            </a:schemeClr>
                          </a:solidFill>
                          <a:effectLst/>
                        </a:rPr>
                        <a:t>Linkedin</a:t>
                      </a:r>
                      <a:r>
                        <a:rPr lang="pt-PT" sz="1100" b="0" dirty="0">
                          <a:solidFill>
                            <a:schemeClr val="bg1">
                              <a:lumMod val="65000"/>
                            </a:schemeClr>
                          </a:solidFill>
                          <a:effectLst/>
                        </a:rPr>
                        <a:t>, </a:t>
                      </a:r>
                      <a:r>
                        <a:rPr lang="pt-PT" sz="1100" b="0" dirty="0" err="1">
                          <a:solidFill>
                            <a:schemeClr val="bg1">
                              <a:lumMod val="65000"/>
                            </a:schemeClr>
                          </a:solidFill>
                          <a:effectLst/>
                        </a:rPr>
                        <a:t>Twitter</a:t>
                      </a:r>
                      <a:r>
                        <a:rPr lang="pt-PT" sz="1100" b="0" dirty="0">
                          <a:solidFill>
                            <a:schemeClr val="bg1">
                              <a:lumMod val="65000"/>
                            </a:schemeClr>
                          </a:solidFill>
                          <a:effectLst/>
                        </a:rPr>
                        <a:t>, instituição de ensino superior, curso, ano, gostos).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568979630"/>
                  </a:ext>
                </a:extLst>
              </a:tr>
              <a:tr h="222253">
                <a:tc>
                  <a:txBody>
                    <a:bodyPr/>
                    <a:lstStyle/>
                    <a:p>
                      <a:pPr algn="l">
                        <a:lnSpc>
                          <a:spcPct val="150000"/>
                        </a:lnSpc>
                        <a:spcAft>
                          <a:spcPts val="0"/>
                        </a:spcAft>
                      </a:pPr>
                      <a:r>
                        <a:rPr lang="pt-PT" sz="1100" b="0">
                          <a:solidFill>
                            <a:schemeClr val="bg1">
                              <a:lumMod val="65000"/>
                            </a:schemeClr>
                          </a:solidFill>
                          <a:effectLst/>
                        </a:rPr>
                        <a:t>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Login</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Área pessoal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utilizador registado deve ter permissões relacionadas com o seu tipo de utilizador (Administrador, Agente, 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marL="449580" indent="-449580"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12489536"/>
                  </a:ext>
                </a:extLst>
              </a:tr>
              <a:tr h="222253">
                <a:tc>
                  <a:txBody>
                    <a:bodyPr/>
                    <a:lstStyle/>
                    <a:p>
                      <a:pPr algn="l">
                        <a:lnSpc>
                          <a:spcPct val="150000"/>
                        </a:lnSpc>
                        <a:spcAft>
                          <a:spcPts val="0"/>
                        </a:spcAft>
                      </a:pPr>
                      <a:r>
                        <a:rPr lang="pt-PT" sz="1100" b="0">
                          <a:solidFill>
                            <a:schemeClr val="bg1">
                              <a:lumMod val="65000"/>
                            </a:schemeClr>
                          </a:solidFill>
                          <a:effectLst/>
                        </a:rPr>
                        <a:t>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Mapa e pontos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Integração com Google maps ou equivalente para localização das habitações e pontos próximos de interesse.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189397"/>
                  </a:ext>
                </a:extLst>
              </a:tr>
              <a:tr h="222253">
                <a:tc>
                  <a:txBody>
                    <a:bodyPr/>
                    <a:lstStyle/>
                    <a:p>
                      <a:pPr algn="l">
                        <a:lnSpc>
                          <a:spcPct val="150000"/>
                        </a:lnSpc>
                        <a:spcAft>
                          <a:spcPts val="0"/>
                        </a:spcAft>
                      </a:pPr>
                      <a:r>
                        <a:rPr lang="pt-PT" sz="1100" b="0">
                          <a:solidFill>
                            <a:schemeClr val="tx1"/>
                          </a:solidFill>
                          <a:effectLst/>
                        </a:rPr>
                        <a:t>4</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tx1"/>
                      </a:solidFill>
                      <a:prstDash val="solid"/>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Base de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Base de dados</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Deverá existir uma base de dados para guardar dados e gerar informação </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Sistema</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a:solidFill>
                            <a:schemeClr val="tx1"/>
                          </a:solidFill>
                          <a:effectLst/>
                        </a:rPr>
                        <a:t>Must</a:t>
                      </a:r>
                      <a:endParaRPr lang="pt-PT"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a:lnSpc>
                          <a:spcPct val="150000"/>
                        </a:lnSpc>
                        <a:spcAft>
                          <a:spcPts val="0"/>
                        </a:spcAft>
                      </a:pPr>
                      <a:r>
                        <a:rPr lang="pt-PT" sz="1100" b="0" dirty="0">
                          <a:solidFill>
                            <a:schemeClr val="tx1"/>
                          </a:solidFill>
                          <a:effectLst/>
                        </a:rPr>
                        <a:t>Não Funcional</a:t>
                      </a:r>
                      <a:endParaRPr lang="pt-PT"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36580"/>
                  </a:ext>
                </a:extLst>
              </a:tr>
              <a:tr h="333380">
                <a:tc>
                  <a:txBody>
                    <a:bodyPr/>
                    <a:lstStyle/>
                    <a:p>
                      <a:pPr algn="l">
                        <a:lnSpc>
                          <a:spcPct val="150000"/>
                        </a:lnSpc>
                        <a:spcAft>
                          <a:spcPts val="0"/>
                        </a:spcAft>
                      </a:pPr>
                      <a:r>
                        <a:rPr lang="pt-PT" sz="1100" b="0">
                          <a:solidFill>
                            <a:schemeClr val="bg1">
                              <a:lumMod val="65000"/>
                            </a:schemeClr>
                          </a:solidFill>
                          <a:effectLst/>
                        </a:rPr>
                        <a:t>5</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Partilha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Redes Sociais</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 interação com redes sociais, nomeadamente a possibilidade de partilha de informação na pagina de Facebook.</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173165076"/>
                  </a:ext>
                </a:extLst>
              </a:tr>
              <a:tr h="222253">
                <a:tc>
                  <a:txBody>
                    <a:bodyPr/>
                    <a:lstStyle/>
                    <a:p>
                      <a:pPr algn="l">
                        <a:lnSpc>
                          <a:spcPct val="150000"/>
                        </a:lnSpc>
                        <a:spcAft>
                          <a:spcPts val="0"/>
                        </a:spcAft>
                      </a:pPr>
                      <a:r>
                        <a:rPr lang="pt-PT" sz="1100" b="0">
                          <a:solidFill>
                            <a:schemeClr val="bg1">
                              <a:lumMod val="65000"/>
                            </a:schemeClr>
                          </a:solidFill>
                          <a:effectLst/>
                        </a:rPr>
                        <a:t>6</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Pesquisa de produtos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permitir ao utilizador uma forma de pesquisa intuitiva por critérios.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Utilizador</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4291695525"/>
                  </a:ext>
                </a:extLst>
              </a:tr>
              <a:tr h="333380">
                <a:tc>
                  <a:txBody>
                    <a:bodyPr/>
                    <a:lstStyle/>
                    <a:p>
                      <a:pPr algn="l">
                        <a:lnSpc>
                          <a:spcPct val="150000"/>
                        </a:lnSpc>
                        <a:spcAft>
                          <a:spcPts val="0"/>
                        </a:spcAft>
                      </a:pPr>
                      <a:r>
                        <a:rPr lang="pt-PT" sz="1100" b="0">
                          <a:solidFill>
                            <a:schemeClr val="bg1">
                              <a:lumMod val="65000"/>
                            </a:schemeClr>
                          </a:solidFill>
                          <a:effectLst/>
                        </a:rPr>
                        <a:t>7</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Gestão de alojamentos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aplicação deve disponibilizar ferramentas para adicionar, editar e desativar ou ativar produtos (quartos;</a:t>
                      </a:r>
                      <a:r>
                        <a:rPr lang="pt-PT" sz="1100" b="0" baseline="0" dirty="0">
                          <a:solidFill>
                            <a:schemeClr val="bg1">
                              <a:lumMod val="65000"/>
                            </a:schemeClr>
                          </a:solidFill>
                          <a:effectLst/>
                        </a:rPr>
                        <a:t> habitações</a:t>
                      </a:r>
                      <a:r>
                        <a:rPr lang="pt-PT" sz="1100" b="0" dirty="0">
                          <a:solidFill>
                            <a:schemeClr val="bg1">
                              <a:lumMod val="65000"/>
                            </a:schemeClr>
                          </a:solidFill>
                          <a:effectLst/>
                        </a:rPr>
                        <a:t>), e gestão dos alugueres em curso.</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596370727"/>
                  </a:ext>
                </a:extLst>
              </a:tr>
              <a:tr h="333380">
                <a:tc>
                  <a:txBody>
                    <a:bodyPr/>
                    <a:lstStyle/>
                    <a:p>
                      <a:pPr algn="l">
                        <a:lnSpc>
                          <a:spcPct val="150000"/>
                        </a:lnSpc>
                        <a:spcAft>
                          <a:spcPts val="0"/>
                        </a:spcAft>
                      </a:pPr>
                      <a:r>
                        <a:rPr lang="pt-PT" sz="1100" b="0">
                          <a:solidFill>
                            <a:schemeClr val="bg1">
                              <a:lumMod val="65000"/>
                            </a:schemeClr>
                          </a:solidFill>
                          <a:effectLst/>
                        </a:rPr>
                        <a:t>8</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Descrição do produto</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A loja deve apresentar os produtos bem descritos para que o utilizador possa decidir em consciência acerca do que está a comprar (descrição;</a:t>
                      </a:r>
                      <a:r>
                        <a:rPr lang="pt-PT" sz="1100" b="0" baseline="0" dirty="0">
                          <a:solidFill>
                            <a:schemeClr val="bg1">
                              <a:lumMod val="65000"/>
                            </a:schemeClr>
                          </a:solidFill>
                          <a:effectLst/>
                        </a:rPr>
                        <a:t> fotografias; mapas; avaliações), estando o histórico de aluguer apenas disponível para administradores e agentes</a:t>
                      </a:r>
                      <a:r>
                        <a:rPr lang="pt-PT" sz="1100" b="0" dirty="0">
                          <a:solidFill>
                            <a:schemeClr val="bg1">
                              <a:lumMod val="65000"/>
                            </a:schemeClr>
                          </a:solidFill>
                          <a:effectLst/>
                        </a:rPr>
                        <a:t>.</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367273660"/>
                  </a:ext>
                </a:extLst>
              </a:tr>
              <a:tr h="333380">
                <a:tc>
                  <a:txBody>
                    <a:bodyPr/>
                    <a:lstStyle/>
                    <a:p>
                      <a:pPr algn="l">
                        <a:lnSpc>
                          <a:spcPct val="150000"/>
                        </a:lnSpc>
                        <a:spcAft>
                          <a:spcPts val="0"/>
                        </a:spcAft>
                      </a:pPr>
                      <a:r>
                        <a:rPr lang="pt-PT" sz="1100" b="0">
                          <a:solidFill>
                            <a:schemeClr val="bg1">
                              <a:lumMod val="65000"/>
                            </a:schemeClr>
                          </a:solidFill>
                          <a:effectLst/>
                        </a:rPr>
                        <a:t>9</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Segurança dos dados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Os dados do utilizador (nome, morada, contactos, entre outros) devem permanecer sigilosos e utilizados apenas para o fim a que o mesmo os confiou ao site.</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900050264"/>
                  </a:ext>
                </a:extLst>
              </a:tr>
              <a:tr h="333380">
                <a:tc>
                  <a:txBody>
                    <a:bodyPr/>
                    <a:lstStyle/>
                    <a:p>
                      <a:pPr algn="l">
                        <a:lnSpc>
                          <a:spcPct val="150000"/>
                        </a:lnSpc>
                        <a:spcAft>
                          <a:spcPts val="0"/>
                        </a:spcAft>
                      </a:pPr>
                      <a:r>
                        <a:rPr lang="pt-PT" sz="1100" b="0">
                          <a:solidFill>
                            <a:schemeClr val="bg1">
                              <a:lumMod val="65000"/>
                            </a:schemeClr>
                          </a:solidFill>
                          <a:effectLst/>
                        </a:rPr>
                        <a:t>10</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Portabilidade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Deverá ser garantido a preparação</a:t>
                      </a:r>
                      <a:r>
                        <a:rPr lang="pt-PT" sz="1100" b="0" baseline="0" dirty="0">
                          <a:solidFill>
                            <a:schemeClr val="bg1">
                              <a:lumMod val="65000"/>
                            </a:schemeClr>
                          </a:solidFill>
                          <a:effectLst/>
                        </a:rPr>
                        <a:t> do sistema para o f</a:t>
                      </a:r>
                      <a:r>
                        <a:rPr lang="pt-PT" sz="1100" b="0" dirty="0">
                          <a:solidFill>
                            <a:schemeClr val="bg1">
                              <a:lumMod val="65000"/>
                            </a:schemeClr>
                          </a:solidFill>
                          <a:effectLst/>
                        </a:rPr>
                        <a:t>uncionamento em qualquer plataforma.</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800305825"/>
                  </a:ext>
                </a:extLst>
              </a:tr>
              <a:tr h="333380">
                <a:tc>
                  <a:txBody>
                    <a:bodyPr/>
                    <a:lstStyle/>
                    <a:p>
                      <a:pPr algn="l">
                        <a:lnSpc>
                          <a:spcPct val="150000"/>
                        </a:lnSpc>
                        <a:spcAft>
                          <a:spcPts val="0"/>
                        </a:spcAft>
                      </a:pPr>
                      <a:r>
                        <a:rPr lang="pt-PT" sz="1100" b="0">
                          <a:solidFill>
                            <a:schemeClr val="bg1">
                              <a:lumMod val="65000"/>
                            </a:schemeClr>
                          </a:solidFill>
                          <a:effectLst/>
                        </a:rPr>
                        <a:t>11</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Velocidade</a:t>
                      </a: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site deverá responder de forma célere às solicitações do utilizador, evitando assim a desistência do mesmo e aumentando o gosto do utilizador pela plataforma. </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244045522"/>
                  </a:ext>
                </a:extLst>
              </a:tr>
              <a:tr h="397643">
                <a:tc>
                  <a:txBody>
                    <a:bodyPr/>
                    <a:lstStyle/>
                    <a:p>
                      <a:pPr algn="l">
                        <a:lnSpc>
                          <a:spcPct val="150000"/>
                        </a:lnSpc>
                        <a:spcAft>
                          <a:spcPts val="0"/>
                        </a:spcAft>
                      </a:pPr>
                      <a:r>
                        <a:rPr lang="pt-PT" sz="1100" b="0">
                          <a:solidFill>
                            <a:schemeClr val="bg1">
                              <a:lumMod val="65000"/>
                            </a:schemeClr>
                          </a:solidFill>
                          <a:effectLst/>
                        </a:rPr>
                        <a:t>12</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Tolerância a falhas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deverá ser capaz de recuperar de um encerramento inesperado, assim como manter a integridade dos dados em caso de falha do 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Must</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Não Funcional</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3044204800"/>
                  </a:ext>
                </a:extLst>
              </a:tr>
              <a:tr h="397643">
                <a:tc>
                  <a:txBody>
                    <a:bodyPr/>
                    <a:lstStyle/>
                    <a:p>
                      <a:pPr algn="l">
                        <a:lnSpc>
                          <a:spcPct val="150000"/>
                        </a:lnSpc>
                        <a:spcAft>
                          <a:spcPts val="0"/>
                        </a:spcAft>
                      </a:pPr>
                      <a:r>
                        <a:rPr lang="pt-PT" sz="1100" b="0">
                          <a:solidFill>
                            <a:schemeClr val="bg1">
                              <a:lumMod val="65000"/>
                            </a:schemeClr>
                          </a:solidFill>
                          <a:effectLst/>
                        </a:rPr>
                        <a:t>13</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Multilinguagem</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O sistema deve estar preparado para a possibilidade de suportar vários idiomas.</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Sistema</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a:solidFill>
                            <a:schemeClr val="bg1">
                              <a:lumMod val="65000"/>
                            </a:schemeClr>
                          </a:solidFill>
                          <a:effectLst/>
                        </a:rPr>
                        <a:t>Shoud</a:t>
                      </a:r>
                      <a:endParaRPr lang="pt-PT" sz="1100" b="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tc>
                  <a:txBody>
                    <a:bodyPr/>
                    <a:lstStyle/>
                    <a:p>
                      <a:pPr algn="l">
                        <a:lnSpc>
                          <a:spcPct val="150000"/>
                        </a:lnSpc>
                        <a:spcAft>
                          <a:spcPts val="0"/>
                        </a:spcAft>
                      </a:pPr>
                      <a:r>
                        <a:rPr lang="pt-PT" sz="1100" b="0" dirty="0">
                          <a:solidFill>
                            <a:schemeClr val="bg1">
                              <a:lumMod val="65000"/>
                            </a:schemeClr>
                          </a:solidFill>
                          <a:effectLst/>
                        </a:rPr>
                        <a:t>Não funcional</a:t>
                      </a:r>
                      <a:endParaRPr lang="pt-PT" sz="1100" b="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0307" marR="30307" marT="0" marB="0" anchor="ctr">
                    <a:lnL w="3175" cap="flat" cmpd="sng" algn="ctr">
                      <a:solidFill>
                        <a:schemeClr val="bg1">
                          <a:lumMod val="65000"/>
                        </a:schemeClr>
                      </a:solidFill>
                      <a:prstDash val="sysDash"/>
                      <a:round/>
                      <a:headEnd type="none" w="med" len="med"/>
                      <a:tailEnd type="none" w="med" len="med"/>
                    </a:lnL>
                    <a:lnR w="3175" cap="flat" cmpd="sng" algn="ctr">
                      <a:solidFill>
                        <a:schemeClr val="bg1">
                          <a:lumMod val="65000"/>
                        </a:schemeClr>
                      </a:solidFill>
                      <a:prstDash val="sysDash"/>
                      <a:round/>
                      <a:headEnd type="none" w="med" len="med"/>
                      <a:tailEnd type="none" w="med" len="med"/>
                    </a:lnR>
                    <a:lnT w="3175" cap="flat" cmpd="sng" algn="ctr">
                      <a:solidFill>
                        <a:schemeClr val="bg1">
                          <a:lumMod val="65000"/>
                        </a:schemeClr>
                      </a:solidFill>
                      <a:prstDash val="sysDash"/>
                      <a:round/>
                      <a:headEnd type="none" w="med" len="med"/>
                      <a:tailEnd type="none" w="med" len="med"/>
                    </a:lnT>
                    <a:lnB w="3175" cap="flat" cmpd="sng" algn="ctr">
                      <a:solidFill>
                        <a:schemeClr val="bg1">
                          <a:lumMod val="65000"/>
                        </a:schemeClr>
                      </a:solidFill>
                      <a:prstDash val="sysDash"/>
                      <a:round/>
                      <a:headEnd type="none" w="med" len="med"/>
                      <a:tailEnd type="none" w="med" len="med"/>
                    </a:lnB>
                    <a:noFill/>
                  </a:tcPr>
                </a:tc>
                <a:extLst>
                  <a:ext uri="{0D108BD9-81ED-4DB2-BD59-A6C34878D82A}">
                    <a16:rowId xmlns:a16="http://schemas.microsoft.com/office/drawing/2014/main" val="1113011992"/>
                  </a:ext>
                </a:extLst>
              </a:tr>
            </a:tbl>
          </a:graphicData>
        </a:graphic>
      </p:graphicFrame>
    </p:spTree>
    <p:extLst>
      <p:ext uri="{BB962C8B-B14F-4D97-AF65-F5344CB8AC3E}">
        <p14:creationId xmlns:p14="http://schemas.microsoft.com/office/powerpoint/2010/main" val="225437180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370</TotalTime>
  <Words>7304</Words>
  <Application>Microsoft Office PowerPoint</Application>
  <PresentationFormat>Apresentação no Ecrã (4:3)</PresentationFormat>
  <Paragraphs>1522</Paragraphs>
  <Slides>19</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Arial</vt:lpstr>
      <vt:lpstr>Calibri</vt:lpstr>
      <vt:lpstr>Calibri Light</vt:lpstr>
      <vt:lpstr>Times New Roman</vt:lpstr>
      <vt:lpstr>Tema do Office</vt:lpstr>
      <vt:lpstr>Engenharia de Software</vt:lpstr>
      <vt:lpstr>Apresentação do PowerPoint</vt:lpstr>
      <vt:lpstr>Apresentação do PowerPoint</vt:lpstr>
      <vt:lpstr>Análise de Requisitos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Fernandes</dc:creator>
  <cp:lastModifiedBy>André Fernandes</cp:lastModifiedBy>
  <cp:revision>28</cp:revision>
  <dcterms:created xsi:type="dcterms:W3CDTF">2016-10-13T15:40:34Z</dcterms:created>
  <dcterms:modified xsi:type="dcterms:W3CDTF">2016-10-13T21:51:16Z</dcterms:modified>
</cp:coreProperties>
</file>