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133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0294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09153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59541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5959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61696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0198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F32D09BB-7F16-4184-9320-E34B2A4C43EA}" type="datetimeFigureOut">
              <a:rPr lang="pt-PT" smtClean="0"/>
              <a:t>13/10/2016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2248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F32D09BB-7F16-4184-9320-E34B2A4C43EA}" type="datetimeFigureOut">
              <a:rPr lang="pt-PT" smtClean="0"/>
              <a:t>13/10/2016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11998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09BB-7F16-4184-9320-E34B2A4C43EA}" type="datetimeFigureOut">
              <a:rPr lang="pt-PT" smtClean="0"/>
              <a:t>13/10/2016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602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725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3541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D09BB-7F16-4184-9320-E34B2A4C43EA}" type="datetimeFigureOut">
              <a:rPr lang="pt-PT" smtClean="0"/>
              <a:t>13/10/2016</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65FC3-CBB7-49D6-B427-B7810D1A038C}" type="slidenum">
              <a:rPr lang="pt-PT" smtClean="0"/>
              <a:t>‹nº›</a:t>
            </a:fld>
            <a:endParaRPr lang="pt-PT"/>
          </a:p>
        </p:txBody>
      </p:sp>
    </p:spTree>
    <p:extLst>
      <p:ext uri="{BB962C8B-B14F-4D97-AF65-F5344CB8AC3E}">
        <p14:creationId xmlns:p14="http://schemas.microsoft.com/office/powerpoint/2010/main" val="281262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Engenharia de Software</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Retângulo 2"/>
          <p:cNvSpPr/>
          <p:nvPr/>
        </p:nvSpPr>
        <p:spPr>
          <a:xfrm>
            <a:off x="4405594" y="4926948"/>
            <a:ext cx="4572000" cy="1544012"/>
          </a:xfrm>
          <a:prstGeom prst="rect">
            <a:avLst/>
          </a:prstGeom>
        </p:spPr>
        <p:txBody>
          <a:bodyPr>
            <a:spAutoFit/>
          </a:bodyPr>
          <a:lstStyle/>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Nelson Peixoto</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António Gonçalves</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André Fernandes</a:t>
            </a:r>
          </a:p>
        </p:txBody>
      </p:sp>
      <p:sp>
        <p:nvSpPr>
          <p:cNvPr id="6" name="Retângulo 5"/>
          <p:cNvSpPr/>
          <p:nvPr/>
        </p:nvSpPr>
        <p:spPr>
          <a:xfrm>
            <a:off x="4405594" y="3725676"/>
            <a:ext cx="4572000" cy="547714"/>
          </a:xfrm>
          <a:prstGeom prst="rect">
            <a:avLst/>
          </a:prstGeom>
        </p:spPr>
        <p:txBody>
          <a:bodyPr>
            <a:spAutoFit/>
          </a:bodyPr>
          <a:lstStyle/>
          <a:p>
            <a:pPr algn="r">
              <a:lnSpc>
                <a:spcPct val="150000"/>
              </a:lnSpc>
              <a:spcAft>
                <a:spcPts val="800"/>
              </a:spcAft>
            </a:pPr>
            <a:r>
              <a:rPr lang="pt-PT" sz="2200" dirty="0">
                <a:latin typeface="+mj-lt"/>
                <a:ea typeface="Calibri" panose="020F0502020204030204" pitchFamily="34" charset="0"/>
                <a:cs typeface="Times New Roman" panose="02020603050405020304" pitchFamily="18" charset="0"/>
              </a:rPr>
              <a:t>Entrega de Requisitos</a:t>
            </a:r>
          </a:p>
        </p:txBody>
      </p:sp>
    </p:spTree>
    <p:extLst>
      <p:ext uri="{BB962C8B-B14F-4D97-AF65-F5344CB8AC3E}">
        <p14:creationId xmlns:p14="http://schemas.microsoft.com/office/powerpoint/2010/main" val="197221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controlo de habitações para alugar a estudantes do ensino superior e para gestão dos alugueres em curso. Pretende ainda que exista o histórico de alugueres. Na aplicação serão registadas as habitações disponíveis para aluguer, devendo ter informação como por exemplo: número de assoalhadas, número de quartos, total m2, ano de construção, internet e </a:t>
            </a:r>
            <a:r>
              <a:rPr lang="pt-PT" sz="1200" dirty="0" err="1">
                <a:latin typeface="Calibri" panose="020F0502020204030204" pitchFamily="34" charset="0"/>
                <a:ea typeface="Calibri" panose="020F0502020204030204" pitchFamily="34" charset="0"/>
                <a:cs typeface="Times New Roman" panose="02020603050405020304" pitchFamily="18" charset="0"/>
              </a:rPr>
              <a:t>wi-fi</a:t>
            </a:r>
            <a:r>
              <a:rPr lang="pt-PT" sz="1200" dirty="0">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quantos quartos estão disponíveis para alugar, restrições de aluguer (ex.º apenas alunos de informática, apenas rapazes, etc..), avaliações sobre a habitação (nota e comentário), e qual o curso/ano que os alunos frequentam. Na área de descrição da habitação deverá ser possível ver quais os pontos de interesse nas redondezas, e a localização no mapa. Deverá existir uma funcionalidade de pesquisa de habitações para alugar com possibilidade de pesquisa baseada em vários critérios (ex.º localização, tipologias dos alunos que já moram na habitação, etc...). A aplicação deverá ter uma área de clientes/alunos onde estejam registados dados como nome, data de nascimento, género, email,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Linkedin</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Twitter</a:t>
            </a:r>
            <a:r>
              <a:rPr lang="pt-PT" sz="1200" dirty="0">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uma funcionalidade de partilha de informação na sua página do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integração com aplicações externas, nomeadamente a disponibilização de habitações para alugar e qual a tipologia da ocupação (apenas poderão aceder a esta informação aplicações autorizadas pela empresa), e deve estar preparada para a médio prazo integrar com uma aplicação web a desenvolver que permita a sua utilização por alunos, para que possam por exemplo: procurar autonomamente habitações disponíveis, registar avaliações/comentários sobre as habitações, pedir informações de forma anónima aos atuais inquilinos na habitação. Assim que a aplicação web for disponibilizada para utilização é intenção da empresa enviar a todos os seus clientes credenciais de acesso. Entregas: - Requisitos; - Planeamento (Gestão de Projetos de Engenharia); - Desenho e Modelação do Sistema (</a:t>
            </a:r>
            <a:r>
              <a:rPr lang="pt-PT" sz="1200" dirty="0" err="1">
                <a:latin typeface="Calibri" panose="020F0502020204030204" pitchFamily="34" charset="0"/>
                <a:ea typeface="Calibri" panose="020F0502020204030204" pitchFamily="34" charset="0"/>
                <a:cs typeface="Times New Roman" panose="02020603050405020304" pitchFamily="18" charset="0"/>
              </a:rPr>
              <a:t>Mockups</a:t>
            </a:r>
            <a:r>
              <a:rPr lang="pt-PT" sz="1200" dirty="0">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65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controlo de habitações para alugar a estudantes do ensino superior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gestão dos alugueres em curso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Pretende ainda que exista 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histórico de alugueres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Na aplicação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serão registadas as habitações disponíveis para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devendo ter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informação como por exemplo: número de assoalhadas, número de quartos, total m2, ano de construção, internet e </a:t>
            </a:r>
            <a:r>
              <a:rPr lang="pt-PT" sz="12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wi-fi</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quantos quartos estão disponíveis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para alugar,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restrições de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(ex.º apenas alunos de informática, apenas rapazes, etc..),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avaliações sobre a habitação (nota e comentário)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qual o curso/ano que os alunos frequentam. Na área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 descrição da habitação </a:t>
            </a:r>
            <a:r>
              <a:rPr lang="pt-PT" sz="1200" dirty="0">
                <a:latin typeface="Calibri" panose="020F0502020204030204" pitchFamily="34" charset="0"/>
                <a:ea typeface="Calibri" panose="020F0502020204030204" pitchFamily="34" charset="0"/>
                <a:cs typeface="Times New Roman" panose="02020603050405020304" pitchFamily="18" charset="0"/>
              </a:rPr>
              <a:t>deverá ser possível ver quais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os pontos de interesse nas redondezas, e a localização no mapa</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Deverá existir uma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funcionalidade de pesquisa </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de habitações para alugar com possibilidade de pesquisa baseada em vários critérios (ex.º localização, tipologias dos alunos que já moram na habitação, etc...). A aplicação deverá ter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área de clientes/alunos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onde estejam registados dados como nome, data de nascimento, género, email,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Linkedin</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Twitter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funcionalidade de partilha de informação na sua página do </a:t>
            </a:r>
            <a:r>
              <a:rPr lang="pt-PT" sz="1200" dirty="0" err="1">
                <a:solidFill>
                  <a:srgbClr val="70AD47"/>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integração com aplicações externas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nomeadamente a disponibilização de habitações para alugar e qual a tipologia da ocupação (apenas poderão aceder a esta informação aplicações autorizadas pela empresa), e deve estar preparada para a médio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prazo integrar com uma aplicação web</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 desenvolver que permita a sua utilização por alunos, para que possam por exemplo: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procurar autonomamente habitações disponíveis, registar avaliações/comentários sobre as habitações, pedir informações de forma anónima aos atuais inquilinos na habitação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Assim que a aplicação web for disponibilizada para utilização é intenção da empresa enviar a todos os seus clientes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credenciais de acesso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Entregas: - Requisitos; - Planeamento (Gestão de Projetos de Engenharia); - Desenho e Modelação do Sistema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Mockups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4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Análise de Requisitos</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18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4248680104"/>
              </p:ext>
            </p:extLst>
          </p:nvPr>
        </p:nvGraphicFramePr>
        <p:xfrm>
          <a:off x="259975" y="125504"/>
          <a:ext cx="8633012" cy="6620210"/>
        </p:xfrm>
        <a:graphic>
          <a:graphicData uri="http://schemas.openxmlformats.org/drawingml/2006/table">
            <a:tbl>
              <a:tblPr firstRow="1" firstCol="1" bandRow="1">
                <a:tableStyleId>{5C22544A-7EE6-4342-B048-85BDC9FD1C3A}</a:tableStyleId>
              </a:tblPr>
              <a:tblGrid>
                <a:gridCol w="264263">
                  <a:extLst>
                    <a:ext uri="{9D8B030D-6E8A-4147-A177-3AD203B41FA5}">
                      <a16:colId xmlns:a16="http://schemas.microsoft.com/office/drawing/2014/main" val="2667391466"/>
                    </a:ext>
                  </a:extLst>
                </a:gridCol>
                <a:gridCol w="839638">
                  <a:extLst>
                    <a:ext uri="{9D8B030D-6E8A-4147-A177-3AD203B41FA5}">
                      <a16:colId xmlns:a16="http://schemas.microsoft.com/office/drawing/2014/main" val="3031024361"/>
                    </a:ext>
                  </a:extLst>
                </a:gridCol>
                <a:gridCol w="796618">
                  <a:extLst>
                    <a:ext uri="{9D8B030D-6E8A-4147-A177-3AD203B41FA5}">
                      <a16:colId xmlns:a16="http://schemas.microsoft.com/office/drawing/2014/main" val="1299166367"/>
                    </a:ext>
                  </a:extLst>
                </a:gridCol>
                <a:gridCol w="4796118">
                  <a:extLst>
                    <a:ext uri="{9D8B030D-6E8A-4147-A177-3AD203B41FA5}">
                      <a16:colId xmlns:a16="http://schemas.microsoft.com/office/drawing/2014/main" val="517581136"/>
                    </a:ext>
                  </a:extLst>
                </a:gridCol>
                <a:gridCol w="654423">
                  <a:extLst>
                    <a:ext uri="{9D8B030D-6E8A-4147-A177-3AD203B41FA5}">
                      <a16:colId xmlns:a16="http://schemas.microsoft.com/office/drawing/2014/main" val="1271420114"/>
                    </a:ext>
                  </a:extLst>
                </a:gridCol>
                <a:gridCol w="618565">
                  <a:extLst>
                    <a:ext uri="{9D8B030D-6E8A-4147-A177-3AD203B41FA5}">
                      <a16:colId xmlns:a16="http://schemas.microsoft.com/office/drawing/2014/main" val="2703796599"/>
                    </a:ext>
                  </a:extLst>
                </a:gridCol>
                <a:gridCol w="663387">
                  <a:extLst>
                    <a:ext uri="{9D8B030D-6E8A-4147-A177-3AD203B41FA5}">
                      <a16:colId xmlns:a16="http://schemas.microsoft.com/office/drawing/2014/main" val="390215850"/>
                    </a:ext>
                  </a:extLst>
                </a:gridCol>
              </a:tblGrid>
              <a:tr h="393570">
                <a:tc>
                  <a:txBody>
                    <a:bodyPr/>
                    <a:lstStyle/>
                    <a:p>
                      <a:pPr algn="l">
                        <a:lnSpc>
                          <a:spcPct val="150000"/>
                        </a:lnSpc>
                        <a:spcAft>
                          <a:spcPts val="0"/>
                        </a:spcAft>
                      </a:pPr>
                      <a:r>
                        <a:rPr lang="pt-PT" sz="1100" b="0">
                          <a:solidFill>
                            <a:sysClr val="windowText" lastClr="000000"/>
                          </a:solidFill>
                          <a:effectLst/>
                          <a:latin typeface="+mj-lt"/>
                        </a:rPr>
                        <a:t>Id</a:t>
                      </a:r>
                      <a:endParaRPr lang="pt-PT" sz="1100" b="0">
                        <a:solidFill>
                          <a:sysClr val="windowText" lastClr="000000"/>
                        </a:solidFill>
                        <a:effectLst/>
                        <a:latin typeface="+mj-lt"/>
                        <a:ea typeface="Calibri" panose="020F0502020204030204" pitchFamily="34" charset="0"/>
                        <a:cs typeface="Times New Roman" panose="02020603050405020304" pitchFamily="18" charset="0"/>
                      </a:endParaRPr>
                    </a:p>
                  </a:txBody>
                  <a:tcPr marL="42383" marR="42383" marT="0" marB="0" anchor="ctr">
                    <a:lnL w="19050" cap="flat" cmpd="sng" algn="ctr">
                      <a:solidFill>
                        <a:schemeClr val="tx1"/>
                      </a:solidFill>
                      <a:prstDash val="solid"/>
                      <a:round/>
                      <a:headEnd type="none" w="med" len="med"/>
                      <a:tailEnd type="none" w="med" len="med"/>
                    </a:lnL>
                    <a:lnR w="6350"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ysClr val="windowText" lastClr="000000"/>
                          </a:solidFill>
                          <a:effectLst/>
                          <a:latin typeface="+mj-lt"/>
                        </a:rPr>
                        <a:t>Tag</a:t>
                      </a:r>
                      <a:endParaRPr lang="pt-PT" sz="1100" b="0" dirty="0">
                        <a:solidFill>
                          <a:sysClr val="windowText" lastClr="000000"/>
                        </a:solidFill>
                        <a:effectLst/>
                        <a:latin typeface="+mj-lt"/>
                        <a:ea typeface="Calibri" panose="020F0502020204030204" pitchFamily="34" charset="0"/>
                        <a:cs typeface="Times New Roman" panose="02020603050405020304" pitchFamily="18" charset="0"/>
                      </a:endParaRPr>
                    </a:p>
                  </a:txBody>
                  <a:tcPr marL="42383" marR="42383" marT="0" marB="0" anchor="ctr">
                    <a:lnL w="6350" cap="flat" cmpd="sng" algn="ctr">
                      <a:solidFill>
                        <a:schemeClr val="bg1">
                          <a:lumMod val="65000"/>
                        </a:schemeClr>
                      </a:solidFill>
                      <a:prstDash val="dot"/>
                      <a:round/>
                      <a:headEnd type="none" w="med" len="med"/>
                      <a:tailEnd type="none" w="med" len="med"/>
                    </a:lnL>
                    <a:lnR w="6350"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ysClr val="windowText" lastClr="000000"/>
                          </a:solidFill>
                          <a:effectLst/>
                          <a:latin typeface="+mj-lt"/>
                        </a:rPr>
                        <a:t>Propósito</a:t>
                      </a:r>
                      <a:endParaRPr lang="pt-PT" sz="1100" b="0">
                        <a:solidFill>
                          <a:sysClr val="windowText" lastClr="000000"/>
                        </a:solidFill>
                        <a:effectLst/>
                        <a:latin typeface="+mj-lt"/>
                        <a:ea typeface="Calibri" panose="020F0502020204030204" pitchFamily="34" charset="0"/>
                        <a:cs typeface="Times New Roman" panose="02020603050405020304" pitchFamily="18" charset="0"/>
                      </a:endParaRPr>
                    </a:p>
                  </a:txBody>
                  <a:tcPr marL="42383" marR="42383" marT="0" marB="0" anchor="ctr">
                    <a:lnL w="6350" cap="flat" cmpd="sng" algn="ctr">
                      <a:solidFill>
                        <a:schemeClr val="bg1">
                          <a:lumMod val="65000"/>
                        </a:schemeClr>
                      </a:solidFill>
                      <a:prstDash val="dot"/>
                      <a:round/>
                      <a:headEnd type="none" w="med" len="med"/>
                      <a:tailEnd type="none" w="med" len="med"/>
                    </a:lnL>
                    <a:lnR w="6350"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ysClr val="windowText" lastClr="000000"/>
                          </a:solidFill>
                          <a:effectLst/>
                          <a:latin typeface="+mj-lt"/>
                        </a:rPr>
                        <a:t>Descrição</a:t>
                      </a:r>
                      <a:endParaRPr lang="pt-PT" sz="1100" b="0">
                        <a:solidFill>
                          <a:sysClr val="windowText" lastClr="000000"/>
                        </a:solidFill>
                        <a:effectLst/>
                        <a:latin typeface="+mj-lt"/>
                        <a:ea typeface="Calibri" panose="020F0502020204030204" pitchFamily="34" charset="0"/>
                        <a:cs typeface="Times New Roman" panose="02020603050405020304" pitchFamily="18" charset="0"/>
                      </a:endParaRPr>
                    </a:p>
                  </a:txBody>
                  <a:tcPr marL="42383" marR="42383" marT="0" marB="0" anchor="ctr">
                    <a:lnL w="6350" cap="flat" cmpd="sng" algn="ctr">
                      <a:solidFill>
                        <a:schemeClr val="bg1">
                          <a:lumMod val="65000"/>
                        </a:schemeClr>
                      </a:solidFill>
                      <a:prstDash val="dot"/>
                      <a:round/>
                      <a:headEnd type="none" w="med" len="med"/>
                      <a:tailEnd type="none" w="med" len="med"/>
                    </a:lnL>
                    <a:lnR w="6350"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ysClr val="windowText" lastClr="000000"/>
                          </a:solidFill>
                          <a:effectLst/>
                          <a:latin typeface="+mj-lt"/>
                        </a:rPr>
                        <a:t>Actor</a:t>
                      </a:r>
                      <a:endParaRPr lang="pt-PT" sz="1100" b="0">
                        <a:solidFill>
                          <a:sysClr val="windowText" lastClr="000000"/>
                        </a:solidFill>
                        <a:effectLst/>
                        <a:latin typeface="+mj-lt"/>
                        <a:ea typeface="Calibri" panose="020F0502020204030204" pitchFamily="34" charset="0"/>
                        <a:cs typeface="Times New Roman" panose="02020603050405020304" pitchFamily="18" charset="0"/>
                      </a:endParaRPr>
                    </a:p>
                  </a:txBody>
                  <a:tcPr marL="42383" marR="42383" marT="0" marB="0" anchor="ctr">
                    <a:lnL w="6350" cap="flat" cmpd="sng" algn="ctr">
                      <a:solidFill>
                        <a:schemeClr val="bg1">
                          <a:lumMod val="65000"/>
                        </a:schemeClr>
                      </a:solidFill>
                      <a:prstDash val="dot"/>
                      <a:round/>
                      <a:headEnd type="none" w="med" len="med"/>
                      <a:tailEnd type="none" w="med" len="med"/>
                    </a:lnL>
                    <a:lnR w="6350"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ysClr val="windowText" lastClr="000000"/>
                          </a:solidFill>
                          <a:effectLst/>
                          <a:latin typeface="+mj-lt"/>
                        </a:rPr>
                        <a:t>MoSCoW</a:t>
                      </a:r>
                      <a:endParaRPr lang="pt-PT" sz="1100" b="0" dirty="0">
                        <a:solidFill>
                          <a:sysClr val="windowText" lastClr="000000"/>
                        </a:solidFill>
                        <a:effectLst/>
                        <a:latin typeface="+mj-lt"/>
                        <a:ea typeface="Calibri" panose="020F0502020204030204" pitchFamily="34" charset="0"/>
                        <a:cs typeface="Times New Roman" panose="02020603050405020304" pitchFamily="18" charset="0"/>
                      </a:endParaRPr>
                    </a:p>
                  </a:txBody>
                  <a:tcPr marL="42383" marR="42383" marT="0" marB="0" anchor="ctr">
                    <a:lnL w="6350" cap="flat" cmpd="sng" algn="ctr">
                      <a:solidFill>
                        <a:schemeClr val="bg1">
                          <a:lumMod val="65000"/>
                        </a:schemeClr>
                      </a:solidFill>
                      <a:prstDash val="dot"/>
                      <a:round/>
                      <a:headEnd type="none" w="med" len="med"/>
                      <a:tailEnd type="none" w="med" len="med"/>
                    </a:lnL>
                    <a:lnR w="6350"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ysClr val="windowText" lastClr="000000"/>
                          </a:solidFill>
                          <a:effectLst/>
                          <a:latin typeface="+mj-lt"/>
                        </a:rPr>
                        <a:t>Requisito</a:t>
                      </a:r>
                      <a:endParaRPr lang="pt-PT" sz="1100" b="0" dirty="0">
                        <a:solidFill>
                          <a:sysClr val="windowText" lastClr="000000"/>
                        </a:solidFill>
                        <a:effectLst/>
                        <a:latin typeface="+mj-lt"/>
                        <a:ea typeface="Calibri" panose="020F0502020204030204" pitchFamily="34" charset="0"/>
                        <a:cs typeface="Times New Roman" panose="02020603050405020304" pitchFamily="18" charset="0"/>
                      </a:endParaRPr>
                    </a:p>
                  </a:txBody>
                  <a:tcPr marL="42383" marR="42383" marT="0" marB="0" anchor="ctr">
                    <a:lnL w="6350" cap="flat" cmpd="sng" algn="ctr">
                      <a:solidFill>
                        <a:schemeClr val="bg1">
                          <a:lumMod val="65000"/>
                        </a:schemeClr>
                      </a:solidFill>
                      <a:prstDash val="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3185100"/>
                  </a:ext>
                </a:extLst>
              </a:tr>
              <a:tr h="394805">
                <a:tc>
                  <a:txBody>
                    <a:bodyPr/>
                    <a:lstStyle/>
                    <a:p>
                      <a:pPr algn="l">
                        <a:lnSpc>
                          <a:spcPct val="150000"/>
                        </a:lnSpc>
                        <a:spcAft>
                          <a:spcPts val="0"/>
                        </a:spcAft>
                      </a:pPr>
                      <a:r>
                        <a:rPr lang="pt-PT" sz="1100" b="0" dirty="0">
                          <a:solidFill>
                            <a:schemeClr val="bg1">
                              <a:lumMod val="65000"/>
                            </a:schemeClr>
                          </a:solidFill>
                          <a:effectLst/>
                          <a:latin typeface="+mj-lt"/>
                        </a:rPr>
                        <a:t>1</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Registo</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Registo</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Deve ser possível registar utilizadores assim como guardar os seu atributos tais como (nome, data de nascimento, género, email, </a:t>
                      </a:r>
                      <a:r>
                        <a:rPr lang="pt-PT" sz="1100" b="0" dirty="0" err="1">
                          <a:solidFill>
                            <a:schemeClr val="bg1">
                              <a:lumMod val="65000"/>
                            </a:schemeClr>
                          </a:solidFill>
                          <a:effectLst/>
                          <a:latin typeface="+mj-lt"/>
                        </a:rPr>
                        <a:t>Facebook</a:t>
                      </a:r>
                      <a:r>
                        <a:rPr lang="pt-PT" sz="1100" b="0" dirty="0">
                          <a:solidFill>
                            <a:schemeClr val="bg1">
                              <a:lumMod val="65000"/>
                            </a:schemeClr>
                          </a:solidFill>
                          <a:effectLst/>
                          <a:latin typeface="+mj-lt"/>
                        </a:rPr>
                        <a:t>, </a:t>
                      </a:r>
                      <a:r>
                        <a:rPr lang="pt-PT" sz="1100" b="0" dirty="0" err="1">
                          <a:solidFill>
                            <a:schemeClr val="bg1">
                              <a:lumMod val="65000"/>
                            </a:schemeClr>
                          </a:solidFill>
                          <a:effectLst/>
                          <a:latin typeface="+mj-lt"/>
                        </a:rPr>
                        <a:t>Linkedin</a:t>
                      </a:r>
                      <a:r>
                        <a:rPr lang="pt-PT" sz="1100" b="0" dirty="0">
                          <a:solidFill>
                            <a:schemeClr val="bg1">
                              <a:lumMod val="65000"/>
                            </a:schemeClr>
                          </a:solidFill>
                          <a:effectLst/>
                          <a:latin typeface="+mj-lt"/>
                        </a:rPr>
                        <a:t>, </a:t>
                      </a:r>
                      <a:r>
                        <a:rPr lang="pt-PT" sz="1100" b="0" dirty="0" err="1">
                          <a:solidFill>
                            <a:schemeClr val="bg1">
                              <a:lumMod val="65000"/>
                            </a:schemeClr>
                          </a:solidFill>
                          <a:effectLst/>
                          <a:latin typeface="+mj-lt"/>
                        </a:rPr>
                        <a:t>Twitter</a:t>
                      </a:r>
                      <a:r>
                        <a:rPr lang="pt-PT" sz="1100" b="0" dirty="0">
                          <a:solidFill>
                            <a:schemeClr val="bg1">
                              <a:lumMod val="65000"/>
                            </a:schemeClr>
                          </a:solidFill>
                          <a:effectLst/>
                          <a:latin typeface="+mj-lt"/>
                        </a:rPr>
                        <a:t>, instituição de ensino superior, curso, ano, gostos).</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marL="449580" indent="-449580" algn="l">
                        <a:lnSpc>
                          <a:spcPct val="150000"/>
                        </a:lnSpc>
                        <a:spcAft>
                          <a:spcPts val="0"/>
                        </a:spcAft>
                      </a:pPr>
                      <a:r>
                        <a:rPr lang="pt-PT" sz="1100" b="0" dirty="0">
                          <a:solidFill>
                            <a:schemeClr val="bg1">
                              <a:lumMod val="65000"/>
                            </a:schemeClr>
                          </a:solidFill>
                          <a:effectLst/>
                          <a:latin typeface="+mj-lt"/>
                        </a:rPr>
                        <a:t>Sistema</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Must</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Funcional</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3516078234"/>
                  </a:ext>
                </a:extLst>
              </a:tr>
              <a:tr h="394805">
                <a:tc>
                  <a:txBody>
                    <a:bodyPr/>
                    <a:lstStyle/>
                    <a:p>
                      <a:pPr algn="l">
                        <a:lnSpc>
                          <a:spcPct val="150000"/>
                        </a:lnSpc>
                        <a:spcAft>
                          <a:spcPts val="0"/>
                        </a:spcAft>
                      </a:pPr>
                      <a:r>
                        <a:rPr lang="pt-PT" sz="1100" b="0" dirty="0">
                          <a:solidFill>
                            <a:schemeClr val="bg1">
                              <a:lumMod val="65000"/>
                            </a:schemeClr>
                          </a:solidFill>
                          <a:effectLst/>
                          <a:latin typeface="+mj-lt"/>
                          <a:ea typeface="Calibri" panose="020F0502020204030204" pitchFamily="34" charset="0"/>
                          <a:cs typeface="Times New Roman" panose="02020603050405020304" pitchFamily="18" charset="0"/>
                        </a:rPr>
                        <a:t>2</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ea typeface="Calibri" panose="020F0502020204030204" pitchFamily="34" charset="0"/>
                          <a:cs typeface="Times New Roman" panose="02020603050405020304" pitchFamily="18" charset="0"/>
                        </a:rPr>
                        <a:t>Base</a:t>
                      </a:r>
                      <a:r>
                        <a:rPr lang="pt-PT" sz="1100" b="0" baseline="0" dirty="0">
                          <a:solidFill>
                            <a:schemeClr val="bg1">
                              <a:lumMod val="65000"/>
                            </a:schemeClr>
                          </a:solidFill>
                          <a:effectLst/>
                          <a:latin typeface="+mj-lt"/>
                          <a:ea typeface="Calibri" panose="020F0502020204030204" pitchFamily="34" charset="0"/>
                          <a:cs typeface="Times New Roman" panose="02020603050405020304" pitchFamily="18" charset="0"/>
                        </a:rPr>
                        <a:t> de Dados</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ea typeface="Calibri" panose="020F0502020204030204" pitchFamily="34" charset="0"/>
                          <a:cs typeface="Times New Roman" panose="02020603050405020304" pitchFamily="18" charset="0"/>
                        </a:rPr>
                        <a:t>Base</a:t>
                      </a:r>
                      <a:r>
                        <a:rPr lang="pt-PT" sz="1100" b="0" baseline="0" dirty="0">
                          <a:solidFill>
                            <a:schemeClr val="bg1">
                              <a:lumMod val="65000"/>
                            </a:schemeClr>
                          </a:solidFill>
                          <a:effectLst/>
                          <a:latin typeface="+mj-lt"/>
                          <a:ea typeface="Calibri" panose="020F0502020204030204" pitchFamily="34" charset="0"/>
                          <a:cs typeface="Times New Roman" panose="02020603050405020304" pitchFamily="18" charset="0"/>
                        </a:rPr>
                        <a:t> de Dados</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ea typeface="Calibri" panose="020F0502020204030204" pitchFamily="34" charset="0"/>
                          <a:cs typeface="Times New Roman" panose="02020603050405020304" pitchFamily="18" charset="0"/>
                        </a:rPr>
                        <a:t>Deverá existir uma base de dados para guardar dados e gerar informação.</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marL="449580" indent="-449580" algn="l">
                        <a:lnSpc>
                          <a:spcPct val="150000"/>
                        </a:lnSpc>
                        <a:spcAft>
                          <a:spcPts val="0"/>
                        </a:spcAft>
                      </a:pPr>
                      <a:r>
                        <a:rPr lang="pt-PT" sz="1100" b="0" dirty="0">
                          <a:solidFill>
                            <a:schemeClr val="bg1">
                              <a:lumMod val="65000"/>
                            </a:schemeClr>
                          </a:solidFill>
                          <a:effectLst/>
                          <a:latin typeface="+mj-lt"/>
                          <a:ea typeface="Calibri" panose="020F0502020204030204" pitchFamily="34" charset="0"/>
                          <a:cs typeface="Times New Roman" panose="02020603050405020304" pitchFamily="18" charset="0"/>
                        </a:rPr>
                        <a:t>Sistema</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ea typeface="Calibri" panose="020F0502020204030204" pitchFamily="34" charset="0"/>
                          <a:cs typeface="Times New Roman" panose="02020603050405020304" pitchFamily="18" charset="0"/>
                        </a:rPr>
                        <a:t>Must</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Não Funcional</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4229294526"/>
                  </a:ext>
                </a:extLst>
              </a:tr>
              <a:tr h="590355">
                <a:tc>
                  <a:txBody>
                    <a:bodyPr/>
                    <a:lstStyle/>
                    <a:p>
                      <a:pPr algn="l">
                        <a:lnSpc>
                          <a:spcPct val="150000"/>
                        </a:lnSpc>
                        <a:spcAft>
                          <a:spcPts val="0"/>
                        </a:spcAft>
                      </a:pPr>
                      <a:r>
                        <a:rPr lang="pt-PT" sz="1100" b="0" dirty="0">
                          <a:solidFill>
                            <a:schemeClr val="bg1">
                              <a:lumMod val="65000"/>
                            </a:schemeClr>
                          </a:solidFill>
                          <a:effectLst/>
                          <a:latin typeface="+mj-lt"/>
                          <a:ea typeface="Calibri" panose="020F0502020204030204" pitchFamily="34" charset="0"/>
                          <a:cs typeface="Times New Roman" panose="02020603050405020304" pitchFamily="18" charset="0"/>
                        </a:rPr>
                        <a:t>3</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Maps</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Mapa e pontos de interesse</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Integração com Google </a:t>
                      </a:r>
                      <a:r>
                        <a:rPr lang="pt-PT" sz="1100" b="0" dirty="0" err="1">
                          <a:solidFill>
                            <a:schemeClr val="bg1">
                              <a:lumMod val="65000"/>
                            </a:schemeClr>
                          </a:solidFill>
                          <a:effectLst/>
                          <a:latin typeface="+mj-lt"/>
                        </a:rPr>
                        <a:t>maps</a:t>
                      </a:r>
                      <a:r>
                        <a:rPr lang="pt-PT" sz="1100" b="0" dirty="0">
                          <a:solidFill>
                            <a:schemeClr val="bg1">
                              <a:lumMod val="65000"/>
                            </a:schemeClr>
                          </a:solidFill>
                          <a:effectLst/>
                          <a:latin typeface="+mj-lt"/>
                        </a:rPr>
                        <a:t> ou equivalente para localização das habitações e pontos próximos de interesse.</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Utilizador</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Must</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2495921829"/>
                  </a:ext>
                </a:extLst>
              </a:tr>
              <a:tr h="586981">
                <a:tc>
                  <a:txBody>
                    <a:bodyPr/>
                    <a:lstStyle/>
                    <a:p>
                      <a:pPr algn="l">
                        <a:lnSpc>
                          <a:spcPct val="150000"/>
                        </a:lnSpc>
                        <a:spcAft>
                          <a:spcPts val="0"/>
                        </a:spcAft>
                      </a:pPr>
                      <a:r>
                        <a:rPr lang="pt-PT" sz="1100" b="0" dirty="0">
                          <a:solidFill>
                            <a:schemeClr val="bg1">
                              <a:lumMod val="65000"/>
                            </a:schemeClr>
                          </a:solidFill>
                          <a:effectLst/>
                          <a:latin typeface="+mj-lt"/>
                          <a:ea typeface="+mn-ea"/>
                          <a:cs typeface="+mn-cs"/>
                        </a:rPr>
                        <a:t>4</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Partilha</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Redes Sociais</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A loja deve permitir a interação com redes sociais, nomeadamente a possibilidade de partilha partilha de informação na pagina de Facebook.</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Utilizador</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Must</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1752550637"/>
                  </a:ext>
                </a:extLst>
              </a:tr>
              <a:tr h="393570">
                <a:tc>
                  <a:txBody>
                    <a:bodyPr/>
                    <a:lstStyle/>
                    <a:p>
                      <a:pPr algn="l">
                        <a:lnSpc>
                          <a:spcPct val="150000"/>
                        </a:lnSpc>
                        <a:spcAft>
                          <a:spcPts val="0"/>
                        </a:spcAft>
                      </a:pPr>
                      <a:r>
                        <a:rPr lang="pt-PT" sz="1100" b="0" dirty="0">
                          <a:solidFill>
                            <a:schemeClr val="bg1">
                              <a:lumMod val="65000"/>
                            </a:schemeClr>
                          </a:solidFill>
                          <a:effectLst/>
                          <a:latin typeface="+mj-lt"/>
                          <a:ea typeface="+mn-ea"/>
                          <a:cs typeface="+mn-cs"/>
                        </a:rPr>
                        <a:t>5</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err="1">
                          <a:solidFill>
                            <a:schemeClr val="bg1">
                              <a:lumMod val="65000"/>
                            </a:schemeClr>
                          </a:solidFill>
                          <a:effectLst/>
                          <a:latin typeface="+mj-lt"/>
                        </a:rPr>
                        <a:t>Bread</a:t>
                      </a:r>
                      <a:r>
                        <a:rPr lang="pt-PT" sz="1100" b="0" dirty="0">
                          <a:solidFill>
                            <a:schemeClr val="bg1">
                              <a:lumMod val="65000"/>
                            </a:schemeClr>
                          </a:solidFill>
                          <a:effectLst/>
                          <a:latin typeface="+mj-lt"/>
                        </a:rPr>
                        <a:t> </a:t>
                      </a:r>
                      <a:r>
                        <a:rPr lang="pt-PT" sz="1100" b="0" dirty="0" err="1">
                          <a:solidFill>
                            <a:schemeClr val="bg1">
                              <a:lumMod val="65000"/>
                            </a:schemeClr>
                          </a:solidFill>
                          <a:effectLst/>
                          <a:latin typeface="+mj-lt"/>
                        </a:rPr>
                        <a:t>Crumbs</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err="1">
                          <a:solidFill>
                            <a:schemeClr val="bg1">
                              <a:lumMod val="65000"/>
                            </a:schemeClr>
                          </a:solidFill>
                          <a:effectLst/>
                          <a:latin typeface="+mj-lt"/>
                        </a:rPr>
                        <a:t>Bread</a:t>
                      </a:r>
                      <a:r>
                        <a:rPr lang="pt-PT" sz="1100" b="0" dirty="0">
                          <a:solidFill>
                            <a:schemeClr val="bg1">
                              <a:lumMod val="65000"/>
                            </a:schemeClr>
                          </a:solidFill>
                          <a:effectLst/>
                          <a:latin typeface="+mj-lt"/>
                        </a:rPr>
                        <a:t> </a:t>
                      </a:r>
                      <a:r>
                        <a:rPr lang="pt-PT" sz="1100" b="0" dirty="0" err="1">
                          <a:solidFill>
                            <a:schemeClr val="bg1">
                              <a:lumMod val="65000"/>
                            </a:schemeClr>
                          </a:solidFill>
                          <a:effectLst/>
                          <a:latin typeface="+mj-lt"/>
                        </a:rPr>
                        <a:t>Crumbs</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A loja deve apresentar a todo o momento localização do utilizador no site.</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Must</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1509880060"/>
                  </a:ext>
                </a:extLst>
              </a:tr>
              <a:tr h="590355">
                <a:tc>
                  <a:txBody>
                    <a:bodyPr/>
                    <a:lstStyle/>
                    <a:p>
                      <a:pPr algn="l">
                        <a:lnSpc>
                          <a:spcPct val="150000"/>
                        </a:lnSpc>
                        <a:spcAft>
                          <a:spcPts val="0"/>
                        </a:spcAft>
                      </a:pPr>
                      <a:r>
                        <a:rPr lang="pt-PT" sz="1100" b="0" dirty="0">
                          <a:solidFill>
                            <a:schemeClr val="bg1">
                              <a:lumMod val="65000"/>
                            </a:schemeClr>
                          </a:solidFill>
                          <a:effectLst/>
                          <a:latin typeface="+mj-lt"/>
                          <a:ea typeface="+mn-ea"/>
                          <a:cs typeface="+mn-cs"/>
                        </a:rPr>
                        <a:t>6</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Descrição</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Descrição do produto</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A loja deve apresentar os produtos bem descritos para que o utilizador possa decidir em consciência acerca do que está a comprar.</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Must</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1013484638"/>
                  </a:ext>
                </a:extLst>
              </a:tr>
              <a:tr h="590355">
                <a:tc>
                  <a:txBody>
                    <a:bodyPr/>
                    <a:lstStyle/>
                    <a:p>
                      <a:pPr algn="l">
                        <a:lnSpc>
                          <a:spcPct val="150000"/>
                        </a:lnSpc>
                        <a:spcAft>
                          <a:spcPts val="0"/>
                        </a:spcAft>
                      </a:pPr>
                      <a:r>
                        <a:rPr lang="pt-PT" sz="1100" b="0" dirty="0">
                          <a:solidFill>
                            <a:schemeClr val="bg1">
                              <a:lumMod val="65000"/>
                            </a:schemeClr>
                          </a:solidFill>
                          <a:effectLst/>
                          <a:latin typeface="+mj-lt"/>
                          <a:ea typeface="+mn-ea"/>
                          <a:cs typeface="+mn-cs"/>
                        </a:rPr>
                        <a:t>7</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Segurança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Segurança dos dados</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Must</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Não 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3863664414"/>
                  </a:ext>
                </a:extLst>
              </a:tr>
              <a:tr h="590355">
                <a:tc>
                  <a:txBody>
                    <a:bodyPr/>
                    <a:lstStyle/>
                    <a:p>
                      <a:pPr algn="l">
                        <a:lnSpc>
                          <a:spcPct val="150000"/>
                        </a:lnSpc>
                        <a:spcAft>
                          <a:spcPts val="0"/>
                        </a:spcAft>
                      </a:pPr>
                      <a:r>
                        <a:rPr lang="pt-PT" sz="1100" b="0" dirty="0">
                          <a:solidFill>
                            <a:schemeClr val="bg1">
                              <a:lumMod val="65000"/>
                            </a:schemeClr>
                          </a:solidFill>
                          <a:effectLst/>
                          <a:latin typeface="+mj-lt"/>
                          <a:ea typeface="+mn-ea"/>
                          <a:cs typeface="+mn-cs"/>
                        </a:rPr>
                        <a:t>8</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Portabilidade</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000" b="0" dirty="0">
                          <a:solidFill>
                            <a:schemeClr val="bg1">
                              <a:lumMod val="65000"/>
                            </a:schemeClr>
                          </a:solidFill>
                          <a:effectLst/>
                          <a:latin typeface="+mj-lt"/>
                        </a:rPr>
                        <a:t>Portabilidade</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Deverá ser garantido o perfeito funcionamento do site em qualquer plataforma.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Must</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Não 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2811313127"/>
                  </a:ext>
                </a:extLst>
              </a:tr>
              <a:tr h="590355">
                <a:tc>
                  <a:txBody>
                    <a:bodyPr/>
                    <a:lstStyle/>
                    <a:p>
                      <a:pPr algn="l">
                        <a:lnSpc>
                          <a:spcPct val="150000"/>
                        </a:lnSpc>
                        <a:spcAft>
                          <a:spcPts val="0"/>
                        </a:spcAft>
                      </a:pPr>
                      <a:r>
                        <a:rPr lang="pt-PT" sz="1100" b="0" dirty="0">
                          <a:solidFill>
                            <a:schemeClr val="bg1">
                              <a:lumMod val="65000"/>
                            </a:schemeClr>
                          </a:solidFill>
                          <a:effectLst/>
                          <a:latin typeface="+mj-lt"/>
                          <a:ea typeface="+mn-ea"/>
                          <a:cs typeface="+mn-cs"/>
                        </a:rPr>
                        <a:t>9</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Velocidade</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Velocidade</a:t>
                      </a: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Must</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Não 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20538044"/>
                  </a:ext>
                </a:extLst>
              </a:tr>
              <a:tr h="789610">
                <a:tc>
                  <a:txBody>
                    <a:bodyPr/>
                    <a:lstStyle/>
                    <a:p>
                      <a:pPr algn="l">
                        <a:lnSpc>
                          <a:spcPct val="150000"/>
                        </a:lnSpc>
                        <a:spcAft>
                          <a:spcPts val="0"/>
                        </a:spcAft>
                      </a:pPr>
                      <a:r>
                        <a:rPr lang="pt-PT" sz="1100" b="0">
                          <a:solidFill>
                            <a:schemeClr val="bg1">
                              <a:lumMod val="65000"/>
                            </a:schemeClr>
                          </a:solidFill>
                          <a:effectLst/>
                          <a:latin typeface="+mj-lt"/>
                          <a:ea typeface="+mn-ea"/>
                          <a:cs typeface="+mn-cs"/>
                        </a:rPr>
                        <a:t>10</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Tolerância a falhas do 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Tolerância a falhas do 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Sistema</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latin typeface="+mj-lt"/>
                        </a:rPr>
                        <a:t>Must</a:t>
                      </a:r>
                      <a:endParaRPr lang="pt-PT" sz="1100" b="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mj-lt"/>
                        </a:rPr>
                        <a:t>Não Funcional</a:t>
                      </a:r>
                      <a:endParaRPr lang="pt-PT" sz="1100" b="0" dirty="0">
                        <a:solidFill>
                          <a:schemeClr val="bg1">
                            <a:lumMod val="65000"/>
                          </a:schemeClr>
                        </a:solidFill>
                        <a:effectLst/>
                        <a:latin typeface="+mj-lt"/>
                        <a:ea typeface="Calibri" panose="020F0502020204030204" pitchFamily="34" charset="0"/>
                        <a:cs typeface="Times New Roman" panose="02020603050405020304" pitchFamily="18" charset="0"/>
                      </a:endParaRPr>
                    </a:p>
                  </a:txBody>
                  <a:tcPr marL="42383" marR="42383" marT="0" marB="0" anchor="ctr">
                    <a:lnL w="9525" cap="flat" cmpd="sng" algn="ctr">
                      <a:solidFill>
                        <a:schemeClr val="bg1">
                          <a:lumMod val="65000"/>
                        </a:schemeClr>
                      </a:solidFill>
                      <a:prstDash val="dot"/>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dot"/>
                      <a:round/>
                      <a:headEnd type="none" w="med" len="med"/>
                      <a:tailEnd type="none" w="med" len="med"/>
                    </a:lnT>
                    <a:lnB w="9525" cap="flat" cmpd="sng" algn="ctr">
                      <a:solidFill>
                        <a:schemeClr val="bg1">
                          <a:lumMod val="65000"/>
                        </a:schemeClr>
                      </a:solidFill>
                      <a:prstDash val="dot"/>
                      <a:round/>
                      <a:headEnd type="none" w="med" len="med"/>
                      <a:tailEnd type="none" w="med" len="med"/>
                    </a:lnB>
                    <a:noFill/>
                  </a:tcPr>
                </a:tc>
                <a:extLst>
                  <a:ext uri="{0D108BD9-81ED-4DB2-BD59-A6C34878D82A}">
                    <a16:rowId xmlns:a16="http://schemas.microsoft.com/office/drawing/2014/main" val="987069255"/>
                  </a:ext>
                </a:extLst>
              </a:tr>
            </a:tbl>
          </a:graphicData>
        </a:graphic>
      </p:graphicFrame>
    </p:spTree>
    <p:extLst>
      <p:ext uri="{BB962C8B-B14F-4D97-AF65-F5344CB8AC3E}">
        <p14:creationId xmlns:p14="http://schemas.microsoft.com/office/powerpoint/2010/main" val="39471544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163</TotalTime>
  <Words>1131</Words>
  <Application>Microsoft Office PowerPoint</Application>
  <PresentationFormat>Apresentação no Ecrã (4:3)</PresentationFormat>
  <Paragraphs>87</Paragraphs>
  <Slides>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5</vt:i4>
      </vt:variant>
    </vt:vector>
  </HeadingPairs>
  <TitlesOfParts>
    <vt:vector size="10" baseType="lpstr">
      <vt:lpstr>Arial</vt:lpstr>
      <vt:lpstr>Calibri</vt:lpstr>
      <vt:lpstr>Calibri Light</vt:lpstr>
      <vt:lpstr>Times New Roman</vt:lpstr>
      <vt:lpstr>Tema do Office</vt:lpstr>
      <vt:lpstr>Engenharia de Software</vt:lpstr>
      <vt:lpstr>Apresentação do PowerPoint</vt:lpstr>
      <vt:lpstr>Apresentação do PowerPoint</vt:lpstr>
      <vt:lpstr>Análise de Requisitos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Fernandes</dc:creator>
  <cp:lastModifiedBy>André Fernandes</cp:lastModifiedBy>
  <cp:revision>17</cp:revision>
  <dcterms:created xsi:type="dcterms:W3CDTF">2016-10-13T15:40:34Z</dcterms:created>
  <dcterms:modified xsi:type="dcterms:W3CDTF">2016-10-13T18:24:28Z</dcterms:modified>
</cp:coreProperties>
</file>