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5.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6.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1" r:id="rId16"/>
    <p:sldId id="27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34" autoAdjust="0"/>
  </p:normalViewPr>
  <p:slideViewPr>
    <p:cSldViewPr snapToGrid="0">
      <p:cViewPr varScale="1">
        <p:scale>
          <a:sx n="47" d="100"/>
          <a:sy n="47" d="100"/>
        </p:scale>
        <p:origin x="139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gryzu\OneDrive\&#1056;&#1072;&#1073;&#1086;&#1095;&#1080;&#1081;%20&#1089;&#1090;&#1086;&#1083;\WORK\NEW%20PROJECTS\1.GAMECO\1.5%20vgsales_cleane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vgsales_cleaned.xlsx]Q1,6,8. SALES BY GENRE-YEAR!PivotTable12</c:name>
    <c:fmtId val="3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WORLD: BEST/LEAST-SELLING GENRES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'Q1,6,8. SALES BY GENRE-YEAR'!$J$1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'Q1,6,8. SALES BY GENRE-YEAR'!$I$2:$I$14</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'Q1,6,8. SALES BY GENRE-YEAR'!$J$2:$J$14</c:f>
              <c:numCache>
                <c:formatCode>0.00</c:formatCode>
                <c:ptCount val="12"/>
                <c:pt idx="0">
                  <c:v>1754.7099999999693</c:v>
                </c:pt>
                <c:pt idx="1">
                  <c:v>238.5100000000011</c:v>
                </c:pt>
                <c:pt idx="2">
                  <c:v>446.92999999999864</c:v>
                </c:pt>
                <c:pt idx="3">
                  <c:v>805.72999999999297</c:v>
                </c:pt>
                <c:pt idx="4">
                  <c:v>831.01999999999725</c:v>
                </c:pt>
                <c:pt idx="5">
                  <c:v>245.58000000000018</c:v>
                </c:pt>
                <c:pt idx="6">
                  <c:v>732.30999999999551</c:v>
                </c:pt>
                <c:pt idx="7">
                  <c:v>930.80999999999449</c:v>
                </c:pt>
                <c:pt idx="8">
                  <c:v>1037.1999999999903</c:v>
                </c:pt>
                <c:pt idx="9">
                  <c:v>393.47999999999843</c:v>
                </c:pt>
                <c:pt idx="10">
                  <c:v>1330.6699999999894</c:v>
                </c:pt>
                <c:pt idx="11">
                  <c:v>175.35000000000031</c:v>
                </c:pt>
              </c:numCache>
            </c:numRef>
          </c:val>
          <c:extLst>
            <c:ext xmlns:c16="http://schemas.microsoft.com/office/drawing/2014/chart" uri="{C3380CC4-5D6E-409C-BE32-E72D297353CC}">
              <c16:uniqueId val="{00000000-220B-4158-BEDE-4818643E01E0}"/>
            </c:ext>
          </c:extLst>
        </c:ser>
        <c:dLbls>
          <c:showLegendKey val="0"/>
          <c:showVal val="0"/>
          <c:showCatName val="0"/>
          <c:showSerName val="0"/>
          <c:showPercent val="0"/>
          <c:showBubbleSize val="0"/>
        </c:dLbls>
        <c:gapWidth val="150"/>
        <c:overlap val="100"/>
        <c:axId val="1251583983"/>
        <c:axId val="1251590703"/>
      </c:barChart>
      <c:catAx>
        <c:axId val="125158398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51590703"/>
        <c:crosses val="autoZero"/>
        <c:auto val="1"/>
        <c:lblAlgn val="ctr"/>
        <c:lblOffset val="100"/>
        <c:noMultiLvlLbl val="0"/>
      </c:catAx>
      <c:valAx>
        <c:axId val="1251590703"/>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515839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vgsales_cleaned.xlsx]Q5. SLICERS PUBLISHER WORLD!PivotTable13</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WORLD.</a:t>
            </a:r>
            <a:r>
              <a:rPr lang="en-US" baseline="0"/>
              <a:t> NUMBER OF TITLES </a:t>
            </a:r>
          </a:p>
          <a:p>
            <a:pPr>
              <a:defRPr/>
            </a:pPr>
            <a:r>
              <a:rPr lang="en-US" baseline="0"/>
              <a:t>BY PUBLISHER</a:t>
            </a:r>
            <a:endParaRPr lang="en-US"/>
          </a:p>
        </c:rich>
      </c:tx>
      <c:layout>
        <c:manualLayout>
          <c:xMode val="edge"/>
          <c:yMode val="edge"/>
          <c:x val="0.67257650542941771"/>
          <c:y val="5.36335672973004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66487888421647E-2"/>
          <c:y val="0.14005890666381635"/>
          <c:w val="0.59476651302101546"/>
          <c:h val="0.48538805952423369"/>
        </c:manualLayout>
      </c:layout>
      <c:barChart>
        <c:barDir val="col"/>
        <c:grouping val="stacked"/>
        <c:varyColors val="0"/>
        <c:ser>
          <c:idx val="0"/>
          <c:order val="0"/>
          <c:tx>
            <c:strRef>
              <c:f>'Q5. SLICERS PUBLISHER WORLD'!$B$1</c:f>
              <c:strCache>
                <c:ptCount val="1"/>
                <c:pt idx="0">
                  <c:v>Count of TOTAL_SALES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'Q5. SLICERS PUBLISHER WORLD'!$A$2:$A$12</c:f>
              <c:strCache>
                <c:ptCount val="10"/>
                <c:pt idx="0">
                  <c:v>Activision</c:v>
                </c:pt>
                <c:pt idx="1">
                  <c:v>Electronic Arts</c:v>
                </c:pt>
                <c:pt idx="2">
                  <c:v>Konami Digital Entertainment</c:v>
                </c:pt>
                <c:pt idx="3">
                  <c:v>Namco Bandai Games</c:v>
                </c:pt>
                <c:pt idx="4">
                  <c:v>Nintendo</c:v>
                </c:pt>
                <c:pt idx="5">
                  <c:v>Sega</c:v>
                </c:pt>
                <c:pt idx="6">
                  <c:v>Sony Computer Entertainment</c:v>
                </c:pt>
                <c:pt idx="7">
                  <c:v>Take-Two Interactive</c:v>
                </c:pt>
                <c:pt idx="8">
                  <c:v>THQ</c:v>
                </c:pt>
                <c:pt idx="9">
                  <c:v>Ubisoft</c:v>
                </c:pt>
              </c:strCache>
            </c:strRef>
          </c:cat>
          <c:val>
            <c:numRef>
              <c:f>'Q5. SLICERS PUBLISHER WORLD'!$B$2:$B$12</c:f>
              <c:numCache>
                <c:formatCode>General</c:formatCode>
                <c:ptCount val="10"/>
                <c:pt idx="0">
                  <c:v>974</c:v>
                </c:pt>
                <c:pt idx="1">
                  <c:v>1351</c:v>
                </c:pt>
                <c:pt idx="2">
                  <c:v>828</c:v>
                </c:pt>
                <c:pt idx="3">
                  <c:v>928</c:v>
                </c:pt>
                <c:pt idx="4">
                  <c:v>703</c:v>
                </c:pt>
                <c:pt idx="5">
                  <c:v>639</c:v>
                </c:pt>
                <c:pt idx="6">
                  <c:v>681</c:v>
                </c:pt>
                <c:pt idx="7">
                  <c:v>413</c:v>
                </c:pt>
                <c:pt idx="8">
                  <c:v>715</c:v>
                </c:pt>
                <c:pt idx="9">
                  <c:v>919</c:v>
                </c:pt>
              </c:numCache>
            </c:numRef>
          </c:val>
          <c:extLst>
            <c:ext xmlns:c16="http://schemas.microsoft.com/office/drawing/2014/chart" uri="{C3380CC4-5D6E-409C-BE32-E72D297353CC}">
              <c16:uniqueId val="{00000000-629E-48E7-A8C3-0CC4FB09E33E}"/>
            </c:ext>
          </c:extLst>
        </c:ser>
        <c:ser>
          <c:idx val="1"/>
          <c:order val="1"/>
          <c:tx>
            <c:strRef>
              <c:f>'Q5. SLICERS PUBLISHER WORLD'!$C$1</c:f>
              <c:strCache>
                <c:ptCount val="1"/>
                <c:pt idx="0">
                  <c:v>Count of USA_SALES </c:v>
                </c:pt>
              </c:strCache>
            </c:strRef>
          </c:tx>
          <c:spPr>
            <a:solidFill>
              <a:schemeClr val="tx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solidFill>
                <a:schemeClr val="bg2">
                  <a:lumMod val="50000"/>
                  <a:lumOff val="5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'Q5. SLICERS PUBLISHER WORLD'!$A$2:$A$12</c:f>
              <c:strCache>
                <c:ptCount val="10"/>
                <c:pt idx="0">
                  <c:v>Activision</c:v>
                </c:pt>
                <c:pt idx="1">
                  <c:v>Electronic Arts</c:v>
                </c:pt>
                <c:pt idx="2">
                  <c:v>Konami Digital Entertainment</c:v>
                </c:pt>
                <c:pt idx="3">
                  <c:v>Namco Bandai Games</c:v>
                </c:pt>
                <c:pt idx="4">
                  <c:v>Nintendo</c:v>
                </c:pt>
                <c:pt idx="5">
                  <c:v>Sega</c:v>
                </c:pt>
                <c:pt idx="6">
                  <c:v>Sony Computer Entertainment</c:v>
                </c:pt>
                <c:pt idx="7">
                  <c:v>Take-Two Interactive</c:v>
                </c:pt>
                <c:pt idx="8">
                  <c:v>THQ</c:v>
                </c:pt>
                <c:pt idx="9">
                  <c:v>Ubisoft</c:v>
                </c:pt>
              </c:strCache>
            </c:strRef>
          </c:cat>
          <c:val>
            <c:numRef>
              <c:f>'Q5. SLICERS PUBLISHER WORLD'!$C$2:$C$12</c:f>
              <c:numCache>
                <c:formatCode>General</c:formatCode>
                <c:ptCount val="10"/>
                <c:pt idx="0">
                  <c:v>974</c:v>
                </c:pt>
                <c:pt idx="1">
                  <c:v>1351</c:v>
                </c:pt>
                <c:pt idx="2">
                  <c:v>828</c:v>
                </c:pt>
                <c:pt idx="3">
                  <c:v>928</c:v>
                </c:pt>
                <c:pt idx="4">
                  <c:v>703</c:v>
                </c:pt>
                <c:pt idx="5">
                  <c:v>639</c:v>
                </c:pt>
                <c:pt idx="6">
                  <c:v>681</c:v>
                </c:pt>
                <c:pt idx="7">
                  <c:v>413</c:v>
                </c:pt>
                <c:pt idx="8">
                  <c:v>715</c:v>
                </c:pt>
                <c:pt idx="9">
                  <c:v>919</c:v>
                </c:pt>
              </c:numCache>
            </c:numRef>
          </c:val>
          <c:extLst>
            <c:ext xmlns:c16="http://schemas.microsoft.com/office/drawing/2014/chart" uri="{C3380CC4-5D6E-409C-BE32-E72D297353CC}">
              <c16:uniqueId val="{00000001-629E-48E7-A8C3-0CC4FB09E33E}"/>
            </c:ext>
          </c:extLst>
        </c:ser>
        <c:ser>
          <c:idx val="2"/>
          <c:order val="2"/>
          <c:tx>
            <c:strRef>
              <c:f>'Q5. SLICERS PUBLISHER WORLD'!$D$1</c:f>
              <c:strCache>
                <c:ptCount val="1"/>
                <c:pt idx="0">
                  <c:v>Count of EUROPE_SALES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'Q5. SLICERS PUBLISHER WORLD'!$A$2:$A$12</c:f>
              <c:strCache>
                <c:ptCount val="10"/>
                <c:pt idx="0">
                  <c:v>Activision</c:v>
                </c:pt>
                <c:pt idx="1">
                  <c:v>Electronic Arts</c:v>
                </c:pt>
                <c:pt idx="2">
                  <c:v>Konami Digital Entertainment</c:v>
                </c:pt>
                <c:pt idx="3">
                  <c:v>Namco Bandai Games</c:v>
                </c:pt>
                <c:pt idx="4">
                  <c:v>Nintendo</c:v>
                </c:pt>
                <c:pt idx="5">
                  <c:v>Sega</c:v>
                </c:pt>
                <c:pt idx="6">
                  <c:v>Sony Computer Entertainment</c:v>
                </c:pt>
                <c:pt idx="7">
                  <c:v>Take-Two Interactive</c:v>
                </c:pt>
                <c:pt idx="8">
                  <c:v>THQ</c:v>
                </c:pt>
                <c:pt idx="9">
                  <c:v>Ubisoft</c:v>
                </c:pt>
              </c:strCache>
            </c:strRef>
          </c:cat>
          <c:val>
            <c:numRef>
              <c:f>'Q5. SLICERS PUBLISHER WORLD'!$D$2:$D$12</c:f>
              <c:numCache>
                <c:formatCode>General</c:formatCode>
                <c:ptCount val="10"/>
                <c:pt idx="0">
                  <c:v>974</c:v>
                </c:pt>
                <c:pt idx="1">
                  <c:v>1351</c:v>
                </c:pt>
                <c:pt idx="2">
                  <c:v>828</c:v>
                </c:pt>
                <c:pt idx="3">
                  <c:v>928</c:v>
                </c:pt>
                <c:pt idx="4">
                  <c:v>703</c:v>
                </c:pt>
                <c:pt idx="5">
                  <c:v>639</c:v>
                </c:pt>
                <c:pt idx="6">
                  <c:v>681</c:v>
                </c:pt>
                <c:pt idx="7">
                  <c:v>413</c:v>
                </c:pt>
                <c:pt idx="8">
                  <c:v>715</c:v>
                </c:pt>
                <c:pt idx="9">
                  <c:v>919</c:v>
                </c:pt>
              </c:numCache>
            </c:numRef>
          </c:val>
          <c:extLst>
            <c:ext xmlns:c16="http://schemas.microsoft.com/office/drawing/2014/chart" uri="{C3380CC4-5D6E-409C-BE32-E72D297353CC}">
              <c16:uniqueId val="{00000002-629E-48E7-A8C3-0CC4FB09E33E}"/>
            </c:ext>
          </c:extLst>
        </c:ser>
        <c:ser>
          <c:idx val="3"/>
          <c:order val="3"/>
          <c:tx>
            <c:strRef>
              <c:f>'Q5. SLICERS PUBLISHER WORLD'!$E$1</c:f>
              <c:strCache>
                <c:ptCount val="1"/>
                <c:pt idx="0">
                  <c:v>Count of JAPAN_SALES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'Q5. SLICERS PUBLISHER WORLD'!$A$2:$A$12</c:f>
              <c:strCache>
                <c:ptCount val="10"/>
                <c:pt idx="0">
                  <c:v>Activision</c:v>
                </c:pt>
                <c:pt idx="1">
                  <c:v>Electronic Arts</c:v>
                </c:pt>
                <c:pt idx="2">
                  <c:v>Konami Digital Entertainment</c:v>
                </c:pt>
                <c:pt idx="3">
                  <c:v>Namco Bandai Games</c:v>
                </c:pt>
                <c:pt idx="4">
                  <c:v>Nintendo</c:v>
                </c:pt>
                <c:pt idx="5">
                  <c:v>Sega</c:v>
                </c:pt>
                <c:pt idx="6">
                  <c:v>Sony Computer Entertainment</c:v>
                </c:pt>
                <c:pt idx="7">
                  <c:v>Take-Two Interactive</c:v>
                </c:pt>
                <c:pt idx="8">
                  <c:v>THQ</c:v>
                </c:pt>
                <c:pt idx="9">
                  <c:v>Ubisoft</c:v>
                </c:pt>
              </c:strCache>
            </c:strRef>
          </c:cat>
          <c:val>
            <c:numRef>
              <c:f>'Q5. SLICERS PUBLISHER WORLD'!$E$2:$E$12</c:f>
              <c:numCache>
                <c:formatCode>General</c:formatCode>
                <c:ptCount val="10"/>
                <c:pt idx="0">
                  <c:v>974</c:v>
                </c:pt>
                <c:pt idx="1">
                  <c:v>1351</c:v>
                </c:pt>
                <c:pt idx="2">
                  <c:v>828</c:v>
                </c:pt>
                <c:pt idx="3">
                  <c:v>928</c:v>
                </c:pt>
                <c:pt idx="4">
                  <c:v>703</c:v>
                </c:pt>
                <c:pt idx="5">
                  <c:v>639</c:v>
                </c:pt>
                <c:pt idx="6">
                  <c:v>681</c:v>
                </c:pt>
                <c:pt idx="7">
                  <c:v>413</c:v>
                </c:pt>
                <c:pt idx="8">
                  <c:v>715</c:v>
                </c:pt>
                <c:pt idx="9">
                  <c:v>919</c:v>
                </c:pt>
              </c:numCache>
            </c:numRef>
          </c:val>
          <c:extLst>
            <c:ext xmlns:c16="http://schemas.microsoft.com/office/drawing/2014/chart" uri="{C3380CC4-5D6E-409C-BE32-E72D297353CC}">
              <c16:uniqueId val="{00000003-629E-48E7-A8C3-0CC4FB09E33E}"/>
            </c:ext>
          </c:extLst>
        </c:ser>
        <c:ser>
          <c:idx val="4"/>
          <c:order val="4"/>
          <c:tx>
            <c:strRef>
              <c:f>'Q5. SLICERS PUBLISHER WORLD'!$F$1</c:f>
              <c:strCache>
                <c:ptCount val="1"/>
                <c:pt idx="0">
                  <c:v>Count of REST_WORLD_SALES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'Q5. SLICERS PUBLISHER WORLD'!$A$2:$A$12</c:f>
              <c:strCache>
                <c:ptCount val="10"/>
                <c:pt idx="0">
                  <c:v>Activision</c:v>
                </c:pt>
                <c:pt idx="1">
                  <c:v>Electronic Arts</c:v>
                </c:pt>
                <c:pt idx="2">
                  <c:v>Konami Digital Entertainment</c:v>
                </c:pt>
                <c:pt idx="3">
                  <c:v>Namco Bandai Games</c:v>
                </c:pt>
                <c:pt idx="4">
                  <c:v>Nintendo</c:v>
                </c:pt>
                <c:pt idx="5">
                  <c:v>Sega</c:v>
                </c:pt>
                <c:pt idx="6">
                  <c:v>Sony Computer Entertainment</c:v>
                </c:pt>
                <c:pt idx="7">
                  <c:v>Take-Two Interactive</c:v>
                </c:pt>
                <c:pt idx="8">
                  <c:v>THQ</c:v>
                </c:pt>
                <c:pt idx="9">
                  <c:v>Ubisoft</c:v>
                </c:pt>
              </c:strCache>
            </c:strRef>
          </c:cat>
          <c:val>
            <c:numRef>
              <c:f>'Q5. SLICERS PUBLISHER WORLD'!$F$2:$F$12</c:f>
              <c:numCache>
                <c:formatCode>General</c:formatCode>
                <c:ptCount val="10"/>
                <c:pt idx="0">
                  <c:v>974</c:v>
                </c:pt>
                <c:pt idx="1">
                  <c:v>1351</c:v>
                </c:pt>
                <c:pt idx="2">
                  <c:v>828</c:v>
                </c:pt>
                <c:pt idx="3">
                  <c:v>928</c:v>
                </c:pt>
                <c:pt idx="4">
                  <c:v>703</c:v>
                </c:pt>
                <c:pt idx="5">
                  <c:v>639</c:v>
                </c:pt>
                <c:pt idx="6">
                  <c:v>681</c:v>
                </c:pt>
                <c:pt idx="7">
                  <c:v>413</c:v>
                </c:pt>
                <c:pt idx="8">
                  <c:v>715</c:v>
                </c:pt>
                <c:pt idx="9">
                  <c:v>919</c:v>
                </c:pt>
              </c:numCache>
            </c:numRef>
          </c:val>
          <c:extLst>
            <c:ext xmlns:c16="http://schemas.microsoft.com/office/drawing/2014/chart" uri="{C3380CC4-5D6E-409C-BE32-E72D297353CC}">
              <c16:uniqueId val="{00000004-629E-48E7-A8C3-0CC4FB09E33E}"/>
            </c:ext>
          </c:extLst>
        </c:ser>
        <c:dLbls>
          <c:dLblPos val="ctr"/>
          <c:showLegendKey val="0"/>
          <c:showVal val="1"/>
          <c:showCatName val="0"/>
          <c:showSerName val="0"/>
          <c:showPercent val="0"/>
          <c:showBubbleSize val="0"/>
        </c:dLbls>
        <c:gapWidth val="150"/>
        <c:overlap val="100"/>
        <c:axId val="1869418864"/>
        <c:axId val="1869428464"/>
      </c:barChart>
      <c:catAx>
        <c:axId val="18694188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69428464"/>
        <c:crosses val="autoZero"/>
        <c:auto val="1"/>
        <c:lblAlgn val="ctr"/>
        <c:lblOffset val="100"/>
        <c:noMultiLvlLbl val="0"/>
      </c:catAx>
      <c:valAx>
        <c:axId val="18694284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69418864"/>
        <c:crosses val="autoZero"/>
        <c:crossBetween val="between"/>
      </c:valAx>
      <c:spPr>
        <a:noFill/>
        <a:ln>
          <a:noFill/>
        </a:ln>
        <a:effectLst/>
      </c:spPr>
    </c:plotArea>
    <c:legend>
      <c:legendPos val="r"/>
      <c:layout>
        <c:manualLayout>
          <c:xMode val="edge"/>
          <c:yMode val="edge"/>
          <c:x val="0.70311649345904814"/>
          <c:y val="0.2000826593508391"/>
          <c:w val="0.26792661282591401"/>
          <c:h val="0.7478284105889478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vgsales_cleaned.xlsx]Q1,6,8. SALES BY GENRE-YEAR!PivotTable2</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WORLD: TOP</a:t>
            </a:r>
            <a:r>
              <a:rPr lang="en-US" baseline="0"/>
              <a:t> 10 GAME TITLES SOLD</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'Q1,6,8. SALES BY GENRE-YEAR'!$M$1:$M$2</c:f>
              <c:strCache>
                <c:ptCount val="1"/>
                <c:pt idx="0">
                  <c:v>Action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'Q1,6,8. SALES BY GENRE-YEAR'!$L$3:$L$13</c:f>
              <c:strCache>
                <c:ptCount val="10"/>
                <c:pt idx="0">
                  <c:v>Wii Sports</c:v>
                </c:pt>
                <c:pt idx="1">
                  <c:v>Grand Theft Auto V</c:v>
                </c:pt>
                <c:pt idx="2">
                  <c:v>Super Mario Bros.</c:v>
                </c:pt>
                <c:pt idx="3">
                  <c:v>Tetris</c:v>
                </c:pt>
                <c:pt idx="4">
                  <c:v>Mario Kart Wii</c:v>
                </c:pt>
                <c:pt idx="5">
                  <c:v>Wii Sports Resort</c:v>
                </c:pt>
                <c:pt idx="6">
                  <c:v>Pokemon Red/Pokemon Blue</c:v>
                </c:pt>
                <c:pt idx="7">
                  <c:v>Call of Duty: Black Ops</c:v>
                </c:pt>
                <c:pt idx="8">
                  <c:v>Call of Duty: Modern Warfare 3</c:v>
                </c:pt>
                <c:pt idx="9">
                  <c:v>New Super Mario Bros.</c:v>
                </c:pt>
              </c:strCache>
            </c:strRef>
          </c:cat>
          <c:val>
            <c:numRef>
              <c:f>'Q1,6,8. SALES BY GENRE-YEAR'!$M$3:$M$13</c:f>
              <c:numCache>
                <c:formatCode>0.00</c:formatCode>
                <c:ptCount val="10"/>
                <c:pt idx="1">
                  <c:v>55.92</c:v>
                </c:pt>
              </c:numCache>
            </c:numRef>
          </c:val>
          <c:extLst>
            <c:ext xmlns:c16="http://schemas.microsoft.com/office/drawing/2014/chart" uri="{C3380CC4-5D6E-409C-BE32-E72D297353CC}">
              <c16:uniqueId val="{00000000-469E-4702-8899-43D27218270A}"/>
            </c:ext>
          </c:extLst>
        </c:ser>
        <c:ser>
          <c:idx val="1"/>
          <c:order val="1"/>
          <c:tx>
            <c:strRef>
              <c:f>'Q1,6,8. SALES BY GENRE-YEAR'!$N$1:$N$2</c:f>
              <c:strCache>
                <c:ptCount val="1"/>
                <c:pt idx="0">
                  <c:v>Adventure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'Q1,6,8. SALES BY GENRE-YEAR'!$L$3:$L$13</c:f>
              <c:strCache>
                <c:ptCount val="10"/>
                <c:pt idx="0">
                  <c:v>Wii Sports</c:v>
                </c:pt>
                <c:pt idx="1">
                  <c:v>Grand Theft Auto V</c:v>
                </c:pt>
                <c:pt idx="2">
                  <c:v>Super Mario Bros.</c:v>
                </c:pt>
                <c:pt idx="3">
                  <c:v>Tetris</c:v>
                </c:pt>
                <c:pt idx="4">
                  <c:v>Mario Kart Wii</c:v>
                </c:pt>
                <c:pt idx="5">
                  <c:v>Wii Sports Resort</c:v>
                </c:pt>
                <c:pt idx="6">
                  <c:v>Pokemon Red/Pokemon Blue</c:v>
                </c:pt>
                <c:pt idx="7">
                  <c:v>Call of Duty: Black Ops</c:v>
                </c:pt>
                <c:pt idx="8">
                  <c:v>Call of Duty: Modern Warfare 3</c:v>
                </c:pt>
                <c:pt idx="9">
                  <c:v>New Super Mario Bros.</c:v>
                </c:pt>
              </c:strCache>
            </c:strRef>
          </c:cat>
          <c:val>
            <c:numRef>
              <c:f>'Q1,6,8. SALES BY GENRE-YEAR'!$N$3:$N$13</c:f>
              <c:numCache>
                <c:formatCode>General</c:formatCode>
                <c:ptCount val="10"/>
              </c:numCache>
            </c:numRef>
          </c:val>
          <c:extLst>
            <c:ext xmlns:c16="http://schemas.microsoft.com/office/drawing/2014/chart" uri="{C3380CC4-5D6E-409C-BE32-E72D297353CC}">
              <c16:uniqueId val="{00000001-469E-4702-8899-43D27218270A}"/>
            </c:ext>
          </c:extLst>
        </c:ser>
        <c:ser>
          <c:idx val="2"/>
          <c:order val="2"/>
          <c:tx>
            <c:strRef>
              <c:f>'Q1,6,8. SALES BY GENRE-YEAR'!$O$1:$O$2</c:f>
              <c:strCache>
                <c:ptCount val="1"/>
                <c:pt idx="0">
                  <c:v>Fighting</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'Q1,6,8. SALES BY GENRE-YEAR'!$L$3:$L$13</c:f>
              <c:strCache>
                <c:ptCount val="10"/>
                <c:pt idx="0">
                  <c:v>Wii Sports</c:v>
                </c:pt>
                <c:pt idx="1">
                  <c:v>Grand Theft Auto V</c:v>
                </c:pt>
                <c:pt idx="2">
                  <c:v>Super Mario Bros.</c:v>
                </c:pt>
                <c:pt idx="3">
                  <c:v>Tetris</c:v>
                </c:pt>
                <c:pt idx="4">
                  <c:v>Mario Kart Wii</c:v>
                </c:pt>
                <c:pt idx="5">
                  <c:v>Wii Sports Resort</c:v>
                </c:pt>
                <c:pt idx="6">
                  <c:v>Pokemon Red/Pokemon Blue</c:v>
                </c:pt>
                <c:pt idx="7">
                  <c:v>Call of Duty: Black Ops</c:v>
                </c:pt>
                <c:pt idx="8">
                  <c:v>Call of Duty: Modern Warfare 3</c:v>
                </c:pt>
                <c:pt idx="9">
                  <c:v>New Super Mario Bros.</c:v>
                </c:pt>
              </c:strCache>
            </c:strRef>
          </c:cat>
          <c:val>
            <c:numRef>
              <c:f>'Q1,6,8. SALES BY GENRE-YEAR'!$O$3:$O$13</c:f>
              <c:numCache>
                <c:formatCode>General</c:formatCode>
                <c:ptCount val="10"/>
              </c:numCache>
            </c:numRef>
          </c:val>
          <c:extLst>
            <c:ext xmlns:c16="http://schemas.microsoft.com/office/drawing/2014/chart" uri="{C3380CC4-5D6E-409C-BE32-E72D297353CC}">
              <c16:uniqueId val="{00000002-469E-4702-8899-43D27218270A}"/>
            </c:ext>
          </c:extLst>
        </c:ser>
        <c:ser>
          <c:idx val="3"/>
          <c:order val="3"/>
          <c:tx>
            <c:strRef>
              <c:f>'Q1,6,8. SALES BY GENRE-YEAR'!$P$1:$P$2</c:f>
              <c:strCache>
                <c:ptCount val="1"/>
                <c:pt idx="0">
                  <c:v>Misc</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'Q1,6,8. SALES BY GENRE-YEAR'!$L$3:$L$13</c:f>
              <c:strCache>
                <c:ptCount val="10"/>
                <c:pt idx="0">
                  <c:v>Wii Sports</c:v>
                </c:pt>
                <c:pt idx="1">
                  <c:v>Grand Theft Auto V</c:v>
                </c:pt>
                <c:pt idx="2">
                  <c:v>Super Mario Bros.</c:v>
                </c:pt>
                <c:pt idx="3">
                  <c:v>Tetris</c:v>
                </c:pt>
                <c:pt idx="4">
                  <c:v>Mario Kart Wii</c:v>
                </c:pt>
                <c:pt idx="5">
                  <c:v>Wii Sports Resort</c:v>
                </c:pt>
                <c:pt idx="6">
                  <c:v>Pokemon Red/Pokemon Blue</c:v>
                </c:pt>
                <c:pt idx="7">
                  <c:v>Call of Duty: Black Ops</c:v>
                </c:pt>
                <c:pt idx="8">
                  <c:v>Call of Duty: Modern Warfare 3</c:v>
                </c:pt>
                <c:pt idx="9">
                  <c:v>New Super Mario Bros.</c:v>
                </c:pt>
              </c:strCache>
            </c:strRef>
          </c:cat>
          <c:val>
            <c:numRef>
              <c:f>'Q1,6,8. SALES BY GENRE-YEAR'!$P$3:$P$13</c:f>
              <c:numCache>
                <c:formatCode>General</c:formatCode>
                <c:ptCount val="10"/>
              </c:numCache>
            </c:numRef>
          </c:val>
          <c:extLst>
            <c:ext xmlns:c16="http://schemas.microsoft.com/office/drawing/2014/chart" uri="{C3380CC4-5D6E-409C-BE32-E72D297353CC}">
              <c16:uniqueId val="{00000003-469E-4702-8899-43D27218270A}"/>
            </c:ext>
          </c:extLst>
        </c:ser>
        <c:ser>
          <c:idx val="4"/>
          <c:order val="4"/>
          <c:tx>
            <c:strRef>
              <c:f>'Q1,6,8. SALES BY GENRE-YEAR'!$Q$1:$Q$2</c:f>
              <c:strCache>
                <c:ptCount val="1"/>
                <c:pt idx="0">
                  <c:v>Platform</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'Q1,6,8. SALES BY GENRE-YEAR'!$L$3:$L$13</c:f>
              <c:strCache>
                <c:ptCount val="10"/>
                <c:pt idx="0">
                  <c:v>Wii Sports</c:v>
                </c:pt>
                <c:pt idx="1">
                  <c:v>Grand Theft Auto V</c:v>
                </c:pt>
                <c:pt idx="2">
                  <c:v>Super Mario Bros.</c:v>
                </c:pt>
                <c:pt idx="3">
                  <c:v>Tetris</c:v>
                </c:pt>
                <c:pt idx="4">
                  <c:v>Mario Kart Wii</c:v>
                </c:pt>
                <c:pt idx="5">
                  <c:v>Wii Sports Resort</c:v>
                </c:pt>
                <c:pt idx="6">
                  <c:v>Pokemon Red/Pokemon Blue</c:v>
                </c:pt>
                <c:pt idx="7">
                  <c:v>Call of Duty: Black Ops</c:v>
                </c:pt>
                <c:pt idx="8">
                  <c:v>Call of Duty: Modern Warfare 3</c:v>
                </c:pt>
                <c:pt idx="9">
                  <c:v>New Super Mario Bros.</c:v>
                </c:pt>
              </c:strCache>
            </c:strRef>
          </c:cat>
          <c:val>
            <c:numRef>
              <c:f>'Q1,6,8. SALES BY GENRE-YEAR'!$Q$3:$Q$13</c:f>
              <c:numCache>
                <c:formatCode>General</c:formatCode>
                <c:ptCount val="10"/>
                <c:pt idx="2" formatCode="0.00">
                  <c:v>45.31</c:v>
                </c:pt>
                <c:pt idx="9" formatCode="0.00">
                  <c:v>30.009999999999998</c:v>
                </c:pt>
              </c:numCache>
            </c:numRef>
          </c:val>
          <c:extLst>
            <c:ext xmlns:c16="http://schemas.microsoft.com/office/drawing/2014/chart" uri="{C3380CC4-5D6E-409C-BE32-E72D297353CC}">
              <c16:uniqueId val="{00000004-469E-4702-8899-43D27218270A}"/>
            </c:ext>
          </c:extLst>
        </c:ser>
        <c:ser>
          <c:idx val="5"/>
          <c:order val="5"/>
          <c:tx>
            <c:strRef>
              <c:f>'Q1,6,8. SALES BY GENRE-YEAR'!$R$1:$R$2</c:f>
              <c:strCache>
                <c:ptCount val="1"/>
                <c:pt idx="0">
                  <c:v>Puzzle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'Q1,6,8. SALES BY GENRE-YEAR'!$L$3:$L$13</c:f>
              <c:strCache>
                <c:ptCount val="10"/>
                <c:pt idx="0">
                  <c:v>Wii Sports</c:v>
                </c:pt>
                <c:pt idx="1">
                  <c:v>Grand Theft Auto V</c:v>
                </c:pt>
                <c:pt idx="2">
                  <c:v>Super Mario Bros.</c:v>
                </c:pt>
                <c:pt idx="3">
                  <c:v>Tetris</c:v>
                </c:pt>
                <c:pt idx="4">
                  <c:v>Mario Kart Wii</c:v>
                </c:pt>
                <c:pt idx="5">
                  <c:v>Wii Sports Resort</c:v>
                </c:pt>
                <c:pt idx="6">
                  <c:v>Pokemon Red/Pokemon Blue</c:v>
                </c:pt>
                <c:pt idx="7">
                  <c:v>Call of Duty: Black Ops</c:v>
                </c:pt>
                <c:pt idx="8">
                  <c:v>Call of Duty: Modern Warfare 3</c:v>
                </c:pt>
                <c:pt idx="9">
                  <c:v>New Super Mario Bros.</c:v>
                </c:pt>
              </c:strCache>
            </c:strRef>
          </c:cat>
          <c:val>
            <c:numRef>
              <c:f>'Q1,6,8. SALES BY GENRE-YEAR'!$R$3:$R$13</c:f>
              <c:numCache>
                <c:formatCode>General</c:formatCode>
                <c:ptCount val="10"/>
                <c:pt idx="3" formatCode="0.00">
                  <c:v>35.839999999999996</c:v>
                </c:pt>
              </c:numCache>
            </c:numRef>
          </c:val>
          <c:extLst>
            <c:ext xmlns:c16="http://schemas.microsoft.com/office/drawing/2014/chart" uri="{C3380CC4-5D6E-409C-BE32-E72D297353CC}">
              <c16:uniqueId val="{00000005-469E-4702-8899-43D27218270A}"/>
            </c:ext>
          </c:extLst>
        </c:ser>
        <c:ser>
          <c:idx val="6"/>
          <c:order val="6"/>
          <c:tx>
            <c:strRef>
              <c:f>'Q1,6,8. SALES BY GENRE-YEAR'!$S$1:$S$2</c:f>
              <c:strCache>
                <c:ptCount val="1"/>
                <c:pt idx="0">
                  <c:v>Racing</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'Q1,6,8. SALES BY GENRE-YEAR'!$L$3:$L$13</c:f>
              <c:strCache>
                <c:ptCount val="10"/>
                <c:pt idx="0">
                  <c:v>Wii Sports</c:v>
                </c:pt>
                <c:pt idx="1">
                  <c:v>Grand Theft Auto V</c:v>
                </c:pt>
                <c:pt idx="2">
                  <c:v>Super Mario Bros.</c:v>
                </c:pt>
                <c:pt idx="3">
                  <c:v>Tetris</c:v>
                </c:pt>
                <c:pt idx="4">
                  <c:v>Mario Kart Wii</c:v>
                </c:pt>
                <c:pt idx="5">
                  <c:v>Wii Sports Resort</c:v>
                </c:pt>
                <c:pt idx="6">
                  <c:v>Pokemon Red/Pokemon Blue</c:v>
                </c:pt>
                <c:pt idx="7">
                  <c:v>Call of Duty: Black Ops</c:v>
                </c:pt>
                <c:pt idx="8">
                  <c:v>Call of Duty: Modern Warfare 3</c:v>
                </c:pt>
                <c:pt idx="9">
                  <c:v>New Super Mario Bros.</c:v>
                </c:pt>
              </c:strCache>
            </c:strRef>
          </c:cat>
          <c:val>
            <c:numRef>
              <c:f>'Q1,6,8. SALES BY GENRE-YEAR'!$S$3:$S$13</c:f>
              <c:numCache>
                <c:formatCode>General</c:formatCode>
                <c:ptCount val="10"/>
                <c:pt idx="4" formatCode="0.00">
                  <c:v>35.830000000000005</c:v>
                </c:pt>
              </c:numCache>
            </c:numRef>
          </c:val>
          <c:extLst>
            <c:ext xmlns:c16="http://schemas.microsoft.com/office/drawing/2014/chart" uri="{C3380CC4-5D6E-409C-BE32-E72D297353CC}">
              <c16:uniqueId val="{00000006-469E-4702-8899-43D27218270A}"/>
            </c:ext>
          </c:extLst>
        </c:ser>
        <c:ser>
          <c:idx val="7"/>
          <c:order val="7"/>
          <c:tx>
            <c:strRef>
              <c:f>'Q1,6,8. SALES BY GENRE-YEAR'!$T$1:$T$2</c:f>
              <c:strCache>
                <c:ptCount val="1"/>
                <c:pt idx="0">
                  <c:v>Role-Playing</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'Q1,6,8. SALES BY GENRE-YEAR'!$L$3:$L$13</c:f>
              <c:strCache>
                <c:ptCount val="10"/>
                <c:pt idx="0">
                  <c:v>Wii Sports</c:v>
                </c:pt>
                <c:pt idx="1">
                  <c:v>Grand Theft Auto V</c:v>
                </c:pt>
                <c:pt idx="2">
                  <c:v>Super Mario Bros.</c:v>
                </c:pt>
                <c:pt idx="3">
                  <c:v>Tetris</c:v>
                </c:pt>
                <c:pt idx="4">
                  <c:v>Mario Kart Wii</c:v>
                </c:pt>
                <c:pt idx="5">
                  <c:v>Wii Sports Resort</c:v>
                </c:pt>
                <c:pt idx="6">
                  <c:v>Pokemon Red/Pokemon Blue</c:v>
                </c:pt>
                <c:pt idx="7">
                  <c:v>Call of Duty: Black Ops</c:v>
                </c:pt>
                <c:pt idx="8">
                  <c:v>Call of Duty: Modern Warfare 3</c:v>
                </c:pt>
                <c:pt idx="9">
                  <c:v>New Super Mario Bros.</c:v>
                </c:pt>
              </c:strCache>
            </c:strRef>
          </c:cat>
          <c:val>
            <c:numRef>
              <c:f>'Q1,6,8. SALES BY GENRE-YEAR'!$T$3:$T$13</c:f>
              <c:numCache>
                <c:formatCode>General</c:formatCode>
                <c:ptCount val="10"/>
                <c:pt idx="6" formatCode="0.00">
                  <c:v>31.380000000000003</c:v>
                </c:pt>
              </c:numCache>
            </c:numRef>
          </c:val>
          <c:extLst>
            <c:ext xmlns:c16="http://schemas.microsoft.com/office/drawing/2014/chart" uri="{C3380CC4-5D6E-409C-BE32-E72D297353CC}">
              <c16:uniqueId val="{00000007-469E-4702-8899-43D27218270A}"/>
            </c:ext>
          </c:extLst>
        </c:ser>
        <c:ser>
          <c:idx val="8"/>
          <c:order val="8"/>
          <c:tx>
            <c:strRef>
              <c:f>'Q1,6,8. SALES BY GENRE-YEAR'!$U$1:$U$2</c:f>
              <c:strCache>
                <c:ptCount val="1"/>
                <c:pt idx="0">
                  <c:v>Shooter</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'Q1,6,8. SALES BY GENRE-YEAR'!$L$3:$L$13</c:f>
              <c:strCache>
                <c:ptCount val="10"/>
                <c:pt idx="0">
                  <c:v>Wii Sports</c:v>
                </c:pt>
                <c:pt idx="1">
                  <c:v>Grand Theft Auto V</c:v>
                </c:pt>
                <c:pt idx="2">
                  <c:v>Super Mario Bros.</c:v>
                </c:pt>
                <c:pt idx="3">
                  <c:v>Tetris</c:v>
                </c:pt>
                <c:pt idx="4">
                  <c:v>Mario Kart Wii</c:v>
                </c:pt>
                <c:pt idx="5">
                  <c:v>Wii Sports Resort</c:v>
                </c:pt>
                <c:pt idx="6">
                  <c:v>Pokemon Red/Pokemon Blue</c:v>
                </c:pt>
                <c:pt idx="7">
                  <c:v>Call of Duty: Black Ops</c:v>
                </c:pt>
                <c:pt idx="8">
                  <c:v>Call of Duty: Modern Warfare 3</c:v>
                </c:pt>
                <c:pt idx="9">
                  <c:v>New Super Mario Bros.</c:v>
                </c:pt>
              </c:strCache>
            </c:strRef>
          </c:cat>
          <c:val>
            <c:numRef>
              <c:f>'Q1,6,8. SALES BY GENRE-YEAR'!$U$3:$U$13</c:f>
              <c:numCache>
                <c:formatCode>General</c:formatCode>
                <c:ptCount val="10"/>
                <c:pt idx="7" formatCode="0.00">
                  <c:v>31.040000000000003</c:v>
                </c:pt>
                <c:pt idx="8" formatCode="0.00">
                  <c:v>30.839999999999996</c:v>
                </c:pt>
              </c:numCache>
            </c:numRef>
          </c:val>
          <c:extLst>
            <c:ext xmlns:c16="http://schemas.microsoft.com/office/drawing/2014/chart" uri="{C3380CC4-5D6E-409C-BE32-E72D297353CC}">
              <c16:uniqueId val="{00000008-469E-4702-8899-43D27218270A}"/>
            </c:ext>
          </c:extLst>
        </c:ser>
        <c:ser>
          <c:idx val="9"/>
          <c:order val="9"/>
          <c:tx>
            <c:strRef>
              <c:f>'Q1,6,8. SALES BY GENRE-YEAR'!$V$1:$V$2</c:f>
              <c:strCache>
                <c:ptCount val="1"/>
                <c:pt idx="0">
                  <c:v>Simulation</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'Q1,6,8. SALES BY GENRE-YEAR'!$L$3:$L$13</c:f>
              <c:strCache>
                <c:ptCount val="10"/>
                <c:pt idx="0">
                  <c:v>Wii Sports</c:v>
                </c:pt>
                <c:pt idx="1">
                  <c:v>Grand Theft Auto V</c:v>
                </c:pt>
                <c:pt idx="2">
                  <c:v>Super Mario Bros.</c:v>
                </c:pt>
                <c:pt idx="3">
                  <c:v>Tetris</c:v>
                </c:pt>
                <c:pt idx="4">
                  <c:v>Mario Kart Wii</c:v>
                </c:pt>
                <c:pt idx="5">
                  <c:v>Wii Sports Resort</c:v>
                </c:pt>
                <c:pt idx="6">
                  <c:v>Pokemon Red/Pokemon Blue</c:v>
                </c:pt>
                <c:pt idx="7">
                  <c:v>Call of Duty: Black Ops</c:v>
                </c:pt>
                <c:pt idx="8">
                  <c:v>Call of Duty: Modern Warfare 3</c:v>
                </c:pt>
                <c:pt idx="9">
                  <c:v>New Super Mario Bros.</c:v>
                </c:pt>
              </c:strCache>
            </c:strRef>
          </c:cat>
          <c:val>
            <c:numRef>
              <c:f>'Q1,6,8. SALES BY GENRE-YEAR'!$V$3:$V$13</c:f>
              <c:numCache>
                <c:formatCode>General</c:formatCode>
                <c:ptCount val="10"/>
              </c:numCache>
            </c:numRef>
          </c:val>
          <c:extLst>
            <c:ext xmlns:c16="http://schemas.microsoft.com/office/drawing/2014/chart" uri="{C3380CC4-5D6E-409C-BE32-E72D297353CC}">
              <c16:uniqueId val="{00000009-469E-4702-8899-43D27218270A}"/>
            </c:ext>
          </c:extLst>
        </c:ser>
        <c:ser>
          <c:idx val="10"/>
          <c:order val="10"/>
          <c:tx>
            <c:strRef>
              <c:f>'Q1,6,8. SALES BY GENRE-YEAR'!$W$1:$W$2</c:f>
              <c:strCache>
                <c:ptCount val="1"/>
                <c:pt idx="0">
                  <c:v>Sports</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'Q1,6,8. SALES BY GENRE-YEAR'!$L$3:$L$13</c:f>
              <c:strCache>
                <c:ptCount val="10"/>
                <c:pt idx="0">
                  <c:v>Wii Sports</c:v>
                </c:pt>
                <c:pt idx="1">
                  <c:v>Grand Theft Auto V</c:v>
                </c:pt>
                <c:pt idx="2">
                  <c:v>Super Mario Bros.</c:v>
                </c:pt>
                <c:pt idx="3">
                  <c:v>Tetris</c:v>
                </c:pt>
                <c:pt idx="4">
                  <c:v>Mario Kart Wii</c:v>
                </c:pt>
                <c:pt idx="5">
                  <c:v>Wii Sports Resort</c:v>
                </c:pt>
                <c:pt idx="6">
                  <c:v>Pokemon Red/Pokemon Blue</c:v>
                </c:pt>
                <c:pt idx="7">
                  <c:v>Call of Duty: Black Ops</c:v>
                </c:pt>
                <c:pt idx="8">
                  <c:v>Call of Duty: Modern Warfare 3</c:v>
                </c:pt>
                <c:pt idx="9">
                  <c:v>New Super Mario Bros.</c:v>
                </c:pt>
              </c:strCache>
            </c:strRef>
          </c:cat>
          <c:val>
            <c:numRef>
              <c:f>'Q1,6,8. SALES BY GENRE-YEAR'!$W$3:$W$13</c:f>
              <c:numCache>
                <c:formatCode>General</c:formatCode>
                <c:ptCount val="10"/>
                <c:pt idx="0" formatCode="0.00">
                  <c:v>82.740000000000009</c:v>
                </c:pt>
                <c:pt idx="5" formatCode="0.00">
                  <c:v>33</c:v>
                </c:pt>
              </c:numCache>
            </c:numRef>
          </c:val>
          <c:extLst>
            <c:ext xmlns:c16="http://schemas.microsoft.com/office/drawing/2014/chart" uri="{C3380CC4-5D6E-409C-BE32-E72D297353CC}">
              <c16:uniqueId val="{0000000A-469E-4702-8899-43D27218270A}"/>
            </c:ext>
          </c:extLst>
        </c:ser>
        <c:ser>
          <c:idx val="11"/>
          <c:order val="11"/>
          <c:tx>
            <c:strRef>
              <c:f>'Q1,6,8. SALES BY GENRE-YEAR'!$X$1:$X$2</c:f>
              <c:strCache>
                <c:ptCount val="1"/>
                <c:pt idx="0">
                  <c:v>Strategy</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'Q1,6,8. SALES BY GENRE-YEAR'!$L$3:$L$13</c:f>
              <c:strCache>
                <c:ptCount val="10"/>
                <c:pt idx="0">
                  <c:v>Wii Sports</c:v>
                </c:pt>
                <c:pt idx="1">
                  <c:v>Grand Theft Auto V</c:v>
                </c:pt>
                <c:pt idx="2">
                  <c:v>Super Mario Bros.</c:v>
                </c:pt>
                <c:pt idx="3">
                  <c:v>Tetris</c:v>
                </c:pt>
                <c:pt idx="4">
                  <c:v>Mario Kart Wii</c:v>
                </c:pt>
                <c:pt idx="5">
                  <c:v>Wii Sports Resort</c:v>
                </c:pt>
                <c:pt idx="6">
                  <c:v>Pokemon Red/Pokemon Blue</c:v>
                </c:pt>
                <c:pt idx="7">
                  <c:v>Call of Duty: Black Ops</c:v>
                </c:pt>
                <c:pt idx="8">
                  <c:v>Call of Duty: Modern Warfare 3</c:v>
                </c:pt>
                <c:pt idx="9">
                  <c:v>New Super Mario Bros.</c:v>
                </c:pt>
              </c:strCache>
            </c:strRef>
          </c:cat>
          <c:val>
            <c:numRef>
              <c:f>'Q1,6,8. SALES BY GENRE-YEAR'!$X$3:$X$13</c:f>
              <c:numCache>
                <c:formatCode>General</c:formatCode>
                <c:ptCount val="10"/>
              </c:numCache>
            </c:numRef>
          </c:val>
          <c:extLst>
            <c:ext xmlns:c16="http://schemas.microsoft.com/office/drawing/2014/chart" uri="{C3380CC4-5D6E-409C-BE32-E72D297353CC}">
              <c16:uniqueId val="{0000000B-469E-4702-8899-43D27218270A}"/>
            </c:ext>
          </c:extLst>
        </c:ser>
        <c:dLbls>
          <c:dLblPos val="ctr"/>
          <c:showLegendKey val="0"/>
          <c:showVal val="1"/>
          <c:showCatName val="0"/>
          <c:showSerName val="0"/>
          <c:showPercent val="0"/>
          <c:showBubbleSize val="0"/>
        </c:dLbls>
        <c:gapWidth val="150"/>
        <c:overlap val="100"/>
        <c:axId val="1447652431"/>
        <c:axId val="1447650991"/>
      </c:barChart>
      <c:catAx>
        <c:axId val="144765243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47650991"/>
        <c:crosses val="autoZero"/>
        <c:auto val="1"/>
        <c:lblAlgn val="ctr"/>
        <c:lblOffset val="100"/>
        <c:noMultiLvlLbl val="0"/>
      </c:catAx>
      <c:valAx>
        <c:axId val="1447650991"/>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476524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vgsales_cleaned.xlsx]Q7,9.% SHARE GENRE, PUBLISHER!PivotTable1</c:name>
    <c:fmtId val="58"/>
  </c:pivotSource>
  <c:chart>
    <c:title>
      <c:tx>
        <c:rich>
          <a:bodyPr rot="0" spcFirstLastPara="1" vertOverflow="ellipsis" vert="horz" wrap="square" anchor="ctr" anchorCtr="1"/>
          <a:lstStyle/>
          <a:p>
            <a:pPr>
              <a:defRPr lang="de-DE" sz="3600" b="0" i="0" u="none" strike="noStrike" kern="1200" spc="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pPr>
            <a:r>
              <a:rPr lang="de-DE" sz="2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OF WORLD SALES BY GENRE</a:t>
            </a:r>
          </a:p>
        </c:rich>
      </c:tx>
      <c:layout>
        <c:manualLayout>
          <c:xMode val="edge"/>
          <c:yMode val="edge"/>
          <c:x val="0.17773356357787784"/>
          <c:y val="6.368305715931806E-2"/>
        </c:manualLayout>
      </c:layout>
      <c:overlay val="0"/>
      <c:spPr>
        <a:noFill/>
        <a:ln>
          <a:noFill/>
        </a:ln>
        <a:effectLst/>
      </c:spPr>
      <c:txPr>
        <a:bodyPr rot="0" spcFirstLastPara="1" vertOverflow="ellipsis" vert="horz" wrap="square" anchor="ctr" anchorCtr="1"/>
        <a:lstStyle/>
        <a:p>
          <a:pPr>
            <a:defRPr lang="de-DE" sz="3600" b="0" i="0" u="none" strike="noStrike" kern="1200" spc="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ln>
                  <a:no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ln>
                  <a:no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a:ln>
                  <a:no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s>
    <c:plotArea>
      <c:layout/>
      <c:pieChart>
        <c:varyColors val="1"/>
        <c:ser>
          <c:idx val="0"/>
          <c:order val="0"/>
          <c:tx>
            <c:strRef>
              <c:f>'Q7,9.% SHARE GENRE, PUBLISHER'!$B$1</c:f>
              <c:strCache>
                <c:ptCount val="1"/>
                <c:pt idx="0">
                  <c:v>Sum of TOTAL_SALES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4DF-411B-B299-E3DEBD818D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4DF-411B-B299-E3DEBD818D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4DF-411B-B299-E3DEBD818D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4DF-411B-B299-E3DEBD818D7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4DF-411B-B299-E3DEBD818D7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4DF-411B-B299-E3DEBD818D7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14DF-411B-B299-E3DEBD818D7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14DF-411B-B299-E3DEBD818D7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14DF-411B-B299-E3DEBD818D7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14DF-411B-B299-E3DEBD818D77}"/>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14DF-411B-B299-E3DEBD818D77}"/>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14DF-411B-B299-E3DEBD818D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'Q7,9.% SHARE GENRE, PUBLISHER'!$A$2:$A$14</c:f>
              <c:strCache>
                <c:ptCount val="12"/>
                <c:pt idx="0">
                  <c:v>Action</c:v>
                </c:pt>
                <c:pt idx="1">
                  <c:v>Sports</c:v>
                </c:pt>
                <c:pt idx="2">
                  <c:v>Shooter</c:v>
                </c:pt>
                <c:pt idx="3">
                  <c:v>Role-Playing</c:v>
                </c:pt>
                <c:pt idx="4">
                  <c:v>Platform</c:v>
                </c:pt>
                <c:pt idx="5">
                  <c:v>Misc</c:v>
                </c:pt>
                <c:pt idx="6">
                  <c:v>Racing</c:v>
                </c:pt>
                <c:pt idx="7">
                  <c:v>Fighting</c:v>
                </c:pt>
                <c:pt idx="8">
                  <c:v>Simulation</c:v>
                </c:pt>
                <c:pt idx="9">
                  <c:v>Puzzle</c:v>
                </c:pt>
                <c:pt idx="10">
                  <c:v>Adventure</c:v>
                </c:pt>
                <c:pt idx="11">
                  <c:v>Strategy</c:v>
                </c:pt>
              </c:strCache>
            </c:strRef>
          </c:cat>
          <c:val>
            <c:numRef>
              <c:f>'Q7,9.% SHARE GENRE, PUBLISHER'!$B$2:$B$14</c:f>
              <c:numCache>
                <c:formatCode>0.00</c:formatCode>
                <c:ptCount val="12"/>
                <c:pt idx="0">
                  <c:v>1754.7099999999693</c:v>
                </c:pt>
                <c:pt idx="1">
                  <c:v>1330.6699999999894</c:v>
                </c:pt>
                <c:pt idx="2">
                  <c:v>1037.1999999999903</c:v>
                </c:pt>
                <c:pt idx="3">
                  <c:v>930.80999999999449</c:v>
                </c:pt>
                <c:pt idx="4">
                  <c:v>831.01999999999725</c:v>
                </c:pt>
                <c:pt idx="5">
                  <c:v>805.72999999999297</c:v>
                </c:pt>
                <c:pt idx="6">
                  <c:v>732.30999999999551</c:v>
                </c:pt>
                <c:pt idx="7">
                  <c:v>446.92999999999864</c:v>
                </c:pt>
                <c:pt idx="8">
                  <c:v>393.47999999999843</c:v>
                </c:pt>
                <c:pt idx="9">
                  <c:v>245.58000000000018</c:v>
                </c:pt>
                <c:pt idx="10">
                  <c:v>238.5100000000011</c:v>
                </c:pt>
                <c:pt idx="11">
                  <c:v>175.35000000000031</c:v>
                </c:pt>
              </c:numCache>
            </c:numRef>
          </c:val>
          <c:extLst>
            <c:ext xmlns:c16="http://schemas.microsoft.com/office/drawing/2014/chart" uri="{C3380CC4-5D6E-409C-BE32-E72D297353CC}">
              <c16:uniqueId val="{00000018-14DF-411B-B299-E3DEBD818D77}"/>
            </c:ext>
          </c:extLst>
        </c:ser>
        <c:ser>
          <c:idx val="1"/>
          <c:order val="1"/>
          <c:tx>
            <c:strRef>
              <c:f>'Q7,9.% SHARE GENRE, PUBLISHER'!$C$1</c:f>
              <c:strCache>
                <c:ptCount val="1"/>
                <c:pt idx="0">
                  <c:v>Sum of USA PERCENTAGE OF GLOBAL 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A-14DF-411B-B299-E3DEBD818D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C-14DF-411B-B299-E3DEBD818D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E-14DF-411B-B299-E3DEBD818D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0-14DF-411B-B299-E3DEBD818D7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2-14DF-411B-B299-E3DEBD818D7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4-14DF-411B-B299-E3DEBD818D7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6-14DF-411B-B299-E3DEBD818D7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8-14DF-411B-B299-E3DEBD818D7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A-14DF-411B-B299-E3DEBD818D7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C-14DF-411B-B299-E3DEBD818D77}"/>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2E-14DF-411B-B299-E3DEBD818D77}"/>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30-14DF-411B-B299-E3DEBD818D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'Q7,9.% SHARE GENRE, PUBLISHER'!$A$2:$A$14</c:f>
              <c:strCache>
                <c:ptCount val="12"/>
                <c:pt idx="0">
                  <c:v>Action</c:v>
                </c:pt>
                <c:pt idx="1">
                  <c:v>Sports</c:v>
                </c:pt>
                <c:pt idx="2">
                  <c:v>Shooter</c:v>
                </c:pt>
                <c:pt idx="3">
                  <c:v>Role-Playing</c:v>
                </c:pt>
                <c:pt idx="4">
                  <c:v>Platform</c:v>
                </c:pt>
                <c:pt idx="5">
                  <c:v>Misc</c:v>
                </c:pt>
                <c:pt idx="6">
                  <c:v>Racing</c:v>
                </c:pt>
                <c:pt idx="7">
                  <c:v>Fighting</c:v>
                </c:pt>
                <c:pt idx="8">
                  <c:v>Simulation</c:v>
                </c:pt>
                <c:pt idx="9">
                  <c:v>Puzzle</c:v>
                </c:pt>
                <c:pt idx="10">
                  <c:v>Adventure</c:v>
                </c:pt>
                <c:pt idx="11">
                  <c:v>Strategy</c:v>
                </c:pt>
              </c:strCache>
            </c:strRef>
          </c:cat>
          <c:val>
            <c:numRef>
              <c:f>'Q7,9.% SHARE GENRE, PUBLISHER'!$C$2:$C$14</c:f>
              <c:numCache>
                <c:formatCode>0%</c:formatCode>
                <c:ptCount val="12"/>
                <c:pt idx="0">
                  <c:v>0.50010543052698575</c:v>
                </c:pt>
                <c:pt idx="1">
                  <c:v>0.51292957682971907</c:v>
                </c:pt>
                <c:pt idx="2">
                  <c:v>0.56169494793675323</c:v>
                </c:pt>
                <c:pt idx="3">
                  <c:v>0.35160773949570906</c:v>
                </c:pt>
                <c:pt idx="4">
                  <c:v>0.53795335852326132</c:v>
                </c:pt>
                <c:pt idx="5">
                  <c:v>0.50224020453502116</c:v>
                </c:pt>
                <c:pt idx="6">
                  <c:v>0.49080307520039318</c:v>
                </c:pt>
                <c:pt idx="7">
                  <c:v>0.49654308280939041</c:v>
                </c:pt>
                <c:pt idx="8">
                  <c:v>0.46518247433160875</c:v>
                </c:pt>
                <c:pt idx="9">
                  <c:v>0.50403127290495964</c:v>
                </c:pt>
                <c:pt idx="10">
                  <c:v>0.44136514192276838</c:v>
                </c:pt>
                <c:pt idx="11">
                  <c:v>0.391445680068435</c:v>
                </c:pt>
              </c:numCache>
            </c:numRef>
          </c:val>
          <c:extLst>
            <c:ext xmlns:c16="http://schemas.microsoft.com/office/drawing/2014/chart" uri="{C3380CC4-5D6E-409C-BE32-E72D297353CC}">
              <c16:uniqueId val="{00000031-14DF-411B-B299-E3DEBD818D77}"/>
            </c:ext>
          </c:extLst>
        </c:ser>
        <c:ser>
          <c:idx val="2"/>
          <c:order val="2"/>
          <c:tx>
            <c:strRef>
              <c:f>'Q7,9.% SHARE GENRE, PUBLISHER'!$D$1</c:f>
              <c:strCache>
                <c:ptCount val="1"/>
                <c:pt idx="0">
                  <c:v>Sum of EUROPE PERCENTAGE OF GLOBAL 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33-14DF-411B-B299-E3DEBD818D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5-14DF-411B-B299-E3DEBD818D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7-14DF-411B-B299-E3DEBD818D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9-14DF-411B-B299-E3DEBD818D7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B-14DF-411B-B299-E3DEBD818D7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D-14DF-411B-B299-E3DEBD818D7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F-14DF-411B-B299-E3DEBD818D7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1-14DF-411B-B299-E3DEBD818D7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43-14DF-411B-B299-E3DEBD818D7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45-14DF-411B-B299-E3DEBD818D77}"/>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47-14DF-411B-B299-E3DEBD818D77}"/>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49-14DF-411B-B299-E3DEBD818D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'Q7,9.% SHARE GENRE, PUBLISHER'!$A$2:$A$14</c:f>
              <c:strCache>
                <c:ptCount val="12"/>
                <c:pt idx="0">
                  <c:v>Action</c:v>
                </c:pt>
                <c:pt idx="1">
                  <c:v>Sports</c:v>
                </c:pt>
                <c:pt idx="2">
                  <c:v>Shooter</c:v>
                </c:pt>
                <c:pt idx="3">
                  <c:v>Role-Playing</c:v>
                </c:pt>
                <c:pt idx="4">
                  <c:v>Platform</c:v>
                </c:pt>
                <c:pt idx="5">
                  <c:v>Misc</c:v>
                </c:pt>
                <c:pt idx="6">
                  <c:v>Racing</c:v>
                </c:pt>
                <c:pt idx="7">
                  <c:v>Fighting</c:v>
                </c:pt>
                <c:pt idx="8">
                  <c:v>Simulation</c:v>
                </c:pt>
                <c:pt idx="9">
                  <c:v>Puzzle</c:v>
                </c:pt>
                <c:pt idx="10">
                  <c:v>Adventure</c:v>
                </c:pt>
                <c:pt idx="11">
                  <c:v>Strategy</c:v>
                </c:pt>
              </c:strCache>
            </c:strRef>
          </c:cat>
          <c:val>
            <c:numRef>
              <c:f>'Q7,9.% SHARE GENRE, PUBLISHER'!$D$2:$D$14</c:f>
              <c:numCache>
                <c:formatCode>0%</c:formatCode>
                <c:ptCount val="12"/>
                <c:pt idx="0">
                  <c:v>0.29914914715251784</c:v>
                </c:pt>
                <c:pt idx="1">
                  <c:v>0.28278987277085793</c:v>
                </c:pt>
                <c:pt idx="2">
                  <c:v>0.30200539915156155</c:v>
                </c:pt>
                <c:pt idx="3">
                  <c:v>0.20202834090738328</c:v>
                </c:pt>
                <c:pt idx="4">
                  <c:v>0.24202786936535922</c:v>
                </c:pt>
                <c:pt idx="5">
                  <c:v>0.26551077904509235</c:v>
                </c:pt>
                <c:pt idx="6">
                  <c:v>0.3255178817713833</c:v>
                </c:pt>
                <c:pt idx="7">
                  <c:v>0.22424093258452232</c:v>
                </c:pt>
                <c:pt idx="8">
                  <c:v>0.28768933617973125</c:v>
                </c:pt>
                <c:pt idx="9">
                  <c:v>0.20673507614626577</c:v>
                </c:pt>
                <c:pt idx="10">
                  <c:v>0.26774558718711877</c:v>
                </c:pt>
                <c:pt idx="11">
                  <c:v>0.25794126033646975</c:v>
                </c:pt>
              </c:numCache>
            </c:numRef>
          </c:val>
          <c:extLst>
            <c:ext xmlns:c16="http://schemas.microsoft.com/office/drawing/2014/chart" uri="{C3380CC4-5D6E-409C-BE32-E72D297353CC}">
              <c16:uniqueId val="{0000004A-14DF-411B-B299-E3DEBD818D77}"/>
            </c:ext>
          </c:extLst>
        </c:ser>
        <c:ser>
          <c:idx val="3"/>
          <c:order val="3"/>
          <c:tx>
            <c:strRef>
              <c:f>'Q7,9.% SHARE GENRE, PUBLISHER'!$E$1</c:f>
              <c:strCache>
                <c:ptCount val="1"/>
                <c:pt idx="0">
                  <c:v>Sum of JAPANESE PERCENTAGE OF GLOBAL 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C-14DF-411B-B299-E3DEBD818D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E-14DF-411B-B299-E3DEBD818D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0-14DF-411B-B299-E3DEBD818D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2-14DF-411B-B299-E3DEBD818D7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4-14DF-411B-B299-E3DEBD818D7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6-14DF-411B-B299-E3DEBD818D7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58-14DF-411B-B299-E3DEBD818D7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5A-14DF-411B-B299-E3DEBD818D7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C-14DF-411B-B299-E3DEBD818D7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E-14DF-411B-B299-E3DEBD818D77}"/>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60-14DF-411B-B299-E3DEBD818D77}"/>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62-14DF-411B-B299-E3DEBD818D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'Q7,9.% SHARE GENRE, PUBLISHER'!$A$2:$A$14</c:f>
              <c:strCache>
                <c:ptCount val="12"/>
                <c:pt idx="0">
                  <c:v>Action</c:v>
                </c:pt>
                <c:pt idx="1">
                  <c:v>Sports</c:v>
                </c:pt>
                <c:pt idx="2">
                  <c:v>Shooter</c:v>
                </c:pt>
                <c:pt idx="3">
                  <c:v>Role-Playing</c:v>
                </c:pt>
                <c:pt idx="4">
                  <c:v>Platform</c:v>
                </c:pt>
                <c:pt idx="5">
                  <c:v>Misc</c:v>
                </c:pt>
                <c:pt idx="6">
                  <c:v>Racing</c:v>
                </c:pt>
                <c:pt idx="7">
                  <c:v>Fighting</c:v>
                </c:pt>
                <c:pt idx="8">
                  <c:v>Simulation</c:v>
                </c:pt>
                <c:pt idx="9">
                  <c:v>Puzzle</c:v>
                </c:pt>
                <c:pt idx="10">
                  <c:v>Adventure</c:v>
                </c:pt>
                <c:pt idx="11">
                  <c:v>Strategy</c:v>
                </c:pt>
              </c:strCache>
            </c:strRef>
          </c:cat>
          <c:val>
            <c:numRef>
              <c:f>'Q7,9.% SHARE GENRE, PUBLISHER'!$E$2:$E$14</c:f>
              <c:numCache>
                <c:formatCode>0%</c:formatCode>
                <c:ptCount val="12"/>
                <c:pt idx="0">
                  <c:v>9.0892512153007449E-2</c:v>
                </c:pt>
                <c:pt idx="1">
                  <c:v>0.10164052695258891</c:v>
                </c:pt>
                <c:pt idx="2">
                  <c:v>3.6907057462399182E-2</c:v>
                </c:pt>
                <c:pt idx="3">
                  <c:v>0.37844458052663804</c:v>
                </c:pt>
                <c:pt idx="4">
                  <c:v>0.15736083367428047</c:v>
                </c:pt>
                <c:pt idx="5">
                  <c:v>0.13369242798456168</c:v>
                </c:pt>
                <c:pt idx="6">
                  <c:v>7.7412571178872833E-2</c:v>
                </c:pt>
                <c:pt idx="7">
                  <c:v>0.19544447676369991</c:v>
                </c:pt>
                <c:pt idx="8">
                  <c:v>0.16173630171800427</c:v>
                </c:pt>
                <c:pt idx="9">
                  <c:v>0.23336590927599937</c:v>
                </c:pt>
                <c:pt idx="10">
                  <c:v>0.21043142845163781</c:v>
                </c:pt>
                <c:pt idx="11">
                  <c:v>0.28138009694895894</c:v>
                </c:pt>
              </c:numCache>
            </c:numRef>
          </c:val>
          <c:extLst>
            <c:ext xmlns:c16="http://schemas.microsoft.com/office/drawing/2014/chart" uri="{C3380CC4-5D6E-409C-BE32-E72D297353CC}">
              <c16:uniqueId val="{00000063-14DF-411B-B299-E3DEBD818D77}"/>
            </c:ext>
          </c:extLst>
        </c:ser>
        <c:ser>
          <c:idx val="4"/>
          <c:order val="4"/>
          <c:tx>
            <c:strRef>
              <c:f>'Q7,9.% SHARE GENRE, PUBLISHER'!$F$1</c:f>
              <c:strCache>
                <c:ptCount val="1"/>
                <c:pt idx="0">
                  <c:v>Sum of REST WORLD PERCENTAGE OF GLOBAL 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65-14DF-411B-B299-E3DEBD818D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67-14DF-411B-B299-E3DEBD818D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69-14DF-411B-B299-E3DEBD818D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6B-14DF-411B-B299-E3DEBD818D7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6D-14DF-411B-B299-E3DEBD818D7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6F-14DF-411B-B299-E3DEBD818D7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71-14DF-411B-B299-E3DEBD818D7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73-14DF-411B-B299-E3DEBD818D7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75-14DF-411B-B299-E3DEBD818D7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77-14DF-411B-B299-E3DEBD818D77}"/>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79-14DF-411B-B299-E3DEBD818D77}"/>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7B-14DF-411B-B299-E3DEBD818D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'Q7,9.% SHARE GENRE, PUBLISHER'!$A$2:$A$14</c:f>
              <c:strCache>
                <c:ptCount val="12"/>
                <c:pt idx="0">
                  <c:v>Action</c:v>
                </c:pt>
                <c:pt idx="1">
                  <c:v>Sports</c:v>
                </c:pt>
                <c:pt idx="2">
                  <c:v>Shooter</c:v>
                </c:pt>
                <c:pt idx="3">
                  <c:v>Role-Playing</c:v>
                </c:pt>
                <c:pt idx="4">
                  <c:v>Platform</c:v>
                </c:pt>
                <c:pt idx="5">
                  <c:v>Misc</c:v>
                </c:pt>
                <c:pt idx="6">
                  <c:v>Racing</c:v>
                </c:pt>
                <c:pt idx="7">
                  <c:v>Fighting</c:v>
                </c:pt>
                <c:pt idx="8">
                  <c:v>Simulation</c:v>
                </c:pt>
                <c:pt idx="9">
                  <c:v>Puzzle</c:v>
                </c:pt>
                <c:pt idx="10">
                  <c:v>Adventure</c:v>
                </c:pt>
                <c:pt idx="11">
                  <c:v>Strategy</c:v>
                </c:pt>
              </c:strCache>
            </c:strRef>
          </c:cat>
          <c:val>
            <c:numRef>
              <c:f>'Q7,9.% SHARE GENRE, PUBLISHER'!$F$2:$F$14</c:f>
              <c:numCache>
                <c:formatCode>0%</c:formatCode>
                <c:ptCount val="12"/>
                <c:pt idx="0">
                  <c:v>0.10985291016749314</c:v>
                </c:pt>
                <c:pt idx="1">
                  <c:v>0.10264002344683423</c:v>
                </c:pt>
                <c:pt idx="2">
                  <c:v>9.9392595449288537E-2</c:v>
                </c:pt>
                <c:pt idx="3">
                  <c:v>6.7919339070272283E-2</c:v>
                </c:pt>
                <c:pt idx="4">
                  <c:v>6.2657938437101282E-2</c:v>
                </c:pt>
                <c:pt idx="5">
                  <c:v>9.8556588435334144E-2</c:v>
                </c:pt>
                <c:pt idx="6">
                  <c:v>0.10626647184935561</c:v>
                </c:pt>
                <c:pt idx="7">
                  <c:v>8.3771507842391485E-2</c:v>
                </c:pt>
                <c:pt idx="8">
                  <c:v>8.5391887770661895E-2</c:v>
                </c:pt>
                <c:pt idx="9">
                  <c:v>5.5867741672774467E-2</c:v>
                </c:pt>
                <c:pt idx="10">
                  <c:v>8.045784243847251E-2</c:v>
                </c:pt>
                <c:pt idx="11">
                  <c:v>6.9232962646135862E-2</c:v>
                </c:pt>
              </c:numCache>
            </c:numRef>
          </c:val>
          <c:extLst>
            <c:ext xmlns:c16="http://schemas.microsoft.com/office/drawing/2014/chart" uri="{C3380CC4-5D6E-409C-BE32-E72D297353CC}">
              <c16:uniqueId val="{0000007C-14DF-411B-B299-E3DEBD818D7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7730488430325519"/>
          <c:y val="0.24831815700559401"/>
          <c:w val="0.13343344101218116"/>
          <c:h val="0.567787840577655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vgsales_cleaned.xlsx]Q7,9.% SHARE GENRE, PUBLISHER!PivotTable6</c:name>
    <c:fmtId val="8"/>
  </c:pivotSource>
  <c:chart>
    <c:title>
      <c:tx>
        <c:rich>
          <a:bodyPr rot="0" spcFirstLastPara="1" vertOverflow="ellipsis" vert="horz" wrap="square" anchor="ctr" anchorCtr="1"/>
          <a:lstStyle/>
          <a:p>
            <a:pPr algn="ctr" rtl="0">
              <a:defRPr lang="en-US" sz="2000" b="0" i="0" u="none" strike="noStrike" kern="1200" spc="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pPr>
            <a:r>
              <a:rPr lang="en-US" sz="2000" b="0" i="0" u="none" strike="noStrike" kern="1200" spc="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OF WORLD SALES BY PUBLISHER</a:t>
            </a:r>
          </a:p>
        </c:rich>
      </c:tx>
      <c:layout>
        <c:manualLayout>
          <c:xMode val="edge"/>
          <c:yMode val="edge"/>
          <c:x val="0.10143792519146662"/>
          <c:y val="0.1025807593622773"/>
        </c:manualLayout>
      </c:layout>
      <c:overlay val="0"/>
      <c:spPr>
        <a:noFill/>
        <a:ln>
          <a:noFill/>
        </a:ln>
        <a:effectLst/>
      </c:spPr>
      <c:txPr>
        <a:bodyPr rot="0" spcFirstLastPara="1" vertOverflow="ellipsis" vert="horz" wrap="square" anchor="ctr" anchorCtr="1"/>
        <a:lstStyle/>
        <a:p>
          <a:pPr algn="ctr" rtl="0">
            <a:defRPr lang="en-US" sz="2000" b="0" i="0" u="none" strike="noStrike" kern="1200" spc="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s>
    <c:plotArea>
      <c:layout/>
      <c:pieChart>
        <c:varyColors val="1"/>
        <c:ser>
          <c:idx val="0"/>
          <c:order val="0"/>
          <c:tx>
            <c:strRef>
              <c:f>'Q7,9.% SHARE GENRE, PUBLISHER'!$B$17</c:f>
              <c:strCache>
                <c:ptCount val="1"/>
                <c:pt idx="0">
                  <c:v>Sum of TOTAL_SALES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B91-4E0C-AC11-4C00EB465E0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B91-4E0C-AC11-4C00EB465E0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B91-4E0C-AC11-4C00EB465E0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B91-4E0C-AC11-4C00EB465E0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B91-4E0C-AC11-4C00EB465E0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B91-4E0C-AC11-4C00EB465E0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B91-4E0C-AC11-4C00EB465E0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EB91-4E0C-AC11-4C00EB465E0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EB91-4E0C-AC11-4C00EB465E0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EB91-4E0C-AC11-4C00EB465E0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'Q7,9.% SHARE GENRE, PUBLISHER'!$A$18:$A$28</c:f>
              <c:strCache>
                <c:ptCount val="10"/>
                <c:pt idx="0">
                  <c:v>Nintendo</c:v>
                </c:pt>
                <c:pt idx="1">
                  <c:v>Electronic Arts</c:v>
                </c:pt>
                <c:pt idx="2">
                  <c:v>Activision</c:v>
                </c:pt>
                <c:pt idx="3">
                  <c:v>Sony Computer Entertainment</c:v>
                </c:pt>
                <c:pt idx="4">
                  <c:v>Ubisoft</c:v>
                </c:pt>
                <c:pt idx="5">
                  <c:v>Take-Two Interactive</c:v>
                </c:pt>
                <c:pt idx="6">
                  <c:v>THQ</c:v>
                </c:pt>
                <c:pt idx="7">
                  <c:v>Konami Digital Entertainment</c:v>
                </c:pt>
                <c:pt idx="8">
                  <c:v>Sega</c:v>
                </c:pt>
                <c:pt idx="9">
                  <c:v>Namco Bandai Games</c:v>
                </c:pt>
              </c:strCache>
            </c:strRef>
          </c:cat>
          <c:val>
            <c:numRef>
              <c:f>'Q7,9.% SHARE GENRE, PUBLISHER'!$B$18:$B$28</c:f>
              <c:numCache>
                <c:formatCode>0.00</c:formatCode>
                <c:ptCount val="10"/>
                <c:pt idx="0">
                  <c:v>1788.2899999999968</c:v>
                </c:pt>
                <c:pt idx="1">
                  <c:v>1110.5199999999918</c:v>
                </c:pt>
                <c:pt idx="2">
                  <c:v>727.90999999999804</c:v>
                </c:pt>
                <c:pt idx="3">
                  <c:v>607.40999999999781</c:v>
                </c:pt>
                <c:pt idx="4">
                  <c:v>475.12999999999931</c:v>
                </c:pt>
                <c:pt idx="5">
                  <c:v>399.87000000000006</c:v>
                </c:pt>
                <c:pt idx="6">
                  <c:v>341.09999999999991</c:v>
                </c:pt>
                <c:pt idx="7">
                  <c:v>284.15999999999786</c:v>
                </c:pt>
                <c:pt idx="8">
                  <c:v>275.14999999999952</c:v>
                </c:pt>
                <c:pt idx="9">
                  <c:v>258.17999999999893</c:v>
                </c:pt>
              </c:numCache>
            </c:numRef>
          </c:val>
          <c:extLst>
            <c:ext xmlns:c16="http://schemas.microsoft.com/office/drawing/2014/chart" uri="{C3380CC4-5D6E-409C-BE32-E72D297353CC}">
              <c16:uniqueId val="{00000014-EB91-4E0C-AC11-4C00EB465E0B}"/>
            </c:ext>
          </c:extLst>
        </c:ser>
        <c:ser>
          <c:idx val="1"/>
          <c:order val="1"/>
          <c:tx>
            <c:strRef>
              <c:f>'Q7,9.% SHARE GENRE, PUBLISHER'!$C$17</c:f>
              <c:strCache>
                <c:ptCount val="1"/>
                <c:pt idx="0">
                  <c:v>Sum of USA PERCENTAGE OF GLOBAL 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EB91-4E0C-AC11-4C00EB465E0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EB91-4E0C-AC11-4C00EB465E0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EB91-4E0C-AC11-4C00EB465E0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EB91-4E0C-AC11-4C00EB465E0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EB91-4E0C-AC11-4C00EB465E0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EB91-4E0C-AC11-4C00EB465E0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EB91-4E0C-AC11-4C00EB465E0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EB91-4E0C-AC11-4C00EB465E0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EB91-4E0C-AC11-4C00EB465E0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EB91-4E0C-AC11-4C00EB465E0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'Q7,9.% SHARE GENRE, PUBLISHER'!$A$18:$A$28</c:f>
              <c:strCache>
                <c:ptCount val="10"/>
                <c:pt idx="0">
                  <c:v>Nintendo</c:v>
                </c:pt>
                <c:pt idx="1">
                  <c:v>Electronic Arts</c:v>
                </c:pt>
                <c:pt idx="2">
                  <c:v>Activision</c:v>
                </c:pt>
                <c:pt idx="3">
                  <c:v>Sony Computer Entertainment</c:v>
                </c:pt>
                <c:pt idx="4">
                  <c:v>Ubisoft</c:v>
                </c:pt>
                <c:pt idx="5">
                  <c:v>Take-Two Interactive</c:v>
                </c:pt>
                <c:pt idx="6">
                  <c:v>THQ</c:v>
                </c:pt>
                <c:pt idx="7">
                  <c:v>Konami Digital Entertainment</c:v>
                </c:pt>
                <c:pt idx="8">
                  <c:v>Sega</c:v>
                </c:pt>
                <c:pt idx="9">
                  <c:v>Namco Bandai Games</c:v>
                </c:pt>
              </c:strCache>
            </c:strRef>
          </c:cat>
          <c:val>
            <c:numRef>
              <c:f>'Q7,9.% SHARE GENRE, PUBLISHER'!$C$18:$C$28</c:f>
              <c:numCache>
                <c:formatCode>0%</c:formatCode>
                <c:ptCount val="10"/>
                <c:pt idx="0">
                  <c:v>0.45678832851495094</c:v>
                </c:pt>
                <c:pt idx="1">
                  <c:v>0.53584807117386668</c:v>
                </c:pt>
                <c:pt idx="2">
                  <c:v>0.59025154208624719</c:v>
                </c:pt>
                <c:pt idx="3">
                  <c:v>0.43664081921601594</c:v>
                </c:pt>
                <c:pt idx="4">
                  <c:v>0.53275945530697033</c:v>
                </c:pt>
                <c:pt idx="5">
                  <c:v>0.55140420636707044</c:v>
                </c:pt>
                <c:pt idx="6">
                  <c:v>0.61204925241864694</c:v>
                </c:pt>
                <c:pt idx="7">
                  <c:v>0.3241835585585609</c:v>
                </c:pt>
                <c:pt idx="8">
                  <c:v>0.39760130837724933</c:v>
                </c:pt>
                <c:pt idx="9">
                  <c:v>0.26926950189790216</c:v>
                </c:pt>
              </c:numCache>
            </c:numRef>
          </c:val>
          <c:extLst>
            <c:ext xmlns:c16="http://schemas.microsoft.com/office/drawing/2014/chart" uri="{C3380CC4-5D6E-409C-BE32-E72D297353CC}">
              <c16:uniqueId val="{00000029-EB91-4E0C-AC11-4C00EB465E0B}"/>
            </c:ext>
          </c:extLst>
        </c:ser>
        <c:ser>
          <c:idx val="2"/>
          <c:order val="2"/>
          <c:tx>
            <c:strRef>
              <c:f>'Q7,9.% SHARE GENRE, PUBLISHER'!$D$17</c:f>
              <c:strCache>
                <c:ptCount val="1"/>
                <c:pt idx="0">
                  <c:v>Sum of EUROPE PERCENTAGE OF GLOBAL 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EB91-4E0C-AC11-4C00EB465E0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EB91-4E0C-AC11-4C00EB465E0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EB91-4E0C-AC11-4C00EB465E0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EB91-4E0C-AC11-4C00EB465E0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EB91-4E0C-AC11-4C00EB465E0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EB91-4E0C-AC11-4C00EB465E0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EB91-4E0C-AC11-4C00EB465E0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EB91-4E0C-AC11-4C00EB465E0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EB91-4E0C-AC11-4C00EB465E0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EB91-4E0C-AC11-4C00EB465E0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'Q7,9.% SHARE GENRE, PUBLISHER'!$A$18:$A$28</c:f>
              <c:strCache>
                <c:ptCount val="10"/>
                <c:pt idx="0">
                  <c:v>Nintendo</c:v>
                </c:pt>
                <c:pt idx="1">
                  <c:v>Electronic Arts</c:v>
                </c:pt>
                <c:pt idx="2">
                  <c:v>Activision</c:v>
                </c:pt>
                <c:pt idx="3">
                  <c:v>Sony Computer Entertainment</c:v>
                </c:pt>
                <c:pt idx="4">
                  <c:v>Ubisoft</c:v>
                </c:pt>
                <c:pt idx="5">
                  <c:v>Take-Two Interactive</c:v>
                </c:pt>
                <c:pt idx="6">
                  <c:v>THQ</c:v>
                </c:pt>
                <c:pt idx="7">
                  <c:v>Konami Digital Entertainment</c:v>
                </c:pt>
                <c:pt idx="8">
                  <c:v>Sega</c:v>
                </c:pt>
                <c:pt idx="9">
                  <c:v>Namco Bandai Games</c:v>
                </c:pt>
              </c:strCache>
            </c:strRef>
          </c:cat>
          <c:val>
            <c:numRef>
              <c:f>'Q7,9.% SHARE GENRE, PUBLISHER'!$D$18:$D$28</c:f>
              <c:numCache>
                <c:formatCode>0%</c:formatCode>
                <c:ptCount val="10"/>
                <c:pt idx="0">
                  <c:v>0.23415665244451456</c:v>
                </c:pt>
                <c:pt idx="1">
                  <c:v>0.33432085869682604</c:v>
                </c:pt>
                <c:pt idx="2">
                  <c:v>0.29609429737192916</c:v>
                </c:pt>
                <c:pt idx="3">
                  <c:v>0.309049900396768</c:v>
                </c:pt>
                <c:pt idx="4">
                  <c:v>0.3437164565487339</c:v>
                </c:pt>
                <c:pt idx="5">
                  <c:v>0.29544601995648623</c:v>
                </c:pt>
                <c:pt idx="6">
                  <c:v>0.27771914394605751</c:v>
                </c:pt>
                <c:pt idx="7">
                  <c:v>0.24524915540540795</c:v>
                </c:pt>
                <c:pt idx="8">
                  <c:v>0.29801926222060793</c:v>
                </c:pt>
                <c:pt idx="9">
                  <c:v>0.16511735998140917</c:v>
                </c:pt>
              </c:numCache>
            </c:numRef>
          </c:val>
          <c:extLst>
            <c:ext xmlns:c16="http://schemas.microsoft.com/office/drawing/2014/chart" uri="{C3380CC4-5D6E-409C-BE32-E72D297353CC}">
              <c16:uniqueId val="{0000003E-EB91-4E0C-AC11-4C00EB465E0B}"/>
            </c:ext>
          </c:extLst>
        </c:ser>
        <c:ser>
          <c:idx val="3"/>
          <c:order val="3"/>
          <c:tx>
            <c:strRef>
              <c:f>'Q7,9.% SHARE GENRE, PUBLISHER'!$E$17</c:f>
              <c:strCache>
                <c:ptCount val="1"/>
                <c:pt idx="0">
                  <c:v>Sum of JAPANESE PERCENTAGE OF GLOBAL 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EB91-4E0C-AC11-4C00EB465E0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EB91-4E0C-AC11-4C00EB465E0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EB91-4E0C-AC11-4C00EB465E0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EB91-4E0C-AC11-4C00EB465E0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EB91-4E0C-AC11-4C00EB465E0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EB91-4E0C-AC11-4C00EB465E0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EB91-4E0C-AC11-4C00EB465E0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EB91-4E0C-AC11-4C00EB465E0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EB91-4E0C-AC11-4C00EB465E0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EB91-4E0C-AC11-4C00EB465E0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'Q7,9.% SHARE GENRE, PUBLISHER'!$A$18:$A$28</c:f>
              <c:strCache>
                <c:ptCount val="10"/>
                <c:pt idx="0">
                  <c:v>Nintendo</c:v>
                </c:pt>
                <c:pt idx="1">
                  <c:v>Electronic Arts</c:v>
                </c:pt>
                <c:pt idx="2">
                  <c:v>Activision</c:v>
                </c:pt>
                <c:pt idx="3">
                  <c:v>Sony Computer Entertainment</c:v>
                </c:pt>
                <c:pt idx="4">
                  <c:v>Ubisoft</c:v>
                </c:pt>
                <c:pt idx="5">
                  <c:v>Take-Two Interactive</c:v>
                </c:pt>
                <c:pt idx="6">
                  <c:v>THQ</c:v>
                </c:pt>
                <c:pt idx="7">
                  <c:v>Konami Digital Entertainment</c:v>
                </c:pt>
                <c:pt idx="8">
                  <c:v>Sega</c:v>
                </c:pt>
                <c:pt idx="9">
                  <c:v>Namco Bandai Games</c:v>
                </c:pt>
              </c:strCache>
            </c:strRef>
          </c:cat>
          <c:val>
            <c:numRef>
              <c:f>'Q7,9.% SHARE GENRE, PUBLISHER'!$E$18:$E$28</c:f>
              <c:numCache>
                <c:formatCode>0%</c:formatCode>
                <c:ptCount val="10"/>
                <c:pt idx="0">
                  <c:v>0.2546678670685405</c:v>
                </c:pt>
                <c:pt idx="1">
                  <c:v>1.264272593019492E-2</c:v>
                </c:pt>
                <c:pt idx="2">
                  <c:v>8.9846272203981323E-3</c:v>
                </c:pt>
                <c:pt idx="3">
                  <c:v>0.12186167498065605</c:v>
                </c:pt>
                <c:pt idx="4">
                  <c:v>1.5785153536926742E-2</c:v>
                </c:pt>
                <c:pt idx="5">
                  <c:v>1.4579738414984849E-2</c:v>
                </c:pt>
                <c:pt idx="6">
                  <c:v>1.468777484608619E-2</c:v>
                </c:pt>
                <c:pt idx="7">
                  <c:v>0.32080518018018256</c:v>
                </c:pt>
                <c:pt idx="8">
                  <c:v>0.20726876249318596</c:v>
                </c:pt>
                <c:pt idx="9">
                  <c:v>0.49144008056395</c:v>
                </c:pt>
              </c:numCache>
            </c:numRef>
          </c:val>
          <c:extLst>
            <c:ext xmlns:c16="http://schemas.microsoft.com/office/drawing/2014/chart" uri="{C3380CC4-5D6E-409C-BE32-E72D297353CC}">
              <c16:uniqueId val="{00000053-EB91-4E0C-AC11-4C00EB465E0B}"/>
            </c:ext>
          </c:extLst>
        </c:ser>
        <c:ser>
          <c:idx val="4"/>
          <c:order val="4"/>
          <c:tx>
            <c:strRef>
              <c:f>'Q7,9.% SHARE GENRE, PUBLISHER'!$F$17</c:f>
              <c:strCache>
                <c:ptCount val="1"/>
                <c:pt idx="0">
                  <c:v>Sum of REST WORLD PERCENTAGE OF GLOBAL 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EB91-4E0C-AC11-4C00EB465E0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EB91-4E0C-AC11-4C00EB465E0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EB91-4E0C-AC11-4C00EB465E0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EB91-4E0C-AC11-4C00EB465E0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EB91-4E0C-AC11-4C00EB465E0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EB91-4E0C-AC11-4C00EB465E0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EB91-4E0C-AC11-4C00EB465E0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EB91-4E0C-AC11-4C00EB465E0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EB91-4E0C-AC11-4C00EB465E0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EB91-4E0C-AC11-4C00EB465E0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'Q7,9.% SHARE GENRE, PUBLISHER'!$A$18:$A$28</c:f>
              <c:strCache>
                <c:ptCount val="10"/>
                <c:pt idx="0">
                  <c:v>Nintendo</c:v>
                </c:pt>
                <c:pt idx="1">
                  <c:v>Electronic Arts</c:v>
                </c:pt>
                <c:pt idx="2">
                  <c:v>Activision</c:v>
                </c:pt>
                <c:pt idx="3">
                  <c:v>Sony Computer Entertainment</c:v>
                </c:pt>
                <c:pt idx="4">
                  <c:v>Ubisoft</c:v>
                </c:pt>
                <c:pt idx="5">
                  <c:v>Take-Two Interactive</c:v>
                </c:pt>
                <c:pt idx="6">
                  <c:v>THQ</c:v>
                </c:pt>
                <c:pt idx="7">
                  <c:v>Konami Digital Entertainment</c:v>
                </c:pt>
                <c:pt idx="8">
                  <c:v>Sega</c:v>
                </c:pt>
                <c:pt idx="9">
                  <c:v>Namco Bandai Games</c:v>
                </c:pt>
              </c:strCache>
            </c:strRef>
          </c:cat>
          <c:val>
            <c:numRef>
              <c:f>'Q7,9.% SHARE GENRE, PUBLISHER'!$F$18:$F$28</c:f>
              <c:numCache>
                <c:formatCode>0%</c:formatCode>
                <c:ptCount val="10"/>
                <c:pt idx="0">
                  <c:v>5.4387151971995833E-2</c:v>
                </c:pt>
                <c:pt idx="1">
                  <c:v>0.11718834419911424</c:v>
                </c:pt>
                <c:pt idx="2">
                  <c:v>0.10466953332142855</c:v>
                </c:pt>
                <c:pt idx="3">
                  <c:v>0.13244760540656311</c:v>
                </c:pt>
                <c:pt idx="4">
                  <c:v>0.10773893460737041</c:v>
                </c:pt>
                <c:pt idx="5">
                  <c:v>0.1385700352614597</c:v>
                </c:pt>
                <c:pt idx="6">
                  <c:v>9.5543828789211721E-2</c:v>
                </c:pt>
                <c:pt idx="7">
                  <c:v>0.10976210585585756</c:v>
                </c:pt>
                <c:pt idx="8">
                  <c:v>9.7110666908959475E-2</c:v>
                </c:pt>
                <c:pt idx="9">
                  <c:v>7.4173057556743943E-2</c:v>
                </c:pt>
              </c:numCache>
            </c:numRef>
          </c:val>
          <c:extLst>
            <c:ext xmlns:c16="http://schemas.microsoft.com/office/drawing/2014/chart" uri="{C3380CC4-5D6E-409C-BE32-E72D297353CC}">
              <c16:uniqueId val="{00000068-EB91-4E0C-AC11-4C00EB465E0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150554233150507"/>
          <c:y val="0.28600436690212078"/>
          <c:w val="0.28071006682054478"/>
          <c:h val="0.5692719405266907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vgsales_cleaned.xlsx]Q7,9.% SHARE GENRE, PUBLISHER!PivotTable7</c:name>
    <c:fmtId val="17"/>
  </c:pivotSource>
  <c:chart>
    <c:title>
      <c:tx>
        <c:rich>
          <a:bodyPr rot="0" spcFirstLastPara="1" vertOverflow="ellipsis" vert="horz" wrap="square" anchor="ctr" anchorCtr="1"/>
          <a:lstStyle/>
          <a:p>
            <a:pPr>
              <a:defRPr lang="en-US" sz="3600" b="0" i="0" u="none" strike="noStrike" kern="1200" spc="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pPr>
            <a:r>
              <a:rPr lang="en-US"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OF WORLD SALES BY PLATFORM</a:t>
            </a:r>
          </a:p>
        </c:rich>
      </c:tx>
      <c:layout>
        <c:manualLayout>
          <c:xMode val="edge"/>
          <c:yMode val="edge"/>
          <c:x val="0.18123833071814624"/>
          <c:y val="4.5476181998826734E-2"/>
        </c:manualLayout>
      </c:layout>
      <c:overlay val="0"/>
      <c:spPr>
        <a:noFill/>
        <a:ln>
          <a:noFill/>
        </a:ln>
        <a:effectLst/>
      </c:spPr>
      <c:txPr>
        <a:bodyPr rot="0" spcFirstLastPara="1" vertOverflow="ellipsis" vert="horz" wrap="square" anchor="ctr" anchorCtr="1"/>
        <a:lstStyle/>
        <a:p>
          <a:pPr>
            <a:defRPr lang="en-US" sz="3600" b="0" i="0" u="none" strike="noStrike" kern="1200" spc="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s>
    <c:plotArea>
      <c:layout/>
      <c:pieChart>
        <c:varyColors val="1"/>
        <c:ser>
          <c:idx val="0"/>
          <c:order val="0"/>
          <c:tx>
            <c:strRef>
              <c:f>'Q7,9.% SHARE GENRE, PUBLISHER'!$B$31</c:f>
              <c:strCache>
                <c:ptCount val="1"/>
                <c:pt idx="0">
                  <c:v>Sum of TOTAL_SALES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FB6E-46B7-81D0-D27F8A673D94}"/>
              </c:ext>
            </c:extLst>
          </c:dPt>
          <c:dPt>
            <c:idx val="1"/>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03-FB6E-46B7-81D0-D27F8A673D94}"/>
              </c:ext>
            </c:extLst>
          </c:dPt>
          <c:dPt>
            <c:idx val="2"/>
            <c:bubble3D val="0"/>
            <c:spPr>
              <a:solidFill>
                <a:schemeClr val="accent3">
                  <a:shade val="76000"/>
                </a:schemeClr>
              </a:solidFill>
              <a:ln w="19050">
                <a:solidFill>
                  <a:schemeClr val="lt1"/>
                </a:solidFill>
              </a:ln>
              <a:effectLst/>
            </c:spPr>
            <c:extLst>
              <c:ext xmlns:c16="http://schemas.microsoft.com/office/drawing/2014/chart" uri="{C3380CC4-5D6E-409C-BE32-E72D297353CC}">
                <c16:uniqueId val="{00000005-FB6E-46B7-81D0-D27F8A673D94}"/>
              </c:ext>
            </c:extLst>
          </c:dPt>
          <c:dPt>
            <c:idx val="3"/>
            <c:bubble3D val="0"/>
            <c:spPr>
              <a:solidFill>
                <a:schemeClr val="accent4">
                  <a:shade val="76000"/>
                </a:schemeClr>
              </a:solidFill>
              <a:ln w="19050">
                <a:solidFill>
                  <a:schemeClr val="lt1"/>
                </a:solidFill>
              </a:ln>
              <a:effectLst/>
            </c:spPr>
            <c:extLst>
              <c:ext xmlns:c16="http://schemas.microsoft.com/office/drawing/2014/chart" uri="{C3380CC4-5D6E-409C-BE32-E72D297353CC}">
                <c16:uniqueId val="{00000007-FB6E-46B7-81D0-D27F8A673D94}"/>
              </c:ext>
            </c:extLst>
          </c:dPt>
          <c:dPt>
            <c:idx val="4"/>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09-FB6E-46B7-81D0-D27F8A673D94}"/>
              </c:ext>
            </c:extLst>
          </c:dPt>
          <c:dPt>
            <c:idx val="5"/>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B-FB6E-46B7-81D0-D27F8A673D94}"/>
              </c:ext>
            </c:extLst>
          </c:dPt>
          <c:dPt>
            <c:idx val="6"/>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D-FB6E-46B7-81D0-D27F8A673D94}"/>
              </c:ext>
            </c:extLst>
          </c:dPt>
          <c:dPt>
            <c:idx val="7"/>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0F-FB6E-46B7-81D0-D27F8A673D94}"/>
              </c:ext>
            </c:extLst>
          </c:dPt>
          <c:dPt>
            <c:idx val="8"/>
            <c:bubble3D val="0"/>
            <c:spPr>
              <a:solidFill>
                <a:schemeClr val="accent3">
                  <a:tint val="77000"/>
                </a:schemeClr>
              </a:solidFill>
              <a:ln w="19050">
                <a:solidFill>
                  <a:schemeClr val="lt1"/>
                </a:solidFill>
              </a:ln>
              <a:effectLst/>
            </c:spPr>
            <c:extLst>
              <c:ext xmlns:c16="http://schemas.microsoft.com/office/drawing/2014/chart" uri="{C3380CC4-5D6E-409C-BE32-E72D297353CC}">
                <c16:uniqueId val="{00000011-FB6E-46B7-81D0-D27F8A673D94}"/>
              </c:ext>
            </c:extLst>
          </c:dPt>
          <c:dPt>
            <c:idx val="9"/>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13-FB6E-46B7-81D0-D27F8A673D9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'Q7,9.% SHARE GENRE, PUBLISHER'!$A$32:$A$42</c:f>
              <c:strCache>
                <c:ptCount val="10"/>
                <c:pt idx="0">
                  <c:v>PS2</c:v>
                </c:pt>
                <c:pt idx="1">
                  <c:v>X360</c:v>
                </c:pt>
                <c:pt idx="2">
                  <c:v>PS3</c:v>
                </c:pt>
                <c:pt idx="3">
                  <c:v>Wii</c:v>
                </c:pt>
                <c:pt idx="4">
                  <c:v>DS</c:v>
                </c:pt>
                <c:pt idx="5">
                  <c:v>PS</c:v>
                </c:pt>
                <c:pt idx="6">
                  <c:v>GBA</c:v>
                </c:pt>
                <c:pt idx="7">
                  <c:v>PSP</c:v>
                </c:pt>
                <c:pt idx="8">
                  <c:v>PS4</c:v>
                </c:pt>
                <c:pt idx="9">
                  <c:v>3DS</c:v>
                </c:pt>
              </c:strCache>
            </c:strRef>
          </c:cat>
          <c:val>
            <c:numRef>
              <c:f>'Q7,9.% SHARE GENRE, PUBLISHER'!$B$32:$B$42</c:f>
              <c:numCache>
                <c:formatCode>0.00</c:formatCode>
                <c:ptCount val="10"/>
                <c:pt idx="0">
                  <c:v>1252.2999999999927</c:v>
                </c:pt>
                <c:pt idx="1">
                  <c:v>979.44999999999914</c:v>
                </c:pt>
                <c:pt idx="2">
                  <c:v>957.16999999999837</c:v>
                </c:pt>
                <c:pt idx="3">
                  <c:v>925.56999999999641</c:v>
                </c:pt>
                <c:pt idx="4">
                  <c:v>829.24999999998568</c:v>
                </c:pt>
                <c:pt idx="5">
                  <c:v>729.09999999999582</c:v>
                </c:pt>
                <c:pt idx="6">
                  <c:v>309.67999999999842</c:v>
                </c:pt>
                <c:pt idx="7">
                  <c:v>295.42999999999455</c:v>
                </c:pt>
                <c:pt idx="8">
                  <c:v>278.10999999999939</c:v>
                </c:pt>
                <c:pt idx="9">
                  <c:v>260.05999999999955</c:v>
                </c:pt>
              </c:numCache>
            </c:numRef>
          </c:val>
          <c:extLst>
            <c:ext xmlns:c16="http://schemas.microsoft.com/office/drawing/2014/chart" uri="{C3380CC4-5D6E-409C-BE32-E72D297353CC}">
              <c16:uniqueId val="{00000014-FB6E-46B7-81D0-D27F8A673D94}"/>
            </c:ext>
          </c:extLst>
        </c:ser>
        <c:ser>
          <c:idx val="1"/>
          <c:order val="1"/>
          <c:tx>
            <c:strRef>
              <c:f>'Q7,9.% SHARE GENRE, PUBLISHER'!$C$31</c:f>
              <c:strCache>
                <c:ptCount val="1"/>
                <c:pt idx="0">
                  <c:v>Sum of USA PERCENTAGE OF GLOBAL SALES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16-FB6E-46B7-81D0-D27F8A673D94}"/>
              </c:ext>
            </c:extLst>
          </c:dPt>
          <c:dPt>
            <c:idx val="1"/>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18-FB6E-46B7-81D0-D27F8A673D94}"/>
              </c:ext>
            </c:extLst>
          </c:dPt>
          <c:dPt>
            <c:idx val="2"/>
            <c:bubble3D val="0"/>
            <c:spPr>
              <a:solidFill>
                <a:schemeClr val="accent3">
                  <a:shade val="76000"/>
                </a:schemeClr>
              </a:solidFill>
              <a:ln w="19050">
                <a:solidFill>
                  <a:schemeClr val="lt1"/>
                </a:solidFill>
              </a:ln>
              <a:effectLst/>
            </c:spPr>
            <c:extLst>
              <c:ext xmlns:c16="http://schemas.microsoft.com/office/drawing/2014/chart" uri="{C3380CC4-5D6E-409C-BE32-E72D297353CC}">
                <c16:uniqueId val="{0000001A-FB6E-46B7-81D0-D27F8A673D94}"/>
              </c:ext>
            </c:extLst>
          </c:dPt>
          <c:dPt>
            <c:idx val="3"/>
            <c:bubble3D val="0"/>
            <c:spPr>
              <a:solidFill>
                <a:schemeClr val="accent4">
                  <a:shade val="76000"/>
                </a:schemeClr>
              </a:solidFill>
              <a:ln w="19050">
                <a:solidFill>
                  <a:schemeClr val="lt1"/>
                </a:solidFill>
              </a:ln>
              <a:effectLst/>
            </c:spPr>
            <c:extLst>
              <c:ext xmlns:c16="http://schemas.microsoft.com/office/drawing/2014/chart" uri="{C3380CC4-5D6E-409C-BE32-E72D297353CC}">
                <c16:uniqueId val="{0000001C-FB6E-46B7-81D0-D27F8A673D94}"/>
              </c:ext>
            </c:extLst>
          </c:dPt>
          <c:dPt>
            <c:idx val="4"/>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1E-FB6E-46B7-81D0-D27F8A673D94}"/>
              </c:ext>
            </c:extLst>
          </c:dPt>
          <c:dPt>
            <c:idx val="5"/>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20-FB6E-46B7-81D0-D27F8A673D94}"/>
              </c:ext>
            </c:extLst>
          </c:dPt>
          <c:dPt>
            <c:idx val="6"/>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22-FB6E-46B7-81D0-D27F8A673D94}"/>
              </c:ext>
            </c:extLst>
          </c:dPt>
          <c:dPt>
            <c:idx val="7"/>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24-FB6E-46B7-81D0-D27F8A673D94}"/>
              </c:ext>
            </c:extLst>
          </c:dPt>
          <c:dPt>
            <c:idx val="8"/>
            <c:bubble3D val="0"/>
            <c:spPr>
              <a:solidFill>
                <a:schemeClr val="accent3">
                  <a:tint val="77000"/>
                </a:schemeClr>
              </a:solidFill>
              <a:ln w="19050">
                <a:solidFill>
                  <a:schemeClr val="lt1"/>
                </a:solidFill>
              </a:ln>
              <a:effectLst/>
            </c:spPr>
            <c:extLst>
              <c:ext xmlns:c16="http://schemas.microsoft.com/office/drawing/2014/chart" uri="{C3380CC4-5D6E-409C-BE32-E72D297353CC}">
                <c16:uniqueId val="{00000026-FB6E-46B7-81D0-D27F8A673D94}"/>
              </c:ext>
            </c:extLst>
          </c:dPt>
          <c:dPt>
            <c:idx val="9"/>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28-FB6E-46B7-81D0-D27F8A673D9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'Q7,9.% SHARE GENRE, PUBLISHER'!$A$32:$A$42</c:f>
              <c:strCache>
                <c:ptCount val="10"/>
                <c:pt idx="0">
                  <c:v>PS2</c:v>
                </c:pt>
                <c:pt idx="1">
                  <c:v>X360</c:v>
                </c:pt>
                <c:pt idx="2">
                  <c:v>PS3</c:v>
                </c:pt>
                <c:pt idx="3">
                  <c:v>Wii</c:v>
                </c:pt>
                <c:pt idx="4">
                  <c:v>DS</c:v>
                </c:pt>
                <c:pt idx="5">
                  <c:v>PS</c:v>
                </c:pt>
                <c:pt idx="6">
                  <c:v>GBA</c:v>
                </c:pt>
                <c:pt idx="7">
                  <c:v>PSP</c:v>
                </c:pt>
                <c:pt idx="8">
                  <c:v>PS4</c:v>
                </c:pt>
                <c:pt idx="9">
                  <c:v>3DS</c:v>
                </c:pt>
              </c:strCache>
            </c:strRef>
          </c:cat>
          <c:val>
            <c:numRef>
              <c:f>'Q7,9.% SHARE GENRE, PUBLISHER'!$C$32:$C$42</c:f>
              <c:numCache>
                <c:formatCode>0%</c:formatCode>
                <c:ptCount val="10"/>
                <c:pt idx="0">
                  <c:v>0.46486464904575214</c:v>
                </c:pt>
                <c:pt idx="1">
                  <c:v>0.61365051814793992</c:v>
                </c:pt>
                <c:pt idx="2">
                  <c:v>0.40981225905534074</c:v>
                </c:pt>
                <c:pt idx="3">
                  <c:v>0.54823514158842779</c:v>
                </c:pt>
                <c:pt idx="4">
                  <c:v>0.47060596924932713</c:v>
                </c:pt>
                <c:pt idx="5">
                  <c:v>0.46027979701001231</c:v>
                </c:pt>
                <c:pt idx="6">
                  <c:v>0.58721906484112996</c:v>
                </c:pt>
                <c:pt idx="7">
                  <c:v>0.36871678570220273</c:v>
                </c:pt>
                <c:pt idx="8">
                  <c:v>0.34806371579590878</c:v>
                </c:pt>
                <c:pt idx="9">
                  <c:v>0.30327616703837612</c:v>
                </c:pt>
              </c:numCache>
            </c:numRef>
          </c:val>
          <c:extLst>
            <c:ext xmlns:c16="http://schemas.microsoft.com/office/drawing/2014/chart" uri="{C3380CC4-5D6E-409C-BE32-E72D297353CC}">
              <c16:uniqueId val="{00000029-FB6E-46B7-81D0-D27F8A673D94}"/>
            </c:ext>
          </c:extLst>
        </c:ser>
        <c:ser>
          <c:idx val="2"/>
          <c:order val="2"/>
          <c:tx>
            <c:strRef>
              <c:f>'Q7,9.% SHARE GENRE, PUBLISHER'!$D$31</c:f>
              <c:strCache>
                <c:ptCount val="1"/>
                <c:pt idx="0">
                  <c:v>Sum of EUROPE PERCENTAGE OF GLOBAL SALES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2B-FB6E-46B7-81D0-D27F8A673D94}"/>
              </c:ext>
            </c:extLst>
          </c:dPt>
          <c:dPt>
            <c:idx val="1"/>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2D-FB6E-46B7-81D0-D27F8A673D94}"/>
              </c:ext>
            </c:extLst>
          </c:dPt>
          <c:dPt>
            <c:idx val="2"/>
            <c:bubble3D val="0"/>
            <c:spPr>
              <a:solidFill>
                <a:schemeClr val="accent3">
                  <a:shade val="76000"/>
                </a:schemeClr>
              </a:solidFill>
              <a:ln w="19050">
                <a:solidFill>
                  <a:schemeClr val="lt1"/>
                </a:solidFill>
              </a:ln>
              <a:effectLst/>
            </c:spPr>
            <c:extLst>
              <c:ext xmlns:c16="http://schemas.microsoft.com/office/drawing/2014/chart" uri="{C3380CC4-5D6E-409C-BE32-E72D297353CC}">
                <c16:uniqueId val="{0000002F-FB6E-46B7-81D0-D27F8A673D94}"/>
              </c:ext>
            </c:extLst>
          </c:dPt>
          <c:dPt>
            <c:idx val="3"/>
            <c:bubble3D val="0"/>
            <c:spPr>
              <a:solidFill>
                <a:schemeClr val="accent4">
                  <a:shade val="76000"/>
                </a:schemeClr>
              </a:solidFill>
              <a:ln w="19050">
                <a:solidFill>
                  <a:schemeClr val="lt1"/>
                </a:solidFill>
              </a:ln>
              <a:effectLst/>
            </c:spPr>
            <c:extLst>
              <c:ext xmlns:c16="http://schemas.microsoft.com/office/drawing/2014/chart" uri="{C3380CC4-5D6E-409C-BE32-E72D297353CC}">
                <c16:uniqueId val="{00000031-FB6E-46B7-81D0-D27F8A673D94}"/>
              </c:ext>
            </c:extLst>
          </c:dPt>
          <c:dPt>
            <c:idx val="4"/>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33-FB6E-46B7-81D0-D27F8A673D94}"/>
              </c:ext>
            </c:extLst>
          </c:dPt>
          <c:dPt>
            <c:idx val="5"/>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35-FB6E-46B7-81D0-D27F8A673D94}"/>
              </c:ext>
            </c:extLst>
          </c:dPt>
          <c:dPt>
            <c:idx val="6"/>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37-FB6E-46B7-81D0-D27F8A673D94}"/>
              </c:ext>
            </c:extLst>
          </c:dPt>
          <c:dPt>
            <c:idx val="7"/>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39-FB6E-46B7-81D0-D27F8A673D94}"/>
              </c:ext>
            </c:extLst>
          </c:dPt>
          <c:dPt>
            <c:idx val="8"/>
            <c:bubble3D val="0"/>
            <c:spPr>
              <a:solidFill>
                <a:schemeClr val="accent3">
                  <a:tint val="77000"/>
                </a:schemeClr>
              </a:solidFill>
              <a:ln w="19050">
                <a:solidFill>
                  <a:schemeClr val="lt1"/>
                </a:solidFill>
              </a:ln>
              <a:effectLst/>
            </c:spPr>
            <c:extLst>
              <c:ext xmlns:c16="http://schemas.microsoft.com/office/drawing/2014/chart" uri="{C3380CC4-5D6E-409C-BE32-E72D297353CC}">
                <c16:uniqueId val="{0000003B-FB6E-46B7-81D0-D27F8A673D94}"/>
              </c:ext>
            </c:extLst>
          </c:dPt>
          <c:dPt>
            <c:idx val="9"/>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3D-FB6E-46B7-81D0-D27F8A673D9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'Q7,9.% SHARE GENRE, PUBLISHER'!$A$32:$A$42</c:f>
              <c:strCache>
                <c:ptCount val="10"/>
                <c:pt idx="0">
                  <c:v>PS2</c:v>
                </c:pt>
                <c:pt idx="1">
                  <c:v>X360</c:v>
                </c:pt>
                <c:pt idx="2">
                  <c:v>PS3</c:v>
                </c:pt>
                <c:pt idx="3">
                  <c:v>Wii</c:v>
                </c:pt>
                <c:pt idx="4">
                  <c:v>DS</c:v>
                </c:pt>
                <c:pt idx="5">
                  <c:v>PS</c:v>
                </c:pt>
                <c:pt idx="6">
                  <c:v>GBA</c:v>
                </c:pt>
                <c:pt idx="7">
                  <c:v>PSP</c:v>
                </c:pt>
                <c:pt idx="8">
                  <c:v>PS4</c:v>
                </c:pt>
                <c:pt idx="9">
                  <c:v>3DS</c:v>
                </c:pt>
              </c:strCache>
            </c:strRef>
          </c:cat>
          <c:val>
            <c:numRef>
              <c:f>'Q7,9.% SHARE GENRE, PUBLISHER'!$D$32:$D$42</c:f>
              <c:numCache>
                <c:formatCode>0%</c:formatCode>
                <c:ptCount val="10"/>
                <c:pt idx="0">
                  <c:v>0.2700471133115051</c:v>
                </c:pt>
                <c:pt idx="1">
                  <c:v>0.28638521619275786</c:v>
                </c:pt>
                <c:pt idx="2">
                  <c:v>0.35858833853965189</c:v>
                </c:pt>
                <c:pt idx="3">
                  <c:v>0.28990784057391544</c:v>
                </c:pt>
                <c:pt idx="4">
                  <c:v>0.23469400060295778</c:v>
                </c:pt>
                <c:pt idx="5">
                  <c:v>0.29211356466877225</c:v>
                </c:pt>
                <c:pt idx="6">
                  <c:v>0.23621157323689285</c:v>
                </c:pt>
                <c:pt idx="7">
                  <c:v>0.23101919236367807</c:v>
                </c:pt>
                <c:pt idx="8">
                  <c:v>0.44478803351192053</c:v>
                </c:pt>
                <c:pt idx="9">
                  <c:v>0.22498654156733114</c:v>
                </c:pt>
              </c:numCache>
            </c:numRef>
          </c:val>
          <c:extLst>
            <c:ext xmlns:c16="http://schemas.microsoft.com/office/drawing/2014/chart" uri="{C3380CC4-5D6E-409C-BE32-E72D297353CC}">
              <c16:uniqueId val="{0000003E-FB6E-46B7-81D0-D27F8A673D94}"/>
            </c:ext>
          </c:extLst>
        </c:ser>
        <c:ser>
          <c:idx val="3"/>
          <c:order val="3"/>
          <c:tx>
            <c:strRef>
              <c:f>'Q7,9.% SHARE GENRE, PUBLISHER'!$E$31</c:f>
              <c:strCache>
                <c:ptCount val="1"/>
                <c:pt idx="0">
                  <c:v>Sum of JAPANESE PERCENTAGE OF GLOBAL SALES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40-FB6E-46B7-81D0-D27F8A673D94}"/>
              </c:ext>
            </c:extLst>
          </c:dPt>
          <c:dPt>
            <c:idx val="1"/>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42-FB6E-46B7-81D0-D27F8A673D94}"/>
              </c:ext>
            </c:extLst>
          </c:dPt>
          <c:dPt>
            <c:idx val="2"/>
            <c:bubble3D val="0"/>
            <c:spPr>
              <a:solidFill>
                <a:schemeClr val="accent3">
                  <a:shade val="76000"/>
                </a:schemeClr>
              </a:solidFill>
              <a:ln w="19050">
                <a:solidFill>
                  <a:schemeClr val="lt1"/>
                </a:solidFill>
              </a:ln>
              <a:effectLst/>
            </c:spPr>
            <c:extLst>
              <c:ext xmlns:c16="http://schemas.microsoft.com/office/drawing/2014/chart" uri="{C3380CC4-5D6E-409C-BE32-E72D297353CC}">
                <c16:uniqueId val="{00000044-FB6E-46B7-81D0-D27F8A673D94}"/>
              </c:ext>
            </c:extLst>
          </c:dPt>
          <c:dPt>
            <c:idx val="3"/>
            <c:bubble3D val="0"/>
            <c:spPr>
              <a:solidFill>
                <a:schemeClr val="accent4">
                  <a:shade val="76000"/>
                </a:schemeClr>
              </a:solidFill>
              <a:ln w="19050">
                <a:solidFill>
                  <a:schemeClr val="lt1"/>
                </a:solidFill>
              </a:ln>
              <a:effectLst/>
            </c:spPr>
            <c:extLst>
              <c:ext xmlns:c16="http://schemas.microsoft.com/office/drawing/2014/chart" uri="{C3380CC4-5D6E-409C-BE32-E72D297353CC}">
                <c16:uniqueId val="{00000046-FB6E-46B7-81D0-D27F8A673D94}"/>
              </c:ext>
            </c:extLst>
          </c:dPt>
          <c:dPt>
            <c:idx val="4"/>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48-FB6E-46B7-81D0-D27F8A673D94}"/>
              </c:ext>
            </c:extLst>
          </c:dPt>
          <c:dPt>
            <c:idx val="5"/>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4A-FB6E-46B7-81D0-D27F8A673D94}"/>
              </c:ext>
            </c:extLst>
          </c:dPt>
          <c:dPt>
            <c:idx val="6"/>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4C-FB6E-46B7-81D0-D27F8A673D94}"/>
              </c:ext>
            </c:extLst>
          </c:dPt>
          <c:dPt>
            <c:idx val="7"/>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4E-FB6E-46B7-81D0-D27F8A673D94}"/>
              </c:ext>
            </c:extLst>
          </c:dPt>
          <c:dPt>
            <c:idx val="8"/>
            <c:bubble3D val="0"/>
            <c:spPr>
              <a:solidFill>
                <a:schemeClr val="accent3">
                  <a:tint val="77000"/>
                </a:schemeClr>
              </a:solidFill>
              <a:ln w="19050">
                <a:solidFill>
                  <a:schemeClr val="lt1"/>
                </a:solidFill>
              </a:ln>
              <a:effectLst/>
            </c:spPr>
            <c:extLst>
              <c:ext xmlns:c16="http://schemas.microsoft.com/office/drawing/2014/chart" uri="{C3380CC4-5D6E-409C-BE32-E72D297353CC}">
                <c16:uniqueId val="{00000050-FB6E-46B7-81D0-D27F8A673D94}"/>
              </c:ext>
            </c:extLst>
          </c:dPt>
          <c:dPt>
            <c:idx val="9"/>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52-FB6E-46B7-81D0-D27F8A673D9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'Q7,9.% SHARE GENRE, PUBLISHER'!$A$32:$A$42</c:f>
              <c:strCache>
                <c:ptCount val="10"/>
                <c:pt idx="0">
                  <c:v>PS2</c:v>
                </c:pt>
                <c:pt idx="1">
                  <c:v>X360</c:v>
                </c:pt>
                <c:pt idx="2">
                  <c:v>PS3</c:v>
                </c:pt>
                <c:pt idx="3">
                  <c:v>Wii</c:v>
                </c:pt>
                <c:pt idx="4">
                  <c:v>DS</c:v>
                </c:pt>
                <c:pt idx="5">
                  <c:v>PS</c:v>
                </c:pt>
                <c:pt idx="6">
                  <c:v>GBA</c:v>
                </c:pt>
                <c:pt idx="7">
                  <c:v>PSP</c:v>
                </c:pt>
                <c:pt idx="8">
                  <c:v>PS4</c:v>
                </c:pt>
                <c:pt idx="9">
                  <c:v>3DS</c:v>
                </c:pt>
              </c:strCache>
            </c:strRef>
          </c:cat>
          <c:val>
            <c:numRef>
              <c:f>'Q7,9.% SHARE GENRE, PUBLISHER'!$E$32:$E$42</c:f>
              <c:numCache>
                <c:formatCode>0%</c:formatCode>
                <c:ptCount val="10"/>
                <c:pt idx="0">
                  <c:v>0.11097181186616741</c:v>
                </c:pt>
                <c:pt idx="1">
                  <c:v>1.2639746796671535E-2</c:v>
                </c:pt>
                <c:pt idx="2">
                  <c:v>8.3318532758026448E-2</c:v>
                </c:pt>
                <c:pt idx="3">
                  <c:v>7.4775543719005896E-2</c:v>
                </c:pt>
                <c:pt idx="4">
                  <c:v>0.21098583056979614</c:v>
                </c:pt>
                <c:pt idx="5">
                  <c:v>0.19164723631875027</c:v>
                </c:pt>
                <c:pt idx="6">
                  <c:v>0.15196331697235935</c:v>
                </c:pt>
                <c:pt idx="7">
                  <c:v>0.25745523474258397</c:v>
                </c:pt>
                <c:pt idx="8">
                  <c:v>5.1238718492682772E-2</c:v>
                </c:pt>
                <c:pt idx="9">
                  <c:v>0.37395216488502725</c:v>
                </c:pt>
              </c:numCache>
            </c:numRef>
          </c:val>
          <c:extLst>
            <c:ext xmlns:c16="http://schemas.microsoft.com/office/drawing/2014/chart" uri="{C3380CC4-5D6E-409C-BE32-E72D297353CC}">
              <c16:uniqueId val="{00000053-FB6E-46B7-81D0-D27F8A673D94}"/>
            </c:ext>
          </c:extLst>
        </c:ser>
        <c:ser>
          <c:idx val="4"/>
          <c:order val="4"/>
          <c:tx>
            <c:strRef>
              <c:f>'Q7,9.% SHARE GENRE, PUBLISHER'!$F$31</c:f>
              <c:strCache>
                <c:ptCount val="1"/>
                <c:pt idx="0">
                  <c:v>Sum of REST WORLD PERCENTAGE OF GLOBAL SALES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55-FB6E-46B7-81D0-D27F8A673D94}"/>
              </c:ext>
            </c:extLst>
          </c:dPt>
          <c:dPt>
            <c:idx val="1"/>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57-FB6E-46B7-81D0-D27F8A673D94}"/>
              </c:ext>
            </c:extLst>
          </c:dPt>
          <c:dPt>
            <c:idx val="2"/>
            <c:bubble3D val="0"/>
            <c:spPr>
              <a:solidFill>
                <a:schemeClr val="accent3">
                  <a:shade val="76000"/>
                </a:schemeClr>
              </a:solidFill>
              <a:ln w="19050">
                <a:solidFill>
                  <a:schemeClr val="lt1"/>
                </a:solidFill>
              </a:ln>
              <a:effectLst/>
            </c:spPr>
            <c:extLst>
              <c:ext xmlns:c16="http://schemas.microsoft.com/office/drawing/2014/chart" uri="{C3380CC4-5D6E-409C-BE32-E72D297353CC}">
                <c16:uniqueId val="{00000059-FB6E-46B7-81D0-D27F8A673D94}"/>
              </c:ext>
            </c:extLst>
          </c:dPt>
          <c:dPt>
            <c:idx val="3"/>
            <c:bubble3D val="0"/>
            <c:spPr>
              <a:solidFill>
                <a:schemeClr val="accent4">
                  <a:shade val="76000"/>
                </a:schemeClr>
              </a:solidFill>
              <a:ln w="19050">
                <a:solidFill>
                  <a:schemeClr val="lt1"/>
                </a:solidFill>
              </a:ln>
              <a:effectLst/>
            </c:spPr>
            <c:extLst>
              <c:ext xmlns:c16="http://schemas.microsoft.com/office/drawing/2014/chart" uri="{C3380CC4-5D6E-409C-BE32-E72D297353CC}">
                <c16:uniqueId val="{0000005B-FB6E-46B7-81D0-D27F8A673D94}"/>
              </c:ext>
            </c:extLst>
          </c:dPt>
          <c:dPt>
            <c:idx val="4"/>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5D-FB6E-46B7-81D0-D27F8A673D94}"/>
              </c:ext>
            </c:extLst>
          </c:dPt>
          <c:dPt>
            <c:idx val="5"/>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5F-FB6E-46B7-81D0-D27F8A673D94}"/>
              </c:ext>
            </c:extLst>
          </c:dPt>
          <c:dPt>
            <c:idx val="6"/>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61-FB6E-46B7-81D0-D27F8A673D94}"/>
              </c:ext>
            </c:extLst>
          </c:dPt>
          <c:dPt>
            <c:idx val="7"/>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63-FB6E-46B7-81D0-D27F8A673D94}"/>
              </c:ext>
            </c:extLst>
          </c:dPt>
          <c:dPt>
            <c:idx val="8"/>
            <c:bubble3D val="0"/>
            <c:spPr>
              <a:solidFill>
                <a:schemeClr val="accent3">
                  <a:tint val="77000"/>
                </a:schemeClr>
              </a:solidFill>
              <a:ln w="19050">
                <a:solidFill>
                  <a:schemeClr val="lt1"/>
                </a:solidFill>
              </a:ln>
              <a:effectLst/>
            </c:spPr>
            <c:extLst>
              <c:ext xmlns:c16="http://schemas.microsoft.com/office/drawing/2014/chart" uri="{C3380CC4-5D6E-409C-BE32-E72D297353CC}">
                <c16:uniqueId val="{00000065-FB6E-46B7-81D0-D27F8A673D94}"/>
              </c:ext>
            </c:extLst>
          </c:dPt>
          <c:dPt>
            <c:idx val="9"/>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67-FB6E-46B7-81D0-D27F8A673D9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'Q7,9.% SHARE GENRE, PUBLISHER'!$A$32:$A$42</c:f>
              <c:strCache>
                <c:ptCount val="10"/>
                <c:pt idx="0">
                  <c:v>PS2</c:v>
                </c:pt>
                <c:pt idx="1">
                  <c:v>X360</c:v>
                </c:pt>
                <c:pt idx="2">
                  <c:v>PS3</c:v>
                </c:pt>
                <c:pt idx="3">
                  <c:v>Wii</c:v>
                </c:pt>
                <c:pt idx="4">
                  <c:v>DS</c:v>
                </c:pt>
                <c:pt idx="5">
                  <c:v>PS</c:v>
                </c:pt>
                <c:pt idx="6">
                  <c:v>GBA</c:v>
                </c:pt>
                <c:pt idx="7">
                  <c:v>PSP</c:v>
                </c:pt>
                <c:pt idx="8">
                  <c:v>PS4</c:v>
                </c:pt>
                <c:pt idx="9">
                  <c:v>3DS</c:v>
                </c:pt>
              </c:strCache>
            </c:strRef>
          </c:cat>
          <c:val>
            <c:numRef>
              <c:f>'Q7,9.% SHARE GENRE, PUBLISHER'!$F$32:$F$42</c:f>
              <c:numCache>
                <c:formatCode>0%</c:formatCode>
                <c:ptCount val="10"/>
                <c:pt idx="0">
                  <c:v>0.1541164257765725</c:v>
                </c:pt>
                <c:pt idx="1">
                  <c:v>8.7324518862628459E-2</c:v>
                </c:pt>
                <c:pt idx="2">
                  <c:v>0.14828086964698034</c:v>
                </c:pt>
                <c:pt idx="3">
                  <c:v>8.7081474118653274E-2</c:v>
                </c:pt>
                <c:pt idx="4">
                  <c:v>8.3714199577935772E-2</c:v>
                </c:pt>
                <c:pt idx="5">
                  <c:v>5.5959402002469016E-2</c:v>
                </c:pt>
                <c:pt idx="6">
                  <c:v>2.4606044949625362E-2</c:v>
                </c:pt>
                <c:pt idx="7">
                  <c:v>0.14280878719155377</c:v>
                </c:pt>
                <c:pt idx="8">
                  <c:v>0.15590953219948953</c:v>
                </c:pt>
                <c:pt idx="9">
                  <c:v>9.7785126509267989E-2</c:v>
                </c:pt>
              </c:numCache>
            </c:numRef>
          </c:val>
          <c:extLst>
            <c:ext xmlns:c16="http://schemas.microsoft.com/office/drawing/2014/chart" uri="{C3380CC4-5D6E-409C-BE32-E72D297353CC}">
              <c16:uniqueId val="{00000068-FB6E-46B7-81D0-D27F8A673D94}"/>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1624472573839659"/>
          <c:y val="0.25994202233507913"/>
          <c:w val="0.13607594936708861"/>
          <c:h val="0.5939352112961192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vgsales_cleaned.xlsx]Q7.% PROPORTIONS GRAPHS!PivotTable1</c:name>
    <c:fmtId val="74"/>
  </c:pivotSource>
  <c:chart>
    <c:title>
      <c:tx>
        <c:rich>
          <a:bodyPr rot="0" spcFirstLastPara="1" vertOverflow="ellipsis" vert="horz" wrap="square" anchor="ctr" anchorCtr="1"/>
          <a:lstStyle/>
          <a:p>
            <a:pPr>
              <a:defRPr lang="en-US" sz="4000" b="1" i="0" u="none" strike="noStrike" kern="1200" cap="all" spc="5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REGIONAL % PROPORTIONS OUT OF TOTAL WORLD SALES</a:t>
            </a:r>
          </a:p>
        </c:rich>
      </c:tx>
      <c:layout>
        <c:manualLayout>
          <c:xMode val="edge"/>
          <c:yMode val="edge"/>
          <c:x val="0.1868501110980697"/>
          <c:y val="4.3806590699106869E-2"/>
        </c:manualLayout>
      </c:layout>
      <c:overlay val="0"/>
      <c:spPr>
        <a:noFill/>
        <a:ln>
          <a:noFill/>
        </a:ln>
        <a:effectLst/>
      </c:spPr>
      <c:txPr>
        <a:bodyPr rot="0" spcFirstLastPara="1" vertOverflow="ellipsis" vert="horz" wrap="square" anchor="ctr" anchorCtr="1"/>
        <a:lstStyle/>
        <a:p>
          <a:pPr>
            <a:defRPr lang="en-US" sz="4000" b="1" i="0" u="none" strike="noStrike" kern="1200" cap="all" spc="5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539137439653085"/>
          <c:y val="0.2251971666153372"/>
          <c:w val="0.52580373763646038"/>
          <c:h val="0.68814388666461346"/>
        </c:manualLayout>
      </c:layout>
      <c:barChart>
        <c:barDir val="bar"/>
        <c:grouping val="stacked"/>
        <c:varyColors val="0"/>
        <c:ser>
          <c:idx val="0"/>
          <c:order val="0"/>
          <c:tx>
            <c:strRef>
              <c:f>'Q7.% PROPORTIONS GRAPHS'!$B$1</c:f>
              <c:strCache>
                <c:ptCount val="1"/>
                <c:pt idx="0">
                  <c:v>Sum of USA PERCENTAGE OF GLOBAL SALES</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'Q7.% PROPORTIONS GRAPHS'!$A$2:$A$14</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'Q7.% PROPORTIONS GRAPHS'!$B$2:$B$14</c:f>
              <c:numCache>
                <c:formatCode>0%</c:formatCode>
                <c:ptCount val="12"/>
                <c:pt idx="0">
                  <c:v>0.50010543052698575</c:v>
                </c:pt>
                <c:pt idx="1">
                  <c:v>0.44136514192276838</c:v>
                </c:pt>
                <c:pt idx="2">
                  <c:v>0.49654308280939041</c:v>
                </c:pt>
                <c:pt idx="3">
                  <c:v>0.50224020453502116</c:v>
                </c:pt>
                <c:pt idx="4">
                  <c:v>0.53795335852326132</c:v>
                </c:pt>
                <c:pt idx="5">
                  <c:v>0.50403127290495964</c:v>
                </c:pt>
                <c:pt idx="6">
                  <c:v>0.49080307520039318</c:v>
                </c:pt>
                <c:pt idx="7">
                  <c:v>0.35160773949570906</c:v>
                </c:pt>
                <c:pt idx="8">
                  <c:v>0.56169494793675323</c:v>
                </c:pt>
                <c:pt idx="9">
                  <c:v>0.46518247433160875</c:v>
                </c:pt>
                <c:pt idx="10">
                  <c:v>0.51292957682971907</c:v>
                </c:pt>
                <c:pt idx="11">
                  <c:v>0.391445680068435</c:v>
                </c:pt>
              </c:numCache>
            </c:numRef>
          </c:val>
          <c:extLst>
            <c:ext xmlns:c16="http://schemas.microsoft.com/office/drawing/2014/chart" uri="{C3380CC4-5D6E-409C-BE32-E72D297353CC}">
              <c16:uniqueId val="{00000000-DA87-40C8-BC6E-71116649F403}"/>
            </c:ext>
          </c:extLst>
        </c:ser>
        <c:ser>
          <c:idx val="1"/>
          <c:order val="1"/>
          <c:tx>
            <c:strRef>
              <c:f>'Q7.% PROPORTIONS GRAPHS'!$C$1</c:f>
              <c:strCache>
                <c:ptCount val="1"/>
                <c:pt idx="0">
                  <c:v>Sum of EUROPE PERCENTAGE OF GLOBAL SALES</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'Q7.% PROPORTIONS GRAPHS'!$A$2:$A$14</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'Q7.% PROPORTIONS GRAPHS'!$C$2:$C$14</c:f>
              <c:numCache>
                <c:formatCode>0%</c:formatCode>
                <c:ptCount val="12"/>
                <c:pt idx="0">
                  <c:v>0.29914914715251784</c:v>
                </c:pt>
                <c:pt idx="1">
                  <c:v>0.26774558718711877</c:v>
                </c:pt>
                <c:pt idx="2">
                  <c:v>0.22424093258452232</c:v>
                </c:pt>
                <c:pt idx="3">
                  <c:v>0.26551077904509235</c:v>
                </c:pt>
                <c:pt idx="4">
                  <c:v>0.24202786936535922</c:v>
                </c:pt>
                <c:pt idx="5">
                  <c:v>0.20673507614626577</c:v>
                </c:pt>
                <c:pt idx="6">
                  <c:v>0.3255178817713833</c:v>
                </c:pt>
                <c:pt idx="7">
                  <c:v>0.20202834090738328</c:v>
                </c:pt>
                <c:pt idx="8">
                  <c:v>0.30200539915156155</c:v>
                </c:pt>
                <c:pt idx="9">
                  <c:v>0.28768933617973125</c:v>
                </c:pt>
                <c:pt idx="10">
                  <c:v>0.28278987277085793</c:v>
                </c:pt>
                <c:pt idx="11">
                  <c:v>0.25794126033646975</c:v>
                </c:pt>
              </c:numCache>
            </c:numRef>
          </c:val>
          <c:extLst>
            <c:ext xmlns:c16="http://schemas.microsoft.com/office/drawing/2014/chart" uri="{C3380CC4-5D6E-409C-BE32-E72D297353CC}">
              <c16:uniqueId val="{00000001-DA87-40C8-BC6E-71116649F403}"/>
            </c:ext>
          </c:extLst>
        </c:ser>
        <c:ser>
          <c:idx val="2"/>
          <c:order val="2"/>
          <c:tx>
            <c:strRef>
              <c:f>'Q7.% PROPORTIONS GRAPHS'!$D$1</c:f>
              <c:strCache>
                <c:ptCount val="1"/>
                <c:pt idx="0">
                  <c:v>Sum of JAPANESE PERCENTAGE OF GLOBAL SALES</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'Q7.% PROPORTIONS GRAPHS'!$A$2:$A$14</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'Q7.% PROPORTIONS GRAPHS'!$D$2:$D$14</c:f>
              <c:numCache>
                <c:formatCode>0%</c:formatCode>
                <c:ptCount val="12"/>
                <c:pt idx="0">
                  <c:v>9.0892512153007449E-2</c:v>
                </c:pt>
                <c:pt idx="1">
                  <c:v>0.21043142845163781</c:v>
                </c:pt>
                <c:pt idx="2">
                  <c:v>0.19544447676369991</c:v>
                </c:pt>
                <c:pt idx="3">
                  <c:v>0.13369242798456168</c:v>
                </c:pt>
                <c:pt idx="4">
                  <c:v>0.15736083367428047</c:v>
                </c:pt>
                <c:pt idx="5">
                  <c:v>0.23336590927599937</c:v>
                </c:pt>
                <c:pt idx="6">
                  <c:v>7.7412571178872833E-2</c:v>
                </c:pt>
                <c:pt idx="7">
                  <c:v>0.37844458052663804</c:v>
                </c:pt>
                <c:pt idx="8">
                  <c:v>3.6907057462399182E-2</c:v>
                </c:pt>
                <c:pt idx="9">
                  <c:v>0.16173630171800427</c:v>
                </c:pt>
                <c:pt idx="10">
                  <c:v>0.10164052695258891</c:v>
                </c:pt>
                <c:pt idx="11">
                  <c:v>0.28138009694895894</c:v>
                </c:pt>
              </c:numCache>
            </c:numRef>
          </c:val>
          <c:extLst>
            <c:ext xmlns:c16="http://schemas.microsoft.com/office/drawing/2014/chart" uri="{C3380CC4-5D6E-409C-BE32-E72D297353CC}">
              <c16:uniqueId val="{00000002-DA87-40C8-BC6E-71116649F403}"/>
            </c:ext>
          </c:extLst>
        </c:ser>
        <c:ser>
          <c:idx val="3"/>
          <c:order val="3"/>
          <c:tx>
            <c:strRef>
              <c:f>'Q7.% PROPORTIONS GRAPHS'!$E$1</c:f>
              <c:strCache>
                <c:ptCount val="1"/>
                <c:pt idx="0">
                  <c:v>Sum of REST WORLD PERCENTAGE OF GLOBAL SALES</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'Q7.% PROPORTIONS GRAPHS'!$A$2:$A$14</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'Q7.% PROPORTIONS GRAPHS'!$E$2:$E$14</c:f>
              <c:numCache>
                <c:formatCode>0%</c:formatCode>
                <c:ptCount val="12"/>
                <c:pt idx="0">
                  <c:v>0.10985291016749314</c:v>
                </c:pt>
                <c:pt idx="1">
                  <c:v>8.045784243847251E-2</c:v>
                </c:pt>
                <c:pt idx="2">
                  <c:v>8.3771507842391485E-2</c:v>
                </c:pt>
                <c:pt idx="3">
                  <c:v>9.8556588435334144E-2</c:v>
                </c:pt>
                <c:pt idx="4">
                  <c:v>6.2657938437101282E-2</c:v>
                </c:pt>
                <c:pt idx="5">
                  <c:v>5.5867741672774467E-2</c:v>
                </c:pt>
                <c:pt idx="6">
                  <c:v>0.10626647184935561</c:v>
                </c:pt>
                <c:pt idx="7">
                  <c:v>6.7919339070272283E-2</c:v>
                </c:pt>
                <c:pt idx="8">
                  <c:v>9.9392595449288537E-2</c:v>
                </c:pt>
                <c:pt idx="9">
                  <c:v>8.5391887770661895E-2</c:v>
                </c:pt>
                <c:pt idx="10">
                  <c:v>0.10264002344683423</c:v>
                </c:pt>
                <c:pt idx="11">
                  <c:v>6.9232962646135862E-2</c:v>
                </c:pt>
              </c:numCache>
            </c:numRef>
          </c:val>
          <c:extLst>
            <c:ext xmlns:c16="http://schemas.microsoft.com/office/drawing/2014/chart" uri="{C3380CC4-5D6E-409C-BE32-E72D297353CC}">
              <c16:uniqueId val="{00000003-DA87-40C8-BC6E-71116649F403}"/>
            </c:ext>
          </c:extLst>
        </c:ser>
        <c:dLbls>
          <c:dLblPos val="ctr"/>
          <c:showLegendKey val="0"/>
          <c:showVal val="1"/>
          <c:showCatName val="0"/>
          <c:showSerName val="0"/>
          <c:showPercent val="0"/>
          <c:showBubbleSize val="0"/>
        </c:dLbls>
        <c:gapWidth val="50"/>
        <c:overlap val="100"/>
        <c:axId val="1050402847"/>
        <c:axId val="1050403807"/>
      </c:barChart>
      <c:catAx>
        <c:axId val="1050402847"/>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0403807"/>
        <c:crosses val="autoZero"/>
        <c:auto val="1"/>
        <c:lblAlgn val="ctr"/>
        <c:lblOffset val="100"/>
        <c:noMultiLvlLbl val="0"/>
      </c:catAx>
      <c:valAx>
        <c:axId val="1050403807"/>
        <c:scaling>
          <c:orientation val="minMax"/>
        </c:scaling>
        <c:delete val="0"/>
        <c:axPos val="b"/>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04028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vgsales_cleaned.xlsx]Q7.% PROPORTIONS GRAPHS!PivotTable3</c:name>
    <c:fmtId val="17"/>
  </c:pivotSource>
  <c:chart>
    <c:title>
      <c:tx>
        <c:rich>
          <a:bodyPr rot="0" spcFirstLastPara="1" vertOverflow="ellipsis" vert="horz" wrap="square" anchor="ctr" anchorCtr="1"/>
          <a:lstStyle/>
          <a:p>
            <a:pPr>
              <a:defRPr lang="en-US" sz="3600" b="1" i="0" u="none" strike="noStrike" kern="12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REGIONAL % PROPORTIONS OUT OF TOTAL WORLD SALES</a:t>
            </a:r>
          </a:p>
        </c:rich>
      </c:tx>
      <c:overlay val="0"/>
      <c:spPr>
        <a:noFill/>
        <a:ln>
          <a:noFill/>
        </a:ln>
        <a:effectLst/>
      </c:spPr>
      <c:txPr>
        <a:bodyPr rot="0" spcFirstLastPara="1" vertOverflow="ellipsis" vert="horz" wrap="square" anchor="ctr" anchorCtr="1"/>
        <a:lstStyle/>
        <a:p>
          <a:pPr>
            <a:defRPr lang="en-US" sz="3600" b="1" i="0" u="none" strike="noStrike" kern="12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'Q7.% PROPORTIONS GRAPHS'!$B$20</c:f>
              <c:strCache>
                <c:ptCount val="1"/>
                <c:pt idx="0">
                  <c:v>Sum of USA PERCENTAGE OF GLOBAL SALES</c:v>
                </c:pt>
              </c:strCache>
            </c:strRef>
          </c:tx>
          <c:spPr>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63500" dist="254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'Q7.% PROPORTIONS GRAPHS'!$A$21:$A$24</c:f>
              <c:strCache>
                <c:ptCount val="3"/>
                <c:pt idx="0">
                  <c:v>PS2</c:v>
                </c:pt>
                <c:pt idx="1">
                  <c:v>PS3</c:v>
                </c:pt>
                <c:pt idx="2">
                  <c:v>X360</c:v>
                </c:pt>
              </c:strCache>
            </c:strRef>
          </c:cat>
          <c:val>
            <c:numRef>
              <c:f>'Q7.% PROPORTIONS GRAPHS'!$B$21:$B$24</c:f>
              <c:numCache>
                <c:formatCode>0%</c:formatCode>
                <c:ptCount val="3"/>
                <c:pt idx="0">
                  <c:v>0.46486464904575814</c:v>
                </c:pt>
                <c:pt idx="1">
                  <c:v>0.40981225905533974</c:v>
                </c:pt>
                <c:pt idx="2">
                  <c:v>0.61365051814793936</c:v>
                </c:pt>
              </c:numCache>
            </c:numRef>
          </c:val>
          <c:extLst>
            <c:ext xmlns:c16="http://schemas.microsoft.com/office/drawing/2014/chart" uri="{C3380CC4-5D6E-409C-BE32-E72D297353CC}">
              <c16:uniqueId val="{00000000-5A93-488E-8525-CF7A819C2562}"/>
            </c:ext>
          </c:extLst>
        </c:ser>
        <c:ser>
          <c:idx val="1"/>
          <c:order val="1"/>
          <c:tx>
            <c:strRef>
              <c:f>'Q7.% PROPORTIONS GRAPHS'!$C$20</c:f>
              <c:strCache>
                <c:ptCount val="1"/>
                <c:pt idx="0">
                  <c:v>Sum of EUROPE PERCENTAGE OF GLOBAL SALES</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63500" dist="254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'Q7.% PROPORTIONS GRAPHS'!$A$21:$A$24</c:f>
              <c:strCache>
                <c:ptCount val="3"/>
                <c:pt idx="0">
                  <c:v>PS2</c:v>
                </c:pt>
                <c:pt idx="1">
                  <c:v>PS3</c:v>
                </c:pt>
                <c:pt idx="2">
                  <c:v>X360</c:v>
                </c:pt>
              </c:strCache>
            </c:strRef>
          </c:cat>
          <c:val>
            <c:numRef>
              <c:f>'Q7.% PROPORTIONS GRAPHS'!$C$21:$C$24</c:f>
              <c:numCache>
                <c:formatCode>0%</c:formatCode>
                <c:ptCount val="3"/>
                <c:pt idx="0">
                  <c:v>0.27004711331150788</c:v>
                </c:pt>
                <c:pt idx="1">
                  <c:v>0.35858833853965177</c:v>
                </c:pt>
                <c:pt idx="2">
                  <c:v>0.28638521619276086</c:v>
                </c:pt>
              </c:numCache>
            </c:numRef>
          </c:val>
          <c:extLst>
            <c:ext xmlns:c16="http://schemas.microsoft.com/office/drawing/2014/chart" uri="{C3380CC4-5D6E-409C-BE32-E72D297353CC}">
              <c16:uniqueId val="{00000001-5A93-488E-8525-CF7A819C2562}"/>
            </c:ext>
          </c:extLst>
        </c:ser>
        <c:ser>
          <c:idx val="2"/>
          <c:order val="2"/>
          <c:tx>
            <c:strRef>
              <c:f>'Q7.% PROPORTIONS GRAPHS'!$D$20</c:f>
              <c:strCache>
                <c:ptCount val="1"/>
                <c:pt idx="0">
                  <c:v>Sum of JAPANESE PERCENTAGE OF GLOBAL SALES</c:v>
                </c:pt>
              </c:strCache>
            </c:strRef>
          </c:tx>
          <c:spPr>
            <a:gradFill rotWithShape="1">
              <a:gsLst>
                <a:gs pos="0">
                  <a:schemeClr val="accent3">
                    <a:tint val="96000"/>
                    <a:lumMod val="104000"/>
                  </a:schemeClr>
                </a:gs>
                <a:gs pos="100000">
                  <a:schemeClr val="accent3">
                    <a:shade val="90000"/>
                    <a:lumMod val="90000"/>
                  </a:schemeClr>
                </a:gs>
              </a:gsLst>
              <a:lin ang="5400000" scaled="0"/>
            </a:gradFill>
            <a:ln>
              <a:noFill/>
            </a:ln>
            <a:effectLst>
              <a:outerShdw blurRad="63500" dist="254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'Q7.% PROPORTIONS GRAPHS'!$A$21:$A$24</c:f>
              <c:strCache>
                <c:ptCount val="3"/>
                <c:pt idx="0">
                  <c:v>PS2</c:v>
                </c:pt>
                <c:pt idx="1">
                  <c:v>PS3</c:v>
                </c:pt>
                <c:pt idx="2">
                  <c:v>X360</c:v>
                </c:pt>
              </c:strCache>
            </c:strRef>
          </c:cat>
          <c:val>
            <c:numRef>
              <c:f>'Q7.% PROPORTIONS GRAPHS'!$D$21:$D$24</c:f>
              <c:numCache>
                <c:formatCode>0%</c:formatCode>
                <c:ptCount val="3"/>
                <c:pt idx="0">
                  <c:v>0.11097181186616707</c:v>
                </c:pt>
                <c:pt idx="1">
                  <c:v>8.3318532758026184E-2</c:v>
                </c:pt>
                <c:pt idx="2">
                  <c:v>1.2639746796671543E-2</c:v>
                </c:pt>
              </c:numCache>
            </c:numRef>
          </c:val>
          <c:extLst>
            <c:ext xmlns:c16="http://schemas.microsoft.com/office/drawing/2014/chart" uri="{C3380CC4-5D6E-409C-BE32-E72D297353CC}">
              <c16:uniqueId val="{00000002-5A93-488E-8525-CF7A819C2562}"/>
            </c:ext>
          </c:extLst>
        </c:ser>
        <c:ser>
          <c:idx val="3"/>
          <c:order val="3"/>
          <c:tx>
            <c:strRef>
              <c:f>'Q7.% PROPORTIONS GRAPHS'!$E$20</c:f>
              <c:strCache>
                <c:ptCount val="1"/>
                <c:pt idx="0">
                  <c:v>Sum of REST WORLD PERCENTAGE OF GLOBAL SALES</c:v>
                </c:pt>
              </c:strCache>
            </c:strRef>
          </c:tx>
          <c:spPr>
            <a:gradFill rotWithShape="1">
              <a:gsLst>
                <a:gs pos="0">
                  <a:schemeClr val="accent4">
                    <a:tint val="96000"/>
                    <a:lumMod val="104000"/>
                  </a:schemeClr>
                </a:gs>
                <a:gs pos="100000">
                  <a:schemeClr val="accent4">
                    <a:shade val="90000"/>
                    <a:lumMod val="90000"/>
                  </a:schemeClr>
                </a:gs>
              </a:gsLst>
              <a:lin ang="5400000" scaled="0"/>
            </a:gradFill>
            <a:ln>
              <a:noFill/>
            </a:ln>
            <a:effectLst>
              <a:outerShdw blurRad="63500" dist="254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'Q7.% PROPORTIONS GRAPHS'!$A$21:$A$24</c:f>
              <c:strCache>
                <c:ptCount val="3"/>
                <c:pt idx="0">
                  <c:v>PS2</c:v>
                </c:pt>
                <c:pt idx="1">
                  <c:v>PS3</c:v>
                </c:pt>
                <c:pt idx="2">
                  <c:v>X360</c:v>
                </c:pt>
              </c:strCache>
            </c:strRef>
          </c:cat>
          <c:val>
            <c:numRef>
              <c:f>'Q7.% PROPORTIONS GRAPHS'!$E$21:$E$24</c:f>
              <c:numCache>
                <c:formatCode>0%</c:formatCode>
                <c:ptCount val="3"/>
                <c:pt idx="0">
                  <c:v>0.15411642577657464</c:v>
                </c:pt>
                <c:pt idx="1">
                  <c:v>0.14828086964698134</c:v>
                </c:pt>
                <c:pt idx="2">
                  <c:v>8.7324518862627279E-2</c:v>
                </c:pt>
              </c:numCache>
            </c:numRef>
          </c:val>
          <c:extLst>
            <c:ext xmlns:c16="http://schemas.microsoft.com/office/drawing/2014/chart" uri="{C3380CC4-5D6E-409C-BE32-E72D297353CC}">
              <c16:uniqueId val="{00000003-5A93-488E-8525-CF7A819C2562}"/>
            </c:ext>
          </c:extLst>
        </c:ser>
        <c:dLbls>
          <c:dLblPos val="ctr"/>
          <c:showLegendKey val="0"/>
          <c:showVal val="1"/>
          <c:showCatName val="0"/>
          <c:showSerName val="0"/>
          <c:showPercent val="0"/>
          <c:showBubbleSize val="0"/>
        </c:dLbls>
        <c:gapWidth val="150"/>
        <c:overlap val="100"/>
        <c:axId val="1102436512"/>
        <c:axId val="1102436032"/>
      </c:barChart>
      <c:catAx>
        <c:axId val="1102436512"/>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102436032"/>
        <c:crosses val="autoZero"/>
        <c:auto val="1"/>
        <c:lblAlgn val="ctr"/>
        <c:lblOffset val="100"/>
        <c:noMultiLvlLbl val="0"/>
      </c:catAx>
      <c:valAx>
        <c:axId val="1102436032"/>
        <c:scaling>
          <c:orientation val="minMax"/>
        </c:scaling>
        <c:delete val="0"/>
        <c:axPos val="b"/>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1024365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vgsales_cleaned.xlsx]Q7.% PROPORTIONS GRAPHS!PivotTable2</c:name>
    <c:fmtId val="15"/>
  </c:pivotSource>
  <c:chart>
    <c:title>
      <c:tx>
        <c:rich>
          <a:bodyPr rot="0" spcFirstLastPara="1" vertOverflow="ellipsis" vert="horz" wrap="square" anchor="ctr" anchorCtr="1"/>
          <a:lstStyle/>
          <a:p>
            <a:pPr>
              <a:defRPr lang="en-US" sz="3600" b="0" i="0" u="none" strike="noStrike" kern="1200" spc="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pPr>
            <a:r>
              <a:rPr lang="en-US" sz="1600" b="1"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REGIONAL % PROPORTIONS OUT OF TOTAL WORLD SALES</a:t>
            </a:r>
          </a:p>
        </c:rich>
      </c:tx>
      <c:overlay val="0"/>
      <c:spPr>
        <a:noFill/>
        <a:ln>
          <a:noFill/>
        </a:ln>
        <a:effectLst/>
      </c:spPr>
      <c:txPr>
        <a:bodyPr rot="0" spcFirstLastPara="1" vertOverflow="ellipsis" vert="horz" wrap="square" anchor="ctr" anchorCtr="1"/>
        <a:lstStyle/>
        <a:p>
          <a:pPr>
            <a:defRPr lang="en-US" sz="3600" b="0" i="0" u="none" strike="noStrike" kern="1200" spc="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'Q7.% PROPORTIONS GRAPHS'!$B$15</c:f>
              <c:strCache>
                <c:ptCount val="1"/>
                <c:pt idx="0">
                  <c:v>Sum of USA PERCENTAGE OF GLOBAL SALES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'Q7.% PROPORTIONS GRAPHS'!$A$16:$A$19</c:f>
              <c:strCache>
                <c:ptCount val="3"/>
                <c:pt idx="0">
                  <c:v>Activision</c:v>
                </c:pt>
                <c:pt idx="1">
                  <c:v>Electronic Arts</c:v>
                </c:pt>
                <c:pt idx="2">
                  <c:v>Nintendo</c:v>
                </c:pt>
              </c:strCache>
            </c:strRef>
          </c:cat>
          <c:val>
            <c:numRef>
              <c:f>'Q7.% PROPORTIONS GRAPHS'!$B$16:$B$19</c:f>
              <c:numCache>
                <c:formatCode>0%</c:formatCode>
                <c:ptCount val="3"/>
                <c:pt idx="0">
                  <c:v>0.59025154208624875</c:v>
                </c:pt>
                <c:pt idx="1">
                  <c:v>0.53584807117386479</c:v>
                </c:pt>
                <c:pt idx="2">
                  <c:v>0.45678832851495094</c:v>
                </c:pt>
              </c:numCache>
            </c:numRef>
          </c:val>
          <c:extLst>
            <c:ext xmlns:c16="http://schemas.microsoft.com/office/drawing/2014/chart" uri="{C3380CC4-5D6E-409C-BE32-E72D297353CC}">
              <c16:uniqueId val="{00000000-1963-4A59-894D-BD879745F5B7}"/>
            </c:ext>
          </c:extLst>
        </c:ser>
        <c:ser>
          <c:idx val="1"/>
          <c:order val="1"/>
          <c:tx>
            <c:strRef>
              <c:f>'Q7.% PROPORTIONS GRAPHS'!$C$15</c:f>
              <c:strCache>
                <c:ptCount val="1"/>
                <c:pt idx="0">
                  <c:v>Sum of EUROPE PERCENTAGE OF GLOBAL SALES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'Q7.% PROPORTIONS GRAPHS'!$A$16:$A$19</c:f>
              <c:strCache>
                <c:ptCount val="3"/>
                <c:pt idx="0">
                  <c:v>Activision</c:v>
                </c:pt>
                <c:pt idx="1">
                  <c:v>Electronic Arts</c:v>
                </c:pt>
                <c:pt idx="2">
                  <c:v>Nintendo</c:v>
                </c:pt>
              </c:strCache>
            </c:strRef>
          </c:cat>
          <c:val>
            <c:numRef>
              <c:f>'Q7.% PROPORTIONS GRAPHS'!$C$16:$C$19</c:f>
              <c:numCache>
                <c:formatCode>0%</c:formatCode>
                <c:ptCount val="3"/>
                <c:pt idx="0">
                  <c:v>0.29609429737192894</c:v>
                </c:pt>
                <c:pt idx="1">
                  <c:v>0.33432085869682632</c:v>
                </c:pt>
                <c:pt idx="2">
                  <c:v>0.23415665244451456</c:v>
                </c:pt>
              </c:numCache>
            </c:numRef>
          </c:val>
          <c:extLst>
            <c:ext xmlns:c16="http://schemas.microsoft.com/office/drawing/2014/chart" uri="{C3380CC4-5D6E-409C-BE32-E72D297353CC}">
              <c16:uniqueId val="{00000001-1963-4A59-894D-BD879745F5B7}"/>
            </c:ext>
          </c:extLst>
        </c:ser>
        <c:ser>
          <c:idx val="2"/>
          <c:order val="2"/>
          <c:tx>
            <c:strRef>
              <c:f>'Q7.% PROPORTIONS GRAPHS'!$D$15</c:f>
              <c:strCache>
                <c:ptCount val="1"/>
                <c:pt idx="0">
                  <c:v>Sum of JAPANESE PERCENTAGE OF GLOBAL SALES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'Q7.% PROPORTIONS GRAPHS'!$A$16:$A$19</c:f>
              <c:strCache>
                <c:ptCount val="3"/>
                <c:pt idx="0">
                  <c:v>Activision</c:v>
                </c:pt>
                <c:pt idx="1">
                  <c:v>Electronic Arts</c:v>
                </c:pt>
                <c:pt idx="2">
                  <c:v>Nintendo</c:v>
                </c:pt>
              </c:strCache>
            </c:strRef>
          </c:cat>
          <c:val>
            <c:numRef>
              <c:f>'Q7.% PROPORTIONS GRAPHS'!$D$16:$D$19</c:f>
              <c:numCache>
                <c:formatCode>0%</c:formatCode>
                <c:ptCount val="3"/>
                <c:pt idx="0">
                  <c:v>8.9846272203981167E-3</c:v>
                </c:pt>
                <c:pt idx="1">
                  <c:v>1.2642725930194844E-2</c:v>
                </c:pt>
                <c:pt idx="2">
                  <c:v>0.25466786706854061</c:v>
                </c:pt>
              </c:numCache>
            </c:numRef>
          </c:val>
          <c:extLst>
            <c:ext xmlns:c16="http://schemas.microsoft.com/office/drawing/2014/chart" uri="{C3380CC4-5D6E-409C-BE32-E72D297353CC}">
              <c16:uniqueId val="{00000002-1963-4A59-894D-BD879745F5B7}"/>
            </c:ext>
          </c:extLst>
        </c:ser>
        <c:ser>
          <c:idx val="3"/>
          <c:order val="3"/>
          <c:tx>
            <c:strRef>
              <c:f>'Q7.% PROPORTIONS GRAPHS'!$E$15</c:f>
              <c:strCache>
                <c:ptCount val="1"/>
                <c:pt idx="0">
                  <c:v>Sum of REST WORLD PERCENTAGE OF GLOBAL SALES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'Q7.% PROPORTIONS GRAPHS'!$A$16:$A$19</c:f>
              <c:strCache>
                <c:ptCount val="3"/>
                <c:pt idx="0">
                  <c:v>Activision</c:v>
                </c:pt>
                <c:pt idx="1">
                  <c:v>Electronic Arts</c:v>
                </c:pt>
                <c:pt idx="2">
                  <c:v>Nintendo</c:v>
                </c:pt>
              </c:strCache>
            </c:strRef>
          </c:cat>
          <c:val>
            <c:numRef>
              <c:f>'Q7.% PROPORTIONS GRAPHS'!$E$16:$E$19</c:f>
              <c:numCache>
                <c:formatCode>0%</c:formatCode>
                <c:ptCount val="3"/>
                <c:pt idx="0">
                  <c:v>0.10466953332142719</c:v>
                </c:pt>
                <c:pt idx="1">
                  <c:v>0.11718834419911439</c:v>
                </c:pt>
                <c:pt idx="2">
                  <c:v>5.4387151971995833E-2</c:v>
                </c:pt>
              </c:numCache>
            </c:numRef>
          </c:val>
          <c:extLst>
            <c:ext xmlns:c16="http://schemas.microsoft.com/office/drawing/2014/chart" uri="{C3380CC4-5D6E-409C-BE32-E72D297353CC}">
              <c16:uniqueId val="{00000003-1963-4A59-894D-BD879745F5B7}"/>
            </c:ext>
          </c:extLst>
        </c:ser>
        <c:dLbls>
          <c:dLblPos val="ctr"/>
          <c:showLegendKey val="0"/>
          <c:showVal val="1"/>
          <c:showCatName val="0"/>
          <c:showSerName val="0"/>
          <c:showPercent val="0"/>
          <c:showBubbleSize val="0"/>
        </c:dLbls>
        <c:gapWidth val="150"/>
        <c:overlap val="100"/>
        <c:axId val="1098517232"/>
        <c:axId val="1098532592"/>
      </c:barChart>
      <c:catAx>
        <c:axId val="10985172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8532592"/>
        <c:crosses val="autoZero"/>
        <c:auto val="1"/>
        <c:lblAlgn val="ctr"/>
        <c:lblOffset val="100"/>
        <c:noMultiLvlLbl val="0"/>
      </c:catAx>
      <c:valAx>
        <c:axId val="10985325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8517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vgsales_cleaned.xlsx]Q1,6,8. SALES BY GENRE-YEAR!PivotTable3</c:name>
    <c:fmtId val="28"/>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ACTION</a:t>
            </a:r>
            <a:r>
              <a:rPr lang="en-US" baseline="0"/>
              <a:t> - THE </a:t>
            </a:r>
            <a:r>
              <a:rPr lang="en-US"/>
              <a:t>MOST</a:t>
            </a:r>
            <a:r>
              <a:rPr lang="en-US" baseline="0"/>
              <a:t> POPULAR GENRE. </a:t>
            </a:r>
          </a:p>
          <a:p>
            <a:pPr>
              <a:defRPr/>
            </a:pPr>
            <a:r>
              <a:rPr lang="en-US" baseline="0"/>
              <a:t>TIME TREND AROUND ALL REGIONS</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'Q1,6,8. SALES BY GENRE-YEAR'!$B$36</c:f>
              <c:strCache>
                <c:ptCount val="1"/>
                <c:pt idx="0">
                  <c:v>Sum of USA_SALES </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multiLvlStrRef>
              <c:f>'Q1,6,8. SALES BY GENRE-YEAR'!$A$37:$A$77</c:f>
              <c:multiLvlStrCache>
                <c:ptCount val="39"/>
                <c:lvl>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N/A</c:v>
                  </c:pt>
                </c:lvl>
                <c:lvl>
                  <c:pt idx="0">
                    <c:v>Action</c:v>
                  </c:pt>
                </c:lvl>
              </c:multiLvlStrCache>
            </c:multiLvlStrRef>
          </c:cat>
          <c:val>
            <c:numRef>
              <c:f>'Q1,6,8. SALES BY GENRE-YEAR'!$B$37:$B$77</c:f>
              <c:numCache>
                <c:formatCode>0.00</c:formatCode>
                <c:ptCount val="39"/>
                <c:pt idx="0">
                  <c:v>0.32</c:v>
                </c:pt>
                <c:pt idx="1">
                  <c:v>13.860000000000003</c:v>
                </c:pt>
                <c:pt idx="2">
                  <c:v>6.07</c:v>
                </c:pt>
                <c:pt idx="3">
                  <c:v>2.67</c:v>
                </c:pt>
                <c:pt idx="4">
                  <c:v>0.8</c:v>
                </c:pt>
                <c:pt idx="5">
                  <c:v>1.64</c:v>
                </c:pt>
                <c:pt idx="6">
                  <c:v>6.5200000000000005</c:v>
                </c:pt>
                <c:pt idx="7">
                  <c:v>1.04</c:v>
                </c:pt>
                <c:pt idx="8">
                  <c:v>1.1500000000000001</c:v>
                </c:pt>
                <c:pt idx="9">
                  <c:v>3.83</c:v>
                </c:pt>
                <c:pt idx="10">
                  <c:v>4.2700000000000005</c:v>
                </c:pt>
                <c:pt idx="11">
                  <c:v>3.4699999999999998</c:v>
                </c:pt>
                <c:pt idx="12">
                  <c:v>2.21</c:v>
                </c:pt>
                <c:pt idx="13">
                  <c:v>0.64</c:v>
                </c:pt>
                <c:pt idx="14">
                  <c:v>0.56999999999999995</c:v>
                </c:pt>
                <c:pt idx="15">
                  <c:v>1.7300000000000002</c:v>
                </c:pt>
                <c:pt idx="16">
                  <c:v>10.649999999999999</c:v>
                </c:pt>
                <c:pt idx="17">
                  <c:v>14.4</c:v>
                </c:pt>
                <c:pt idx="18">
                  <c:v>20.149999999999995</c:v>
                </c:pt>
                <c:pt idx="19">
                  <c:v>14.909999999999998</c:v>
                </c:pt>
                <c:pt idx="20">
                  <c:v>17.79</c:v>
                </c:pt>
                <c:pt idx="21">
                  <c:v>29.809999999999995</c:v>
                </c:pt>
                <c:pt idx="22">
                  <c:v>47.810000000000016</c:v>
                </c:pt>
                <c:pt idx="23">
                  <c:v>37.740000000000009</c:v>
                </c:pt>
                <c:pt idx="24">
                  <c:v>39.079999999999977</c:v>
                </c:pt>
                <c:pt idx="25">
                  <c:v>49.62</c:v>
                </c:pt>
                <c:pt idx="26">
                  <c:v>38.369999999999983</c:v>
                </c:pt>
                <c:pt idx="27">
                  <c:v>58.9</c:v>
                </c:pt>
                <c:pt idx="28">
                  <c:v>72.39</c:v>
                </c:pt>
                <c:pt idx="29">
                  <c:v>71.609999999999985</c:v>
                </c:pt>
                <c:pt idx="30">
                  <c:v>60.319999999999986</c:v>
                </c:pt>
                <c:pt idx="31">
                  <c:v>53.729999999999968</c:v>
                </c:pt>
                <c:pt idx="32">
                  <c:v>52.47999999999999</c:v>
                </c:pt>
                <c:pt idx="33">
                  <c:v>53.79</c:v>
                </c:pt>
                <c:pt idx="34">
                  <c:v>38.730000000000011</c:v>
                </c:pt>
                <c:pt idx="35">
                  <c:v>22.829999999999991</c:v>
                </c:pt>
                <c:pt idx="36">
                  <c:v>5.8699999999999983</c:v>
                </c:pt>
                <c:pt idx="37">
                  <c:v>0</c:v>
                </c:pt>
                <c:pt idx="38">
                  <c:v>15.769999999999996</c:v>
                </c:pt>
              </c:numCache>
            </c:numRef>
          </c:val>
          <c:smooth val="0"/>
          <c:extLst>
            <c:ext xmlns:c16="http://schemas.microsoft.com/office/drawing/2014/chart" uri="{C3380CC4-5D6E-409C-BE32-E72D297353CC}">
              <c16:uniqueId val="{00000000-1410-41B0-ACE3-C87DD3DF1F58}"/>
            </c:ext>
          </c:extLst>
        </c:ser>
        <c:ser>
          <c:idx val="1"/>
          <c:order val="1"/>
          <c:tx>
            <c:strRef>
              <c:f>'Q1,6,8. SALES BY GENRE-YEAR'!$C$36</c:f>
              <c:strCache>
                <c:ptCount val="1"/>
                <c:pt idx="0">
                  <c:v>Sum of EUROPE_SALES</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multiLvlStrRef>
              <c:f>'Q1,6,8. SALES BY GENRE-YEAR'!$A$37:$A$77</c:f>
              <c:multiLvlStrCache>
                <c:ptCount val="39"/>
                <c:lvl>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N/A</c:v>
                  </c:pt>
                </c:lvl>
                <c:lvl>
                  <c:pt idx="0">
                    <c:v>Action</c:v>
                  </c:pt>
                </c:lvl>
              </c:multiLvlStrCache>
            </c:multiLvlStrRef>
          </c:cat>
          <c:val>
            <c:numRef>
              <c:f>'Q1,6,8. SALES BY GENRE-YEAR'!$C$37:$C$77</c:f>
              <c:numCache>
                <c:formatCode>0.00</c:formatCode>
                <c:ptCount val="39"/>
                <c:pt idx="0">
                  <c:v>0.02</c:v>
                </c:pt>
                <c:pt idx="1">
                  <c:v>0.81000000000000028</c:v>
                </c:pt>
                <c:pt idx="2">
                  <c:v>0.37999999999999989</c:v>
                </c:pt>
                <c:pt idx="3">
                  <c:v>0.17</c:v>
                </c:pt>
                <c:pt idx="4">
                  <c:v>0.19</c:v>
                </c:pt>
                <c:pt idx="5">
                  <c:v>0.38</c:v>
                </c:pt>
                <c:pt idx="6">
                  <c:v>1.66</c:v>
                </c:pt>
                <c:pt idx="7">
                  <c:v>0.06</c:v>
                </c:pt>
                <c:pt idx="8">
                  <c:v>0.16</c:v>
                </c:pt>
                <c:pt idx="9">
                  <c:v>0.46</c:v>
                </c:pt>
                <c:pt idx="10">
                  <c:v>0.97000000000000008</c:v>
                </c:pt>
                <c:pt idx="11">
                  <c:v>1.08</c:v>
                </c:pt>
                <c:pt idx="12">
                  <c:v>0.96</c:v>
                </c:pt>
                <c:pt idx="13">
                  <c:v>0.22</c:v>
                </c:pt>
                <c:pt idx="14">
                  <c:v>0.12</c:v>
                </c:pt>
                <c:pt idx="15">
                  <c:v>0.45</c:v>
                </c:pt>
                <c:pt idx="16">
                  <c:v>5.8799999999999981</c:v>
                </c:pt>
                <c:pt idx="17">
                  <c:v>9.86</c:v>
                </c:pt>
                <c:pt idx="18">
                  <c:v>11.899999999999999</c:v>
                </c:pt>
                <c:pt idx="19">
                  <c:v>8.68</c:v>
                </c:pt>
                <c:pt idx="20">
                  <c:v>10.840000000000003</c:v>
                </c:pt>
                <c:pt idx="21">
                  <c:v>19.250000000000004</c:v>
                </c:pt>
                <c:pt idx="22">
                  <c:v>27.010000000000005</c:v>
                </c:pt>
                <c:pt idx="23">
                  <c:v>20.879999999999978</c:v>
                </c:pt>
                <c:pt idx="24">
                  <c:v>16.029999999999983</c:v>
                </c:pt>
                <c:pt idx="25">
                  <c:v>21.949999999999964</c:v>
                </c:pt>
                <c:pt idx="26">
                  <c:v>15.289999999999969</c:v>
                </c:pt>
                <c:pt idx="27">
                  <c:v>25.86000000000001</c:v>
                </c:pt>
                <c:pt idx="28">
                  <c:v>39.490000000000016</c:v>
                </c:pt>
                <c:pt idx="29">
                  <c:v>39.200000000000024</c:v>
                </c:pt>
                <c:pt idx="30">
                  <c:v>35.750000000000021</c:v>
                </c:pt>
                <c:pt idx="31">
                  <c:v>41.040000000000006</c:v>
                </c:pt>
                <c:pt idx="32">
                  <c:v>42.78</c:v>
                </c:pt>
                <c:pt idx="33">
                  <c:v>45.210000000000043</c:v>
                </c:pt>
                <c:pt idx="34">
                  <c:v>40.480000000000011</c:v>
                </c:pt>
                <c:pt idx="35">
                  <c:v>24.649999999999995</c:v>
                </c:pt>
                <c:pt idx="36">
                  <c:v>6.36</c:v>
                </c:pt>
                <c:pt idx="37">
                  <c:v>0</c:v>
                </c:pt>
                <c:pt idx="38">
                  <c:v>8.4399999999999959</c:v>
                </c:pt>
              </c:numCache>
            </c:numRef>
          </c:val>
          <c:smooth val="0"/>
          <c:extLst>
            <c:ext xmlns:c16="http://schemas.microsoft.com/office/drawing/2014/chart" uri="{C3380CC4-5D6E-409C-BE32-E72D297353CC}">
              <c16:uniqueId val="{00000001-1410-41B0-ACE3-C87DD3DF1F58}"/>
            </c:ext>
          </c:extLst>
        </c:ser>
        <c:ser>
          <c:idx val="2"/>
          <c:order val="2"/>
          <c:tx>
            <c:strRef>
              <c:f>'Q1,6,8. SALES BY GENRE-YEAR'!$D$36</c:f>
              <c:strCache>
                <c:ptCount val="1"/>
                <c:pt idx="0">
                  <c:v>Sum of JAPAN_SALES</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multiLvlStrRef>
              <c:f>'Q1,6,8. SALES BY GENRE-YEAR'!$A$37:$A$77</c:f>
              <c:multiLvlStrCache>
                <c:ptCount val="39"/>
                <c:lvl>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N/A</c:v>
                  </c:pt>
                </c:lvl>
                <c:lvl>
                  <c:pt idx="0">
                    <c:v>Action</c:v>
                  </c:pt>
                </c:lvl>
              </c:multiLvlStrCache>
            </c:multiLvlStrRef>
          </c:cat>
          <c:val>
            <c:numRef>
              <c:f>'Q1,6,8. SALES BY GENRE-YEAR'!$D$37:$D$77</c:f>
              <c:numCache>
                <c:formatCode>0.00</c:formatCode>
                <c:ptCount val="39"/>
                <c:pt idx="0">
                  <c:v>0</c:v>
                </c:pt>
                <c:pt idx="1">
                  <c:v>0</c:v>
                </c:pt>
                <c:pt idx="2">
                  <c:v>0</c:v>
                </c:pt>
                <c:pt idx="3">
                  <c:v>0</c:v>
                </c:pt>
                <c:pt idx="4">
                  <c:v>0.83</c:v>
                </c:pt>
                <c:pt idx="5">
                  <c:v>1.44</c:v>
                </c:pt>
                <c:pt idx="6">
                  <c:v>5.3100000000000005</c:v>
                </c:pt>
                <c:pt idx="7">
                  <c:v>0</c:v>
                </c:pt>
                <c:pt idx="8">
                  <c:v>0.42</c:v>
                </c:pt>
                <c:pt idx="9">
                  <c:v>0.31</c:v>
                </c:pt>
                <c:pt idx="10">
                  <c:v>1.01</c:v>
                </c:pt>
                <c:pt idx="11">
                  <c:v>2.06</c:v>
                </c:pt>
                <c:pt idx="12">
                  <c:v>0.54</c:v>
                </c:pt>
                <c:pt idx="13">
                  <c:v>0.91999999999999993</c:v>
                </c:pt>
                <c:pt idx="14">
                  <c:v>0.84</c:v>
                </c:pt>
                <c:pt idx="15">
                  <c:v>1.26</c:v>
                </c:pt>
                <c:pt idx="16">
                  <c:v>2.62</c:v>
                </c:pt>
                <c:pt idx="17">
                  <c:v>1.9000000000000001</c:v>
                </c:pt>
                <c:pt idx="18">
                  <c:v>5.5499999999999989</c:v>
                </c:pt>
                <c:pt idx="19">
                  <c:v>2.9</c:v>
                </c:pt>
                <c:pt idx="20">
                  <c:v>3.7399999999999993</c:v>
                </c:pt>
                <c:pt idx="21">
                  <c:v>5.9899999999999993</c:v>
                </c:pt>
                <c:pt idx="22">
                  <c:v>5.0999999999999996</c:v>
                </c:pt>
                <c:pt idx="23">
                  <c:v>4.1899999999999995</c:v>
                </c:pt>
                <c:pt idx="24">
                  <c:v>4.82</c:v>
                </c:pt>
                <c:pt idx="25">
                  <c:v>6.32</c:v>
                </c:pt>
                <c:pt idx="26">
                  <c:v>5.77</c:v>
                </c:pt>
                <c:pt idx="27">
                  <c:v>6.1299999999999981</c:v>
                </c:pt>
                <c:pt idx="28">
                  <c:v>5.9999999999999982</c:v>
                </c:pt>
                <c:pt idx="29">
                  <c:v>11.959999999999997</c:v>
                </c:pt>
                <c:pt idx="30">
                  <c:v>8.5799999999999947</c:v>
                </c:pt>
                <c:pt idx="31">
                  <c:v>10.819999999999999</c:v>
                </c:pt>
                <c:pt idx="32">
                  <c:v>12.299999999999992</c:v>
                </c:pt>
                <c:pt idx="33">
                  <c:v>10.879999999999995</c:v>
                </c:pt>
                <c:pt idx="34">
                  <c:v>6.4999999999999947</c:v>
                </c:pt>
                <c:pt idx="35">
                  <c:v>15.850000000000001</c:v>
                </c:pt>
                <c:pt idx="36">
                  <c:v>5.7800000000000011</c:v>
                </c:pt>
                <c:pt idx="37">
                  <c:v>0.01</c:v>
                </c:pt>
                <c:pt idx="38">
                  <c:v>0.84000000000000008</c:v>
                </c:pt>
              </c:numCache>
            </c:numRef>
          </c:val>
          <c:smooth val="0"/>
          <c:extLst>
            <c:ext xmlns:c16="http://schemas.microsoft.com/office/drawing/2014/chart" uri="{C3380CC4-5D6E-409C-BE32-E72D297353CC}">
              <c16:uniqueId val="{00000002-1410-41B0-ACE3-C87DD3DF1F58}"/>
            </c:ext>
          </c:extLst>
        </c:ser>
        <c:ser>
          <c:idx val="3"/>
          <c:order val="3"/>
          <c:tx>
            <c:strRef>
              <c:f>'Q1,6,8. SALES BY GENRE-YEAR'!$E$36</c:f>
              <c:strCache>
                <c:ptCount val="1"/>
                <c:pt idx="0">
                  <c:v>Sum of REST_WORLD_SALES</c:v>
                </c:pt>
              </c:strCache>
            </c:strRef>
          </c:tx>
          <c:spPr>
            <a:ln w="22225" cap="rnd">
              <a:solidFill>
                <a:schemeClr val="accent4"/>
              </a:solidFill>
            </a:ln>
            <a:effectLst>
              <a:glow rad="139700">
                <a:schemeClr val="accent4">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cat>
            <c:multiLvlStrRef>
              <c:f>'Q1,6,8. SALES BY GENRE-YEAR'!$A$37:$A$77</c:f>
              <c:multiLvlStrCache>
                <c:ptCount val="39"/>
                <c:lvl>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N/A</c:v>
                  </c:pt>
                </c:lvl>
                <c:lvl>
                  <c:pt idx="0">
                    <c:v>Action</c:v>
                  </c:pt>
                </c:lvl>
              </c:multiLvlStrCache>
            </c:multiLvlStrRef>
          </c:cat>
          <c:val>
            <c:numRef>
              <c:f>'Q1,6,8. SALES BY GENRE-YEAR'!$E$37:$E$77</c:f>
              <c:numCache>
                <c:formatCode>0.00</c:formatCode>
                <c:ptCount val="39"/>
                <c:pt idx="0">
                  <c:v>0</c:v>
                </c:pt>
                <c:pt idx="1">
                  <c:v>0.11999999999999998</c:v>
                </c:pt>
                <c:pt idx="2">
                  <c:v>0.05</c:v>
                </c:pt>
                <c:pt idx="3">
                  <c:v>0.02</c:v>
                </c:pt>
                <c:pt idx="4">
                  <c:v>0.03</c:v>
                </c:pt>
                <c:pt idx="5">
                  <c:v>0.06</c:v>
                </c:pt>
                <c:pt idx="6">
                  <c:v>0.25</c:v>
                </c:pt>
                <c:pt idx="7">
                  <c:v>0.01</c:v>
                </c:pt>
                <c:pt idx="8">
                  <c:v>0.01</c:v>
                </c:pt>
                <c:pt idx="9">
                  <c:v>0.05</c:v>
                </c:pt>
                <c:pt idx="10">
                  <c:v>0.14000000000000001</c:v>
                </c:pt>
                <c:pt idx="11">
                  <c:v>0.15</c:v>
                </c:pt>
                <c:pt idx="12">
                  <c:v>0.13</c:v>
                </c:pt>
                <c:pt idx="13">
                  <c:v>0.03</c:v>
                </c:pt>
                <c:pt idx="14">
                  <c:v>0.02</c:v>
                </c:pt>
                <c:pt idx="15">
                  <c:v>0.14000000000000001</c:v>
                </c:pt>
                <c:pt idx="16">
                  <c:v>1.4500000000000002</c:v>
                </c:pt>
                <c:pt idx="17">
                  <c:v>1.4300000000000004</c:v>
                </c:pt>
                <c:pt idx="18">
                  <c:v>1.8600000000000008</c:v>
                </c:pt>
                <c:pt idx="19">
                  <c:v>1.2400000000000004</c:v>
                </c:pt>
                <c:pt idx="20">
                  <c:v>1.6100000000000005</c:v>
                </c:pt>
                <c:pt idx="21">
                  <c:v>4.3799999999999963</c:v>
                </c:pt>
                <c:pt idx="22">
                  <c:v>6.7299999999999915</c:v>
                </c:pt>
                <c:pt idx="23">
                  <c:v>5.1699999999999902</c:v>
                </c:pt>
                <c:pt idx="24">
                  <c:v>16.219999999999988</c:v>
                </c:pt>
                <c:pt idx="25">
                  <c:v>7.7899999999999823</c:v>
                </c:pt>
                <c:pt idx="26">
                  <c:v>7.159999999999985</c:v>
                </c:pt>
                <c:pt idx="27">
                  <c:v>15.519999999999978</c:v>
                </c:pt>
                <c:pt idx="28">
                  <c:v>18.64999999999997</c:v>
                </c:pt>
                <c:pt idx="29">
                  <c:v>16.849999999999962</c:v>
                </c:pt>
                <c:pt idx="30">
                  <c:v>12.959999999999969</c:v>
                </c:pt>
                <c:pt idx="31">
                  <c:v>13.819999999999963</c:v>
                </c:pt>
                <c:pt idx="32">
                  <c:v>15.539999999999981</c:v>
                </c:pt>
                <c:pt idx="33">
                  <c:v>16.079999999999991</c:v>
                </c:pt>
                <c:pt idx="34">
                  <c:v>13.849999999999971</c:v>
                </c:pt>
                <c:pt idx="35">
                  <c:v>8.5799999999999805</c:v>
                </c:pt>
                <c:pt idx="36">
                  <c:v>2.2300000000000009</c:v>
                </c:pt>
                <c:pt idx="37">
                  <c:v>0</c:v>
                </c:pt>
                <c:pt idx="38">
                  <c:v>2.4299999999999997</c:v>
                </c:pt>
              </c:numCache>
            </c:numRef>
          </c:val>
          <c:smooth val="0"/>
          <c:extLst>
            <c:ext xmlns:c16="http://schemas.microsoft.com/office/drawing/2014/chart" uri="{C3380CC4-5D6E-409C-BE32-E72D297353CC}">
              <c16:uniqueId val="{00000003-1410-41B0-ACE3-C87DD3DF1F58}"/>
            </c:ext>
          </c:extLst>
        </c:ser>
        <c:dLbls>
          <c:showLegendKey val="0"/>
          <c:showVal val="0"/>
          <c:showCatName val="0"/>
          <c:showSerName val="0"/>
          <c:showPercent val="0"/>
          <c:showBubbleSize val="0"/>
        </c:dLbls>
        <c:marker val="1"/>
        <c:smooth val="0"/>
        <c:axId val="1362561407"/>
        <c:axId val="1362573887"/>
      </c:lineChart>
      <c:catAx>
        <c:axId val="136256140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62573887"/>
        <c:crosses val="autoZero"/>
        <c:auto val="1"/>
        <c:lblAlgn val="ctr"/>
        <c:lblOffset val="100"/>
        <c:noMultiLvlLbl val="0"/>
      </c:catAx>
      <c:valAx>
        <c:axId val="1362573887"/>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625614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vgsales_cleaned.xlsx]Q1,6,8. SALES BY GENRE-YEAR!PivotTable5</c:name>
    <c:fmtId val="30"/>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400" b="1" i="0" u="none" strike="noStrike" kern="1200" cap="none" baseline="0">
                <a:solidFill>
                  <a:sysClr val="window" lastClr="FFFFFF">
                    <a:lumMod val="85000"/>
                  </a:sysClr>
                </a:solidFill>
              </a:rPr>
              <a:t>SPORT -  THE SECOND POPULAR GENRE. </a:t>
            </a:r>
          </a:p>
          <a:p>
            <a:pPr>
              <a:defRPr/>
            </a:pPr>
            <a:r>
              <a:rPr lang="en-US" sz="1400" b="1" i="0" u="none" strike="noStrike" kern="1200" cap="none" baseline="0">
                <a:solidFill>
                  <a:sysClr val="window" lastClr="FFFFFF">
                    <a:lumMod val="85000"/>
                  </a:sysClr>
                </a:solidFill>
              </a:rPr>
              <a:t>TIME TREND AROUND ALL REGIONS</a:t>
            </a:r>
          </a:p>
          <a:p>
            <a:pPr>
              <a:defRPr/>
            </a:pP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'Q1,6,8. SALES BY GENRE-YEAR'!$G$36</c:f>
              <c:strCache>
                <c:ptCount val="1"/>
                <c:pt idx="0">
                  <c:v>Sum of USA_SALES </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multiLvlStrRef>
              <c:f>'Q1,6,8. SALES BY GENRE-YEAR'!$F$37:$F$76</c:f>
              <c:multiLvlStrCache>
                <c:ptCount val="38"/>
                <c:lvl>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N/A</c:v>
                  </c:pt>
                </c:lvl>
                <c:lvl>
                  <c:pt idx="0">
                    <c:v>Sports</c:v>
                  </c:pt>
                </c:lvl>
              </c:multiLvlStrCache>
            </c:multiLvlStrRef>
          </c:cat>
          <c:val>
            <c:numRef>
              <c:f>'Q1,6,8. SALES BY GENRE-YEAR'!$G$37:$G$76</c:f>
              <c:numCache>
                <c:formatCode>0.00</c:formatCode>
                <c:ptCount val="38"/>
                <c:pt idx="0">
                  <c:v>0.46</c:v>
                </c:pt>
                <c:pt idx="1">
                  <c:v>0.74</c:v>
                </c:pt>
                <c:pt idx="2">
                  <c:v>0.98</c:v>
                </c:pt>
                <c:pt idx="3">
                  <c:v>0.73</c:v>
                </c:pt>
                <c:pt idx="4">
                  <c:v>1.7</c:v>
                </c:pt>
                <c:pt idx="5">
                  <c:v>0.18</c:v>
                </c:pt>
                <c:pt idx="6">
                  <c:v>2.3499999999999996</c:v>
                </c:pt>
                <c:pt idx="7">
                  <c:v>0.4</c:v>
                </c:pt>
                <c:pt idx="8">
                  <c:v>1.37</c:v>
                </c:pt>
                <c:pt idx="9">
                  <c:v>2.2400000000000002</c:v>
                </c:pt>
                <c:pt idx="10">
                  <c:v>0.28000000000000003</c:v>
                </c:pt>
                <c:pt idx="11">
                  <c:v>0.41</c:v>
                </c:pt>
                <c:pt idx="12">
                  <c:v>1.75</c:v>
                </c:pt>
                <c:pt idx="13">
                  <c:v>0.04</c:v>
                </c:pt>
                <c:pt idx="14">
                  <c:v>2.5</c:v>
                </c:pt>
                <c:pt idx="15">
                  <c:v>2.5600000000000005</c:v>
                </c:pt>
                <c:pt idx="16">
                  <c:v>7.7799999999999994</c:v>
                </c:pt>
                <c:pt idx="17">
                  <c:v>15.549999999999999</c:v>
                </c:pt>
                <c:pt idx="18">
                  <c:v>24.7</c:v>
                </c:pt>
                <c:pt idx="19">
                  <c:v>15.090000000000002</c:v>
                </c:pt>
                <c:pt idx="20">
                  <c:v>22.749999999999996</c:v>
                </c:pt>
                <c:pt idx="21">
                  <c:v>28.8</c:v>
                </c:pt>
                <c:pt idx="22">
                  <c:v>35.170000000000016</c:v>
                </c:pt>
                <c:pt idx="23">
                  <c:v>31.449999999999996</c:v>
                </c:pt>
                <c:pt idx="24">
                  <c:v>38.519999999999989</c:v>
                </c:pt>
                <c:pt idx="25">
                  <c:v>36.060000000000009</c:v>
                </c:pt>
                <c:pt idx="26">
                  <c:v>72.910000000000082</c:v>
                </c:pt>
                <c:pt idx="27">
                  <c:v>47.789999999999985</c:v>
                </c:pt>
                <c:pt idx="28">
                  <c:v>48.919999999999987</c:v>
                </c:pt>
                <c:pt idx="29">
                  <c:v>71.470000000000013</c:v>
                </c:pt>
                <c:pt idx="30">
                  <c:v>48.559999999999995</c:v>
                </c:pt>
                <c:pt idx="31">
                  <c:v>27.449999999999996</c:v>
                </c:pt>
                <c:pt idx="32">
                  <c:v>16.400000000000002</c:v>
                </c:pt>
                <c:pt idx="33">
                  <c:v>19.180000000000003</c:v>
                </c:pt>
                <c:pt idx="34">
                  <c:v>19.82</c:v>
                </c:pt>
                <c:pt idx="35">
                  <c:v>18.46</c:v>
                </c:pt>
                <c:pt idx="36">
                  <c:v>4.57</c:v>
                </c:pt>
                <c:pt idx="37">
                  <c:v>12.45</c:v>
                </c:pt>
              </c:numCache>
            </c:numRef>
          </c:val>
          <c:smooth val="0"/>
          <c:extLst>
            <c:ext xmlns:c16="http://schemas.microsoft.com/office/drawing/2014/chart" uri="{C3380CC4-5D6E-409C-BE32-E72D297353CC}">
              <c16:uniqueId val="{00000000-CC1E-40E5-8FDA-2DAD517F71C1}"/>
            </c:ext>
          </c:extLst>
        </c:ser>
        <c:ser>
          <c:idx val="1"/>
          <c:order val="1"/>
          <c:tx>
            <c:strRef>
              <c:f>'Q1,6,8. SALES BY GENRE-YEAR'!$H$36</c:f>
              <c:strCache>
                <c:ptCount val="1"/>
                <c:pt idx="0">
                  <c:v>Sum of EUROPE_SALES</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multiLvlStrRef>
              <c:f>'Q1,6,8. SALES BY GENRE-YEAR'!$F$37:$F$76</c:f>
              <c:multiLvlStrCache>
                <c:ptCount val="38"/>
                <c:lvl>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N/A</c:v>
                  </c:pt>
                </c:lvl>
                <c:lvl>
                  <c:pt idx="0">
                    <c:v>Sports</c:v>
                  </c:pt>
                </c:lvl>
              </c:multiLvlStrCache>
            </c:multiLvlStrRef>
          </c:cat>
          <c:val>
            <c:numRef>
              <c:f>'Q1,6,8. SALES BY GENRE-YEAR'!$H$37:$H$76</c:f>
              <c:numCache>
                <c:formatCode>0.00</c:formatCode>
                <c:ptCount val="38"/>
                <c:pt idx="0">
                  <c:v>0.03</c:v>
                </c:pt>
                <c:pt idx="1">
                  <c:v>0.04</c:v>
                </c:pt>
                <c:pt idx="2">
                  <c:v>0.06</c:v>
                </c:pt>
                <c:pt idx="3">
                  <c:v>0.1</c:v>
                </c:pt>
                <c:pt idx="4">
                  <c:v>0.39</c:v>
                </c:pt>
                <c:pt idx="5">
                  <c:v>0.23</c:v>
                </c:pt>
                <c:pt idx="6">
                  <c:v>0.47000000000000003</c:v>
                </c:pt>
                <c:pt idx="7">
                  <c:v>0.03</c:v>
                </c:pt>
                <c:pt idx="8">
                  <c:v>0.32</c:v>
                </c:pt>
                <c:pt idx="9">
                  <c:v>0.9</c:v>
                </c:pt>
                <c:pt idx="10">
                  <c:v>0.5</c:v>
                </c:pt>
                <c:pt idx="11">
                  <c:v>0.1</c:v>
                </c:pt>
                <c:pt idx="12">
                  <c:v>0.25</c:v>
                </c:pt>
                <c:pt idx="13">
                  <c:v>0.01</c:v>
                </c:pt>
                <c:pt idx="14">
                  <c:v>0.55000000000000004</c:v>
                </c:pt>
                <c:pt idx="15">
                  <c:v>1.2799999999999998</c:v>
                </c:pt>
                <c:pt idx="16">
                  <c:v>3.78</c:v>
                </c:pt>
                <c:pt idx="17">
                  <c:v>5.47</c:v>
                </c:pt>
                <c:pt idx="18">
                  <c:v>10.209999999999997</c:v>
                </c:pt>
                <c:pt idx="19">
                  <c:v>7.0299999999999976</c:v>
                </c:pt>
                <c:pt idx="20">
                  <c:v>9.769999999999996</c:v>
                </c:pt>
                <c:pt idx="21">
                  <c:v>14.139999999999997</c:v>
                </c:pt>
                <c:pt idx="22">
                  <c:v>19.239999999999991</c:v>
                </c:pt>
                <c:pt idx="23">
                  <c:v>15.959999999999994</c:v>
                </c:pt>
                <c:pt idx="24">
                  <c:v>14.859999999999994</c:v>
                </c:pt>
                <c:pt idx="25">
                  <c:v>14.099999999999996</c:v>
                </c:pt>
                <c:pt idx="26">
                  <c:v>40.200000000000024</c:v>
                </c:pt>
                <c:pt idx="27">
                  <c:v>26.54</c:v>
                </c:pt>
                <c:pt idx="28">
                  <c:v>26.960000000000004</c:v>
                </c:pt>
                <c:pt idx="29">
                  <c:v>42.169999999999987</c:v>
                </c:pt>
                <c:pt idx="30">
                  <c:v>29.050000000000008</c:v>
                </c:pt>
                <c:pt idx="31">
                  <c:v>19.860000000000007</c:v>
                </c:pt>
                <c:pt idx="32">
                  <c:v>8.83</c:v>
                </c:pt>
                <c:pt idx="33">
                  <c:v>15.160000000000002</c:v>
                </c:pt>
                <c:pt idx="34">
                  <c:v>18.700000000000003</c:v>
                </c:pt>
                <c:pt idx="35">
                  <c:v>16.690000000000005</c:v>
                </c:pt>
                <c:pt idx="36">
                  <c:v>7.3599999999999968</c:v>
                </c:pt>
                <c:pt idx="37">
                  <c:v>4.9599999999999991</c:v>
                </c:pt>
              </c:numCache>
            </c:numRef>
          </c:val>
          <c:smooth val="0"/>
          <c:extLst>
            <c:ext xmlns:c16="http://schemas.microsoft.com/office/drawing/2014/chart" uri="{C3380CC4-5D6E-409C-BE32-E72D297353CC}">
              <c16:uniqueId val="{00000001-CC1E-40E5-8FDA-2DAD517F71C1}"/>
            </c:ext>
          </c:extLst>
        </c:ser>
        <c:ser>
          <c:idx val="2"/>
          <c:order val="2"/>
          <c:tx>
            <c:strRef>
              <c:f>'Q1,6,8. SALES BY GENRE-YEAR'!$I$36</c:f>
              <c:strCache>
                <c:ptCount val="1"/>
                <c:pt idx="0">
                  <c:v>Sum of JAPAN_SALES</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multiLvlStrRef>
              <c:f>'Q1,6,8. SALES BY GENRE-YEAR'!$F$37:$F$76</c:f>
              <c:multiLvlStrCache>
                <c:ptCount val="38"/>
                <c:lvl>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N/A</c:v>
                  </c:pt>
                </c:lvl>
                <c:lvl>
                  <c:pt idx="0">
                    <c:v>Sports</c:v>
                  </c:pt>
                </c:lvl>
              </c:multiLvlStrCache>
            </c:multiLvlStrRef>
          </c:cat>
          <c:val>
            <c:numRef>
              <c:f>'Q1,6,8. SALES BY GENRE-YEAR'!$I$37:$I$76</c:f>
              <c:numCache>
                <c:formatCode>0.00</c:formatCode>
                <c:ptCount val="38"/>
                <c:pt idx="0">
                  <c:v>0</c:v>
                </c:pt>
                <c:pt idx="1">
                  <c:v>0</c:v>
                </c:pt>
                <c:pt idx="2">
                  <c:v>0</c:v>
                </c:pt>
                <c:pt idx="3">
                  <c:v>2.35</c:v>
                </c:pt>
                <c:pt idx="4">
                  <c:v>4.0199999999999996</c:v>
                </c:pt>
                <c:pt idx="5">
                  <c:v>1.53</c:v>
                </c:pt>
                <c:pt idx="6">
                  <c:v>2.69</c:v>
                </c:pt>
                <c:pt idx="7">
                  <c:v>3.2800000000000002</c:v>
                </c:pt>
                <c:pt idx="8">
                  <c:v>1.86</c:v>
                </c:pt>
                <c:pt idx="9">
                  <c:v>2.4700000000000002</c:v>
                </c:pt>
                <c:pt idx="10">
                  <c:v>1.28</c:v>
                </c:pt>
                <c:pt idx="11">
                  <c:v>1.8800000000000001</c:v>
                </c:pt>
                <c:pt idx="12">
                  <c:v>0.90000000000000013</c:v>
                </c:pt>
                <c:pt idx="13">
                  <c:v>3.13</c:v>
                </c:pt>
                <c:pt idx="14">
                  <c:v>5.23</c:v>
                </c:pt>
                <c:pt idx="15">
                  <c:v>3.87</c:v>
                </c:pt>
                <c:pt idx="16">
                  <c:v>5.08</c:v>
                </c:pt>
                <c:pt idx="17">
                  <c:v>7.5900000000000007</c:v>
                </c:pt>
                <c:pt idx="18">
                  <c:v>5.0600000000000005</c:v>
                </c:pt>
                <c:pt idx="19">
                  <c:v>6.83</c:v>
                </c:pt>
                <c:pt idx="20">
                  <c:v>6.3599999999999994</c:v>
                </c:pt>
                <c:pt idx="21">
                  <c:v>3.9</c:v>
                </c:pt>
                <c:pt idx="22">
                  <c:v>4.6900000000000013</c:v>
                </c:pt>
                <c:pt idx="23">
                  <c:v>4</c:v>
                </c:pt>
                <c:pt idx="24">
                  <c:v>4.42</c:v>
                </c:pt>
                <c:pt idx="25">
                  <c:v>3.5400000000000005</c:v>
                </c:pt>
                <c:pt idx="26">
                  <c:v>8.6899999999999977</c:v>
                </c:pt>
                <c:pt idx="27">
                  <c:v>9.5899999999999963</c:v>
                </c:pt>
                <c:pt idx="28">
                  <c:v>5.370000000000001</c:v>
                </c:pt>
                <c:pt idx="29">
                  <c:v>9.8099999999999934</c:v>
                </c:pt>
                <c:pt idx="30">
                  <c:v>4.419999999999999</c:v>
                </c:pt>
                <c:pt idx="31">
                  <c:v>3.0799999999999996</c:v>
                </c:pt>
                <c:pt idx="32">
                  <c:v>2.59</c:v>
                </c:pt>
                <c:pt idx="33">
                  <c:v>2.15</c:v>
                </c:pt>
                <c:pt idx="34">
                  <c:v>1.6</c:v>
                </c:pt>
                <c:pt idx="35">
                  <c:v>0.72000000000000008</c:v>
                </c:pt>
                <c:pt idx="36">
                  <c:v>0.78000000000000014</c:v>
                </c:pt>
                <c:pt idx="37">
                  <c:v>0.49000000000000005</c:v>
                </c:pt>
              </c:numCache>
            </c:numRef>
          </c:val>
          <c:smooth val="0"/>
          <c:extLst>
            <c:ext xmlns:c16="http://schemas.microsoft.com/office/drawing/2014/chart" uri="{C3380CC4-5D6E-409C-BE32-E72D297353CC}">
              <c16:uniqueId val="{00000002-CC1E-40E5-8FDA-2DAD517F71C1}"/>
            </c:ext>
          </c:extLst>
        </c:ser>
        <c:ser>
          <c:idx val="3"/>
          <c:order val="3"/>
          <c:tx>
            <c:strRef>
              <c:f>'Q1,6,8. SALES BY GENRE-YEAR'!$J$36</c:f>
              <c:strCache>
                <c:ptCount val="1"/>
                <c:pt idx="0">
                  <c:v>Sum of REST_WORLD_SALES</c:v>
                </c:pt>
              </c:strCache>
            </c:strRef>
          </c:tx>
          <c:spPr>
            <a:ln w="22225" cap="rnd">
              <a:solidFill>
                <a:schemeClr val="accent4"/>
              </a:solidFill>
            </a:ln>
            <a:effectLst>
              <a:glow rad="139700">
                <a:schemeClr val="accent4">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cat>
            <c:multiLvlStrRef>
              <c:f>'Q1,6,8. SALES BY GENRE-YEAR'!$F$37:$F$76</c:f>
              <c:multiLvlStrCache>
                <c:ptCount val="38"/>
                <c:lvl>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N/A</c:v>
                  </c:pt>
                </c:lvl>
                <c:lvl>
                  <c:pt idx="0">
                    <c:v>Sports</c:v>
                  </c:pt>
                </c:lvl>
              </c:multiLvlStrCache>
            </c:multiLvlStrRef>
          </c:cat>
          <c:val>
            <c:numRef>
              <c:f>'Q1,6,8. SALES BY GENRE-YEAR'!$J$37:$J$76</c:f>
              <c:numCache>
                <c:formatCode>0.00</c:formatCode>
                <c:ptCount val="38"/>
                <c:pt idx="0">
                  <c:v>0.01</c:v>
                </c:pt>
                <c:pt idx="1">
                  <c:v>0</c:v>
                </c:pt>
                <c:pt idx="2">
                  <c:v>0.02</c:v>
                </c:pt>
                <c:pt idx="3">
                  <c:v>0.02</c:v>
                </c:pt>
                <c:pt idx="4">
                  <c:v>0.06</c:v>
                </c:pt>
                <c:pt idx="5">
                  <c:v>0.02</c:v>
                </c:pt>
                <c:pt idx="6">
                  <c:v>7.0000000000000007E-2</c:v>
                </c:pt>
                <c:pt idx="7">
                  <c:v>0</c:v>
                </c:pt>
                <c:pt idx="8">
                  <c:v>0.05</c:v>
                </c:pt>
                <c:pt idx="9">
                  <c:v>0.11</c:v>
                </c:pt>
                <c:pt idx="10">
                  <c:v>0.05</c:v>
                </c:pt>
                <c:pt idx="11">
                  <c:v>0.02</c:v>
                </c:pt>
                <c:pt idx="12">
                  <c:v>0.05</c:v>
                </c:pt>
                <c:pt idx="13">
                  <c:v>0</c:v>
                </c:pt>
                <c:pt idx="14">
                  <c:v>0.13</c:v>
                </c:pt>
                <c:pt idx="15">
                  <c:v>0.27999999999999997</c:v>
                </c:pt>
                <c:pt idx="16">
                  <c:v>0.78000000000000025</c:v>
                </c:pt>
                <c:pt idx="17">
                  <c:v>1.4300000000000006</c:v>
                </c:pt>
                <c:pt idx="18">
                  <c:v>1.7800000000000009</c:v>
                </c:pt>
                <c:pt idx="19">
                  <c:v>1.5100000000000007</c:v>
                </c:pt>
                <c:pt idx="20">
                  <c:v>2.5100000000000007</c:v>
                </c:pt>
                <c:pt idx="21">
                  <c:v>4.6299999999999955</c:v>
                </c:pt>
                <c:pt idx="22">
                  <c:v>6.2099999999999884</c:v>
                </c:pt>
                <c:pt idx="23">
                  <c:v>4.5499999999999909</c:v>
                </c:pt>
                <c:pt idx="24">
                  <c:v>5.8399999999999945</c:v>
                </c:pt>
                <c:pt idx="25">
                  <c:v>5.8299999999999939</c:v>
                </c:pt>
                <c:pt idx="26">
                  <c:v>14.379999999999981</c:v>
                </c:pt>
                <c:pt idx="27">
                  <c:v>14.54999999999999</c:v>
                </c:pt>
                <c:pt idx="28">
                  <c:v>14.329999999999986</c:v>
                </c:pt>
                <c:pt idx="29">
                  <c:v>15.189999999999978</c:v>
                </c:pt>
                <c:pt idx="30">
                  <c:v>10.519999999999987</c:v>
                </c:pt>
                <c:pt idx="31">
                  <c:v>6.9899999999999878</c:v>
                </c:pt>
                <c:pt idx="32">
                  <c:v>3.1299999999999994</c:v>
                </c:pt>
                <c:pt idx="33">
                  <c:v>5.0999999999999952</c:v>
                </c:pt>
                <c:pt idx="34">
                  <c:v>6.62</c:v>
                </c:pt>
                <c:pt idx="35">
                  <c:v>5.6699999999999964</c:v>
                </c:pt>
                <c:pt idx="36">
                  <c:v>1.9200000000000004</c:v>
                </c:pt>
                <c:pt idx="37">
                  <c:v>2.2200000000000002</c:v>
                </c:pt>
              </c:numCache>
            </c:numRef>
          </c:val>
          <c:smooth val="0"/>
          <c:extLst>
            <c:ext xmlns:c16="http://schemas.microsoft.com/office/drawing/2014/chart" uri="{C3380CC4-5D6E-409C-BE32-E72D297353CC}">
              <c16:uniqueId val="{00000003-CC1E-40E5-8FDA-2DAD517F71C1}"/>
            </c:ext>
          </c:extLst>
        </c:ser>
        <c:dLbls>
          <c:showLegendKey val="0"/>
          <c:showVal val="0"/>
          <c:showCatName val="0"/>
          <c:showSerName val="0"/>
          <c:showPercent val="0"/>
          <c:showBubbleSize val="0"/>
        </c:dLbls>
        <c:marker val="1"/>
        <c:smooth val="0"/>
        <c:axId val="1416558287"/>
        <c:axId val="1416564047"/>
      </c:lineChart>
      <c:catAx>
        <c:axId val="141655828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16564047"/>
        <c:crosses val="autoZero"/>
        <c:auto val="1"/>
        <c:lblAlgn val="ctr"/>
        <c:lblOffset val="100"/>
        <c:noMultiLvlLbl val="0"/>
      </c:catAx>
      <c:valAx>
        <c:axId val="1416564047"/>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165582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vgsales_cleaned.xlsx]Q2.SALES BY PLATFORM-YEAR!PivotTable12</c:name>
    <c:fmtId val="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rPr>
              <a:t>WORLD: </a:t>
            </a:r>
          </a:p>
          <a:p>
            <a:pPr>
              <a:defRPr/>
            </a:pPr>
            <a:r>
              <a:rPr lang="en-US"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rPr>
              <a:t>LEADING SALES BY PLATFORM</a:t>
            </a:r>
          </a:p>
          <a:p>
            <a:pPr>
              <a:defRPr/>
            </a:pP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'Q2.SALES BY PLATFORM-YEAR'!$J$1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'Q2.SALES BY PLATFORM-YEAR'!$I$2:$I$33</c:f>
              <c:strCache>
                <c:ptCount val="31"/>
                <c:pt idx="0">
                  <c:v>2600</c:v>
                </c:pt>
                <c:pt idx="1">
                  <c:v>SAT</c:v>
                </c:pt>
                <c:pt idx="2">
                  <c:v>3DO</c:v>
                </c:pt>
                <c:pt idx="3">
                  <c:v>3DS</c:v>
                </c:pt>
                <c:pt idx="4">
                  <c:v>DC</c:v>
                </c:pt>
                <c:pt idx="5">
                  <c:v>DS</c:v>
                </c:pt>
                <c:pt idx="6">
                  <c:v>GB</c:v>
                </c:pt>
                <c:pt idx="7">
                  <c:v>GBA</c:v>
                </c:pt>
                <c:pt idx="8">
                  <c:v>GC</c:v>
                </c:pt>
                <c:pt idx="9">
                  <c:v>GEN</c:v>
                </c:pt>
                <c:pt idx="10">
                  <c:v>GG</c:v>
                </c:pt>
                <c:pt idx="11">
                  <c:v>N64</c:v>
                </c:pt>
                <c:pt idx="12">
                  <c:v>NES</c:v>
                </c:pt>
                <c:pt idx="13">
                  <c:v>NG</c:v>
                </c:pt>
                <c:pt idx="14">
                  <c:v>PC</c:v>
                </c:pt>
                <c:pt idx="15">
                  <c:v>PCFX</c:v>
                </c:pt>
                <c:pt idx="16">
                  <c:v>PS</c:v>
                </c:pt>
                <c:pt idx="17">
                  <c:v>PS2</c:v>
                </c:pt>
                <c:pt idx="18">
                  <c:v>PS3</c:v>
                </c:pt>
                <c:pt idx="19">
                  <c:v>PS4</c:v>
                </c:pt>
                <c:pt idx="20">
                  <c:v>PSP</c:v>
                </c:pt>
                <c:pt idx="21">
                  <c:v>PSV</c:v>
                </c:pt>
                <c:pt idx="22">
                  <c:v>SCD</c:v>
                </c:pt>
                <c:pt idx="23">
                  <c:v>SNES</c:v>
                </c:pt>
                <c:pt idx="24">
                  <c:v>TG16</c:v>
                </c:pt>
                <c:pt idx="25">
                  <c:v>Wii</c:v>
                </c:pt>
                <c:pt idx="26">
                  <c:v>WiiU</c:v>
                </c:pt>
                <c:pt idx="27">
                  <c:v>WS</c:v>
                </c:pt>
                <c:pt idx="28">
                  <c:v>X360</c:v>
                </c:pt>
                <c:pt idx="29">
                  <c:v>XB</c:v>
                </c:pt>
                <c:pt idx="30">
                  <c:v>XOne</c:v>
                </c:pt>
              </c:strCache>
            </c:strRef>
          </c:cat>
          <c:val>
            <c:numRef>
              <c:f>'Q2.SALES BY PLATFORM-YEAR'!$J$2:$J$33</c:f>
              <c:numCache>
                <c:formatCode>0.00</c:formatCode>
                <c:ptCount val="31"/>
                <c:pt idx="0">
                  <c:v>96.980000000000032</c:v>
                </c:pt>
                <c:pt idx="1">
                  <c:v>33.590000000000018</c:v>
                </c:pt>
                <c:pt idx="2">
                  <c:v>0.15000000000000002</c:v>
                </c:pt>
                <c:pt idx="3">
                  <c:v>260.05999999999955</c:v>
                </c:pt>
                <c:pt idx="4">
                  <c:v>18.16</c:v>
                </c:pt>
                <c:pt idx="5">
                  <c:v>829.24999999998568</c:v>
                </c:pt>
                <c:pt idx="6">
                  <c:v>255.45999999999989</c:v>
                </c:pt>
                <c:pt idx="7">
                  <c:v>309.67999999999842</c:v>
                </c:pt>
                <c:pt idx="8">
                  <c:v>198.88000000000065</c:v>
                </c:pt>
                <c:pt idx="9">
                  <c:v>28.35</c:v>
                </c:pt>
                <c:pt idx="10">
                  <c:v>0.04</c:v>
                </c:pt>
                <c:pt idx="11">
                  <c:v>218.67999999999984</c:v>
                </c:pt>
                <c:pt idx="12">
                  <c:v>251.0499999999999</c:v>
                </c:pt>
                <c:pt idx="13">
                  <c:v>1.4400000000000004</c:v>
                </c:pt>
                <c:pt idx="14">
                  <c:v>257.50000000000017</c:v>
                </c:pt>
                <c:pt idx="15">
                  <c:v>0.03</c:v>
                </c:pt>
                <c:pt idx="16">
                  <c:v>729.09999999999582</c:v>
                </c:pt>
                <c:pt idx="17">
                  <c:v>1252.2999999999927</c:v>
                </c:pt>
                <c:pt idx="18">
                  <c:v>957.16999999999837</c:v>
                </c:pt>
                <c:pt idx="19">
                  <c:v>278.10999999999939</c:v>
                </c:pt>
                <c:pt idx="20">
                  <c:v>295.42999999999455</c:v>
                </c:pt>
                <c:pt idx="21">
                  <c:v>61.760000000000062</c:v>
                </c:pt>
                <c:pt idx="22">
                  <c:v>1.8600000000000003</c:v>
                </c:pt>
                <c:pt idx="23">
                  <c:v>200.04000000000022</c:v>
                </c:pt>
                <c:pt idx="24">
                  <c:v>0.16</c:v>
                </c:pt>
                <c:pt idx="25">
                  <c:v>925.56999999999641</c:v>
                </c:pt>
                <c:pt idx="26">
                  <c:v>81.789999999999978</c:v>
                </c:pt>
                <c:pt idx="27">
                  <c:v>1.42</c:v>
                </c:pt>
                <c:pt idx="28">
                  <c:v>979.44999999999914</c:v>
                </c:pt>
                <c:pt idx="29">
                  <c:v>257.7399999999991</c:v>
                </c:pt>
                <c:pt idx="30">
                  <c:v>141.10000000000002</c:v>
                </c:pt>
              </c:numCache>
            </c:numRef>
          </c:val>
          <c:extLst>
            <c:ext xmlns:c16="http://schemas.microsoft.com/office/drawing/2014/chart" uri="{C3380CC4-5D6E-409C-BE32-E72D297353CC}">
              <c16:uniqueId val="{00000000-7242-4771-B70E-EC97F9E9209C}"/>
            </c:ext>
          </c:extLst>
        </c:ser>
        <c:dLbls>
          <c:showLegendKey val="0"/>
          <c:showVal val="0"/>
          <c:showCatName val="0"/>
          <c:showSerName val="0"/>
          <c:showPercent val="0"/>
          <c:showBubbleSize val="0"/>
        </c:dLbls>
        <c:gapWidth val="150"/>
        <c:overlap val="100"/>
        <c:axId val="1078696415"/>
        <c:axId val="1078694975"/>
      </c:barChart>
      <c:catAx>
        <c:axId val="107869641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78694975"/>
        <c:crosses val="autoZero"/>
        <c:auto val="1"/>
        <c:lblAlgn val="ctr"/>
        <c:lblOffset val="100"/>
        <c:noMultiLvlLbl val="0"/>
      </c:catAx>
      <c:valAx>
        <c:axId val="1078694975"/>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786964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vgsales_cleaned.xlsx]Q1,6,8. SALES BY GENRE-YEAR!PivotTable6</c:name>
    <c:fmtId val="42"/>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400" b="1" i="0" u="none" strike="noStrike" kern="1200" cap="none" baseline="0">
                <a:solidFill>
                  <a:sysClr val="window" lastClr="FFFFFF">
                    <a:lumMod val="85000"/>
                  </a:sysClr>
                </a:solidFill>
              </a:rPr>
              <a:t>SHOOTER -  THE THIRD POPULAR GENRE. </a:t>
            </a:r>
          </a:p>
          <a:p>
            <a:pPr>
              <a:defRPr/>
            </a:pPr>
            <a:r>
              <a:rPr lang="en-US" sz="1400" b="1" i="0" u="none" strike="noStrike" kern="1200" cap="none" baseline="0">
                <a:solidFill>
                  <a:sysClr val="window" lastClr="FFFFFF">
                    <a:lumMod val="85000"/>
                  </a:sysClr>
                </a:solidFill>
              </a:rPr>
              <a:t>TIME TREND AROUND ALL REGIONS</a:t>
            </a:r>
          </a:p>
          <a:p>
            <a:pPr>
              <a:defRPr/>
            </a:pP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'Q1,6,8. SALES BY GENRE-YEAR'!$L$36</c:f>
              <c:strCache>
                <c:ptCount val="1"/>
                <c:pt idx="0">
                  <c:v>Sum of USA_SALES </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multiLvlStrRef>
              <c:f>'Q1,6,8. SALES BY GENRE-YEAR'!$K$37:$K$75</c:f>
              <c:multiLvlStrCache>
                <c:ptCount val="37"/>
                <c:lvl>
                  <c:pt idx="0">
                    <c:v>1980</c:v>
                  </c:pt>
                  <c:pt idx="1">
                    <c:v>1981</c:v>
                  </c:pt>
                  <c:pt idx="2">
                    <c:v>1982</c:v>
                  </c:pt>
                  <c:pt idx="3">
                    <c:v>1983</c:v>
                  </c:pt>
                  <c:pt idx="4">
                    <c:v>1984</c:v>
                  </c:pt>
                  <c:pt idx="5">
                    <c:v>1985</c:v>
                  </c:pt>
                  <c:pt idx="6">
                    <c:v>1986</c:v>
                  </c:pt>
                  <c:pt idx="7">
                    <c:v>1987</c:v>
                  </c:pt>
                  <c:pt idx="8">
                    <c:v>1988</c:v>
                  </c:pt>
                  <c:pt idx="9">
                    <c:v>1989</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N/A</c:v>
                  </c:pt>
                </c:lvl>
                <c:lvl>
                  <c:pt idx="0">
                    <c:v>Shooter</c:v>
                  </c:pt>
                </c:lvl>
              </c:multiLvlStrCache>
            </c:multiLvlStrRef>
          </c:cat>
          <c:val>
            <c:numRef>
              <c:f>'Q1,6,8. SALES BY GENRE-YEAR'!$L$37:$L$75</c:f>
              <c:numCache>
                <c:formatCode>0.00</c:formatCode>
                <c:ptCount val="37"/>
                <c:pt idx="0">
                  <c:v>6.5600000000000005</c:v>
                </c:pt>
                <c:pt idx="1">
                  <c:v>9.370000000000001</c:v>
                </c:pt>
                <c:pt idx="2">
                  <c:v>3.55</c:v>
                </c:pt>
                <c:pt idx="3">
                  <c:v>0.45</c:v>
                </c:pt>
                <c:pt idx="4">
                  <c:v>27.79</c:v>
                </c:pt>
                <c:pt idx="5">
                  <c:v>0.65</c:v>
                </c:pt>
                <c:pt idx="6">
                  <c:v>0.94</c:v>
                </c:pt>
                <c:pt idx="7">
                  <c:v>0.65999999999999992</c:v>
                </c:pt>
                <c:pt idx="8">
                  <c:v>0.47</c:v>
                </c:pt>
                <c:pt idx="9">
                  <c:v>0.4</c:v>
                </c:pt>
                <c:pt idx="10">
                  <c:v>1.06</c:v>
                </c:pt>
                <c:pt idx="11">
                  <c:v>0.02</c:v>
                </c:pt>
                <c:pt idx="12">
                  <c:v>1.61</c:v>
                </c:pt>
                <c:pt idx="13">
                  <c:v>3.7100000000000004</c:v>
                </c:pt>
                <c:pt idx="14">
                  <c:v>0.70000000000000007</c:v>
                </c:pt>
                <c:pt idx="15">
                  <c:v>3.28</c:v>
                </c:pt>
                <c:pt idx="16">
                  <c:v>15</c:v>
                </c:pt>
                <c:pt idx="17">
                  <c:v>5.6099999999999994</c:v>
                </c:pt>
                <c:pt idx="18">
                  <c:v>7.7699999999999987</c:v>
                </c:pt>
                <c:pt idx="19">
                  <c:v>4</c:v>
                </c:pt>
                <c:pt idx="20">
                  <c:v>15.110000000000003</c:v>
                </c:pt>
                <c:pt idx="21">
                  <c:v>28.689999999999998</c:v>
                </c:pt>
                <c:pt idx="22">
                  <c:v>16.119999999999997</c:v>
                </c:pt>
                <c:pt idx="23">
                  <c:v>30.33</c:v>
                </c:pt>
                <c:pt idx="24">
                  <c:v>27.820000000000007</c:v>
                </c:pt>
                <c:pt idx="25">
                  <c:v>23.039999999999996</c:v>
                </c:pt>
                <c:pt idx="26">
                  <c:v>38.88000000000001</c:v>
                </c:pt>
                <c:pt idx="27">
                  <c:v>34.949999999999989</c:v>
                </c:pt>
                <c:pt idx="28">
                  <c:v>38.99</c:v>
                </c:pt>
                <c:pt idx="29">
                  <c:v>43.100000000000016</c:v>
                </c:pt>
                <c:pt idx="30">
                  <c:v>49.819999999999986</c:v>
                </c:pt>
                <c:pt idx="31">
                  <c:v>35.060000000000009</c:v>
                </c:pt>
                <c:pt idx="32">
                  <c:v>30.699999999999996</c:v>
                </c:pt>
                <c:pt idx="33">
                  <c:v>30.720000000000002</c:v>
                </c:pt>
                <c:pt idx="34">
                  <c:v>30.789999999999992</c:v>
                </c:pt>
                <c:pt idx="35">
                  <c:v>7.4399999999999977</c:v>
                </c:pt>
                <c:pt idx="36">
                  <c:v>7.4300000000000006</c:v>
                </c:pt>
              </c:numCache>
            </c:numRef>
          </c:val>
          <c:smooth val="0"/>
          <c:extLst>
            <c:ext xmlns:c16="http://schemas.microsoft.com/office/drawing/2014/chart" uri="{C3380CC4-5D6E-409C-BE32-E72D297353CC}">
              <c16:uniqueId val="{00000000-584D-4E80-91E8-660C5AD8BE9A}"/>
            </c:ext>
          </c:extLst>
        </c:ser>
        <c:ser>
          <c:idx val="1"/>
          <c:order val="1"/>
          <c:tx>
            <c:strRef>
              <c:f>'Q1,6,8. SALES BY GENRE-YEAR'!$M$36</c:f>
              <c:strCache>
                <c:ptCount val="1"/>
                <c:pt idx="0">
                  <c:v>Sum of EUROPE_SALES</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multiLvlStrRef>
              <c:f>'Q1,6,8. SALES BY GENRE-YEAR'!$K$37:$K$75</c:f>
              <c:multiLvlStrCache>
                <c:ptCount val="37"/>
                <c:lvl>
                  <c:pt idx="0">
                    <c:v>1980</c:v>
                  </c:pt>
                  <c:pt idx="1">
                    <c:v>1981</c:v>
                  </c:pt>
                  <c:pt idx="2">
                    <c:v>1982</c:v>
                  </c:pt>
                  <c:pt idx="3">
                    <c:v>1983</c:v>
                  </c:pt>
                  <c:pt idx="4">
                    <c:v>1984</c:v>
                  </c:pt>
                  <c:pt idx="5">
                    <c:v>1985</c:v>
                  </c:pt>
                  <c:pt idx="6">
                    <c:v>1986</c:v>
                  </c:pt>
                  <c:pt idx="7">
                    <c:v>1987</c:v>
                  </c:pt>
                  <c:pt idx="8">
                    <c:v>1988</c:v>
                  </c:pt>
                  <c:pt idx="9">
                    <c:v>1989</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N/A</c:v>
                  </c:pt>
                </c:lvl>
                <c:lvl>
                  <c:pt idx="0">
                    <c:v>Shooter</c:v>
                  </c:pt>
                </c:lvl>
              </c:multiLvlStrCache>
            </c:multiLvlStrRef>
          </c:cat>
          <c:val>
            <c:numRef>
              <c:f>'Q1,6,8. SALES BY GENRE-YEAR'!$M$37:$M$75</c:f>
              <c:numCache>
                <c:formatCode>0.00</c:formatCode>
                <c:ptCount val="37"/>
                <c:pt idx="0">
                  <c:v>0.43000000000000005</c:v>
                </c:pt>
                <c:pt idx="1">
                  <c:v>0.55999999999999994</c:v>
                </c:pt>
                <c:pt idx="2">
                  <c:v>0.21</c:v>
                </c:pt>
                <c:pt idx="3">
                  <c:v>0.03</c:v>
                </c:pt>
                <c:pt idx="4">
                  <c:v>0.85</c:v>
                </c:pt>
                <c:pt idx="5">
                  <c:v>0.14000000000000001</c:v>
                </c:pt>
                <c:pt idx="6">
                  <c:v>0.16</c:v>
                </c:pt>
                <c:pt idx="7">
                  <c:v>0.03</c:v>
                </c:pt>
                <c:pt idx="8">
                  <c:v>0.03</c:v>
                </c:pt>
                <c:pt idx="9">
                  <c:v>0.39</c:v>
                </c:pt>
                <c:pt idx="10">
                  <c:v>0.38</c:v>
                </c:pt>
                <c:pt idx="11">
                  <c:v>0</c:v>
                </c:pt>
                <c:pt idx="12">
                  <c:v>0.51</c:v>
                </c:pt>
                <c:pt idx="13">
                  <c:v>2.57</c:v>
                </c:pt>
                <c:pt idx="14">
                  <c:v>0.48</c:v>
                </c:pt>
                <c:pt idx="15">
                  <c:v>2.14</c:v>
                </c:pt>
                <c:pt idx="16">
                  <c:v>4.4999999999999982</c:v>
                </c:pt>
                <c:pt idx="17">
                  <c:v>3.3600000000000003</c:v>
                </c:pt>
                <c:pt idx="18">
                  <c:v>3.7299999999999995</c:v>
                </c:pt>
                <c:pt idx="19">
                  <c:v>2.17</c:v>
                </c:pt>
                <c:pt idx="20">
                  <c:v>7.5000000000000018</c:v>
                </c:pt>
                <c:pt idx="21">
                  <c:v>14.979999999999993</c:v>
                </c:pt>
                <c:pt idx="22">
                  <c:v>8.5399999999999991</c:v>
                </c:pt>
                <c:pt idx="23">
                  <c:v>12.749999999999996</c:v>
                </c:pt>
                <c:pt idx="24">
                  <c:v>9.2099999999999955</c:v>
                </c:pt>
                <c:pt idx="25">
                  <c:v>8.8099999999999952</c:v>
                </c:pt>
                <c:pt idx="26">
                  <c:v>22.089999999999989</c:v>
                </c:pt>
                <c:pt idx="27">
                  <c:v>16.29</c:v>
                </c:pt>
                <c:pt idx="28">
                  <c:v>21.169999999999991</c:v>
                </c:pt>
                <c:pt idx="29">
                  <c:v>23.899999999999991</c:v>
                </c:pt>
                <c:pt idx="30">
                  <c:v>35.309999999999995</c:v>
                </c:pt>
                <c:pt idx="31">
                  <c:v>26.340000000000003</c:v>
                </c:pt>
                <c:pt idx="32">
                  <c:v>23.149999999999995</c:v>
                </c:pt>
                <c:pt idx="33">
                  <c:v>25.81</c:v>
                </c:pt>
                <c:pt idx="34">
                  <c:v>24.230000000000011</c:v>
                </c:pt>
                <c:pt idx="35">
                  <c:v>7.7</c:v>
                </c:pt>
                <c:pt idx="36">
                  <c:v>2.7900000000000005</c:v>
                </c:pt>
              </c:numCache>
            </c:numRef>
          </c:val>
          <c:smooth val="0"/>
          <c:extLst>
            <c:ext xmlns:c16="http://schemas.microsoft.com/office/drawing/2014/chart" uri="{C3380CC4-5D6E-409C-BE32-E72D297353CC}">
              <c16:uniqueId val="{00000001-584D-4E80-91E8-660C5AD8BE9A}"/>
            </c:ext>
          </c:extLst>
        </c:ser>
        <c:ser>
          <c:idx val="2"/>
          <c:order val="2"/>
          <c:tx>
            <c:strRef>
              <c:f>'Q1,6,8. SALES BY GENRE-YEAR'!$N$36</c:f>
              <c:strCache>
                <c:ptCount val="1"/>
                <c:pt idx="0">
                  <c:v>Sum of JAPAN_SALES</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multiLvlStrRef>
              <c:f>'Q1,6,8. SALES BY GENRE-YEAR'!$K$37:$K$75</c:f>
              <c:multiLvlStrCache>
                <c:ptCount val="37"/>
                <c:lvl>
                  <c:pt idx="0">
                    <c:v>1980</c:v>
                  </c:pt>
                  <c:pt idx="1">
                    <c:v>1981</c:v>
                  </c:pt>
                  <c:pt idx="2">
                    <c:v>1982</c:v>
                  </c:pt>
                  <c:pt idx="3">
                    <c:v>1983</c:v>
                  </c:pt>
                  <c:pt idx="4">
                    <c:v>1984</c:v>
                  </c:pt>
                  <c:pt idx="5">
                    <c:v>1985</c:v>
                  </c:pt>
                  <c:pt idx="6">
                    <c:v>1986</c:v>
                  </c:pt>
                  <c:pt idx="7">
                    <c:v>1987</c:v>
                  </c:pt>
                  <c:pt idx="8">
                    <c:v>1988</c:v>
                  </c:pt>
                  <c:pt idx="9">
                    <c:v>1989</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N/A</c:v>
                  </c:pt>
                </c:lvl>
                <c:lvl>
                  <c:pt idx="0">
                    <c:v>Shooter</c:v>
                  </c:pt>
                </c:lvl>
              </c:multiLvlStrCache>
            </c:multiLvlStrRef>
          </c:cat>
          <c:val>
            <c:numRef>
              <c:f>'Q1,6,8. SALES BY GENRE-YEAR'!$N$37:$N$75</c:f>
              <c:numCache>
                <c:formatCode>0.00</c:formatCode>
                <c:ptCount val="37"/>
                <c:pt idx="0">
                  <c:v>0</c:v>
                </c:pt>
                <c:pt idx="1">
                  <c:v>0</c:v>
                </c:pt>
                <c:pt idx="2">
                  <c:v>0</c:v>
                </c:pt>
                <c:pt idx="3">
                  <c:v>0</c:v>
                </c:pt>
                <c:pt idx="4">
                  <c:v>1.96</c:v>
                </c:pt>
                <c:pt idx="5">
                  <c:v>0.21</c:v>
                </c:pt>
                <c:pt idx="6">
                  <c:v>2.77</c:v>
                </c:pt>
                <c:pt idx="7">
                  <c:v>0</c:v>
                </c:pt>
                <c:pt idx="8">
                  <c:v>0</c:v>
                </c:pt>
                <c:pt idx="9">
                  <c:v>0.36</c:v>
                </c:pt>
                <c:pt idx="10">
                  <c:v>0.5</c:v>
                </c:pt>
                <c:pt idx="11">
                  <c:v>0.26</c:v>
                </c:pt>
                <c:pt idx="12">
                  <c:v>0.89</c:v>
                </c:pt>
                <c:pt idx="13">
                  <c:v>1.67</c:v>
                </c:pt>
                <c:pt idx="14">
                  <c:v>2.85</c:v>
                </c:pt>
                <c:pt idx="15">
                  <c:v>1.1100000000000001</c:v>
                </c:pt>
                <c:pt idx="16">
                  <c:v>2.1700000000000004</c:v>
                </c:pt>
                <c:pt idx="17">
                  <c:v>0.36</c:v>
                </c:pt>
                <c:pt idx="18">
                  <c:v>0.29000000000000004</c:v>
                </c:pt>
                <c:pt idx="19">
                  <c:v>0.19999999999999998</c:v>
                </c:pt>
                <c:pt idx="20">
                  <c:v>0.53</c:v>
                </c:pt>
                <c:pt idx="21">
                  <c:v>1.02</c:v>
                </c:pt>
                <c:pt idx="22">
                  <c:v>0.21000000000000002</c:v>
                </c:pt>
                <c:pt idx="23">
                  <c:v>0.65000000000000013</c:v>
                </c:pt>
                <c:pt idx="24">
                  <c:v>1.32</c:v>
                </c:pt>
                <c:pt idx="25">
                  <c:v>1.8900000000000006</c:v>
                </c:pt>
                <c:pt idx="26">
                  <c:v>1.5300000000000005</c:v>
                </c:pt>
                <c:pt idx="27">
                  <c:v>0.77000000000000035</c:v>
                </c:pt>
                <c:pt idx="28">
                  <c:v>1.1200000000000003</c:v>
                </c:pt>
                <c:pt idx="29">
                  <c:v>2.1200000000000006</c:v>
                </c:pt>
                <c:pt idx="30">
                  <c:v>2.6899999999999991</c:v>
                </c:pt>
                <c:pt idx="31">
                  <c:v>2.6199999999999997</c:v>
                </c:pt>
                <c:pt idx="32">
                  <c:v>1.7300000000000004</c:v>
                </c:pt>
                <c:pt idx="33">
                  <c:v>1.0800000000000003</c:v>
                </c:pt>
                <c:pt idx="34">
                  <c:v>2.6899999999999991</c:v>
                </c:pt>
                <c:pt idx="35">
                  <c:v>0.6100000000000001</c:v>
                </c:pt>
                <c:pt idx="36">
                  <c:v>9.9999999999999992E-2</c:v>
                </c:pt>
              </c:numCache>
            </c:numRef>
          </c:val>
          <c:smooth val="0"/>
          <c:extLst>
            <c:ext xmlns:c16="http://schemas.microsoft.com/office/drawing/2014/chart" uri="{C3380CC4-5D6E-409C-BE32-E72D297353CC}">
              <c16:uniqueId val="{00000002-584D-4E80-91E8-660C5AD8BE9A}"/>
            </c:ext>
          </c:extLst>
        </c:ser>
        <c:ser>
          <c:idx val="3"/>
          <c:order val="3"/>
          <c:tx>
            <c:strRef>
              <c:f>'Q1,6,8. SALES BY GENRE-YEAR'!$O$36</c:f>
              <c:strCache>
                <c:ptCount val="1"/>
                <c:pt idx="0">
                  <c:v>Sum of REST_WORLD_SALES</c:v>
                </c:pt>
              </c:strCache>
            </c:strRef>
          </c:tx>
          <c:spPr>
            <a:ln w="22225" cap="rnd">
              <a:solidFill>
                <a:schemeClr val="accent4"/>
              </a:solidFill>
            </a:ln>
            <a:effectLst>
              <a:glow rad="139700">
                <a:schemeClr val="accent4">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cat>
            <c:multiLvlStrRef>
              <c:f>'Q1,6,8. SALES BY GENRE-YEAR'!$K$37:$K$75</c:f>
              <c:multiLvlStrCache>
                <c:ptCount val="37"/>
                <c:lvl>
                  <c:pt idx="0">
                    <c:v>1980</c:v>
                  </c:pt>
                  <c:pt idx="1">
                    <c:v>1981</c:v>
                  </c:pt>
                  <c:pt idx="2">
                    <c:v>1982</c:v>
                  </c:pt>
                  <c:pt idx="3">
                    <c:v>1983</c:v>
                  </c:pt>
                  <c:pt idx="4">
                    <c:v>1984</c:v>
                  </c:pt>
                  <c:pt idx="5">
                    <c:v>1985</c:v>
                  </c:pt>
                  <c:pt idx="6">
                    <c:v>1986</c:v>
                  </c:pt>
                  <c:pt idx="7">
                    <c:v>1987</c:v>
                  </c:pt>
                  <c:pt idx="8">
                    <c:v>1988</c:v>
                  </c:pt>
                  <c:pt idx="9">
                    <c:v>1989</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N/A</c:v>
                  </c:pt>
                </c:lvl>
                <c:lvl>
                  <c:pt idx="0">
                    <c:v>Shooter</c:v>
                  </c:pt>
                </c:lvl>
              </c:multiLvlStrCache>
            </c:multiLvlStrRef>
          </c:cat>
          <c:val>
            <c:numRef>
              <c:f>'Q1,6,8. SALES BY GENRE-YEAR'!$O$37:$O$75</c:f>
              <c:numCache>
                <c:formatCode>0.00</c:formatCode>
                <c:ptCount val="37"/>
                <c:pt idx="0">
                  <c:v>0.08</c:v>
                </c:pt>
                <c:pt idx="1">
                  <c:v>0.09</c:v>
                </c:pt>
                <c:pt idx="2">
                  <c:v>0.05</c:v>
                </c:pt>
                <c:pt idx="3">
                  <c:v>0.01</c:v>
                </c:pt>
                <c:pt idx="4">
                  <c:v>0.5</c:v>
                </c:pt>
                <c:pt idx="5">
                  <c:v>0</c:v>
                </c:pt>
                <c:pt idx="6">
                  <c:v>0.02</c:v>
                </c:pt>
                <c:pt idx="7">
                  <c:v>0</c:v>
                </c:pt>
                <c:pt idx="8">
                  <c:v>0.01</c:v>
                </c:pt>
                <c:pt idx="9">
                  <c:v>0.04</c:v>
                </c:pt>
                <c:pt idx="10">
                  <c:v>0.05</c:v>
                </c:pt>
                <c:pt idx="11">
                  <c:v>0</c:v>
                </c:pt>
                <c:pt idx="12">
                  <c:v>7.0000000000000007E-2</c:v>
                </c:pt>
                <c:pt idx="13">
                  <c:v>0.35000000000000003</c:v>
                </c:pt>
                <c:pt idx="14">
                  <c:v>0.12</c:v>
                </c:pt>
                <c:pt idx="15">
                  <c:v>0.37</c:v>
                </c:pt>
                <c:pt idx="16">
                  <c:v>0.4900000000000001</c:v>
                </c:pt>
                <c:pt idx="17">
                  <c:v>0.52</c:v>
                </c:pt>
                <c:pt idx="18">
                  <c:v>0.44000000000000011</c:v>
                </c:pt>
                <c:pt idx="19">
                  <c:v>0.51</c:v>
                </c:pt>
                <c:pt idx="20">
                  <c:v>1.6700000000000006</c:v>
                </c:pt>
                <c:pt idx="21">
                  <c:v>3.779999999999998</c:v>
                </c:pt>
                <c:pt idx="22">
                  <c:v>2.2300000000000004</c:v>
                </c:pt>
                <c:pt idx="23">
                  <c:v>3.1900000000000008</c:v>
                </c:pt>
                <c:pt idx="24">
                  <c:v>3.2200000000000006</c:v>
                </c:pt>
                <c:pt idx="25">
                  <c:v>4.6099999999999985</c:v>
                </c:pt>
                <c:pt idx="26">
                  <c:v>8.5999999999999961</c:v>
                </c:pt>
                <c:pt idx="27">
                  <c:v>7.4999999999999964</c:v>
                </c:pt>
                <c:pt idx="28">
                  <c:v>8.5599999999999916</c:v>
                </c:pt>
                <c:pt idx="29">
                  <c:v>8.3199999999999914</c:v>
                </c:pt>
                <c:pt idx="30">
                  <c:v>11.669999999999996</c:v>
                </c:pt>
                <c:pt idx="31">
                  <c:v>8.8699999999999974</c:v>
                </c:pt>
                <c:pt idx="32">
                  <c:v>7.1499999999999941</c:v>
                </c:pt>
                <c:pt idx="33">
                  <c:v>8.3800000000000008</c:v>
                </c:pt>
                <c:pt idx="34">
                  <c:v>8.4099999999999966</c:v>
                </c:pt>
                <c:pt idx="35">
                  <c:v>2.4200000000000008</c:v>
                </c:pt>
                <c:pt idx="36">
                  <c:v>0.79</c:v>
                </c:pt>
              </c:numCache>
            </c:numRef>
          </c:val>
          <c:smooth val="0"/>
          <c:extLst>
            <c:ext xmlns:c16="http://schemas.microsoft.com/office/drawing/2014/chart" uri="{C3380CC4-5D6E-409C-BE32-E72D297353CC}">
              <c16:uniqueId val="{00000003-584D-4E80-91E8-660C5AD8BE9A}"/>
            </c:ext>
          </c:extLst>
        </c:ser>
        <c:dLbls>
          <c:showLegendKey val="0"/>
          <c:showVal val="0"/>
          <c:showCatName val="0"/>
          <c:showSerName val="0"/>
          <c:showPercent val="0"/>
          <c:showBubbleSize val="0"/>
        </c:dLbls>
        <c:marker val="1"/>
        <c:smooth val="0"/>
        <c:axId val="1558205743"/>
        <c:axId val="1558200943"/>
      </c:lineChart>
      <c:catAx>
        <c:axId val="1558205743"/>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58200943"/>
        <c:crosses val="autoZero"/>
        <c:auto val="1"/>
        <c:lblAlgn val="ctr"/>
        <c:lblOffset val="100"/>
        <c:noMultiLvlLbl val="0"/>
      </c:catAx>
      <c:valAx>
        <c:axId val="155820094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582057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vgsales_cleaned.xlsx]Q3.SALES BY PUBLISHER -YEAR !PivotTable12</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WORLD: LEADING SALES BY TOP 3 PUBLISHERS</a:t>
            </a:r>
          </a:p>
          <a:p>
            <a:pPr>
              <a:defRPr/>
            </a:pP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'Q3.SALES BY PUBLISHER -YEAR '!$J$1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'Q3.SALES BY PUBLISHER -YEAR '!$I$2:$I$5</c:f>
              <c:strCache>
                <c:ptCount val="3"/>
                <c:pt idx="0">
                  <c:v>Activision</c:v>
                </c:pt>
                <c:pt idx="1">
                  <c:v>Electronic Arts</c:v>
                </c:pt>
                <c:pt idx="2">
                  <c:v>Nintendo</c:v>
                </c:pt>
              </c:strCache>
            </c:strRef>
          </c:cat>
          <c:val>
            <c:numRef>
              <c:f>'Q3.SALES BY PUBLISHER -YEAR '!$J$2:$J$5</c:f>
              <c:numCache>
                <c:formatCode>0.00</c:formatCode>
                <c:ptCount val="3"/>
                <c:pt idx="0">
                  <c:v>727.90999999999804</c:v>
                </c:pt>
                <c:pt idx="1">
                  <c:v>1110.5199999999918</c:v>
                </c:pt>
                <c:pt idx="2">
                  <c:v>1788.2899999999968</c:v>
                </c:pt>
              </c:numCache>
            </c:numRef>
          </c:val>
          <c:extLst>
            <c:ext xmlns:c16="http://schemas.microsoft.com/office/drawing/2014/chart" uri="{C3380CC4-5D6E-409C-BE32-E72D297353CC}">
              <c16:uniqueId val="{00000000-A4D1-4CC6-BECD-7BEE9571A21B}"/>
            </c:ext>
          </c:extLst>
        </c:ser>
        <c:dLbls>
          <c:showLegendKey val="0"/>
          <c:showVal val="0"/>
          <c:showCatName val="0"/>
          <c:showSerName val="0"/>
          <c:showPercent val="0"/>
          <c:showBubbleSize val="0"/>
        </c:dLbls>
        <c:gapWidth val="150"/>
        <c:overlap val="100"/>
        <c:axId val="1786749760"/>
        <c:axId val="1786750240"/>
      </c:barChart>
      <c:catAx>
        <c:axId val="1786749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86750240"/>
        <c:crosses val="autoZero"/>
        <c:auto val="1"/>
        <c:lblAlgn val="ctr"/>
        <c:lblOffset val="100"/>
        <c:noMultiLvlLbl val="0"/>
      </c:catAx>
      <c:valAx>
        <c:axId val="1786750240"/>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86749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vgsales_cleaned.xlsx]Q4. SLICERS TOTAL NO OF TITLES !PivotTable22</c:name>
    <c:fmtId val="19"/>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WORLD: NUMBER OF TITLES RELEASE</a:t>
            </a:r>
            <a:r>
              <a:rPr lang="de-DE"/>
              <a:t>D. TENDENCY OVER TIME</a:t>
            </a:r>
          </a:p>
          <a:p>
            <a:pPr>
              <a:defRPr/>
            </a:pPr>
            <a:r>
              <a:rPr lang="de-DE"/>
              <a:t>TOTAL: 16484 TITLES</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'Q4. SLICERS TOTAL NO OF TITLES '!$B$1</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'Q4. SLICERS TOTAL NO OF TITLES '!$A$2:$A$41</c:f>
              <c:strCache>
                <c:ptCount val="39"/>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N/A</c:v>
                </c:pt>
              </c:strCache>
            </c:strRef>
          </c:cat>
          <c:val>
            <c:numRef>
              <c:f>'Q4. SLICERS TOTAL NO OF TITLES '!$B$2:$B$41</c:f>
              <c:numCache>
                <c:formatCode>General</c:formatCode>
                <c:ptCount val="39"/>
                <c:pt idx="0">
                  <c:v>9</c:v>
                </c:pt>
                <c:pt idx="1">
                  <c:v>46</c:v>
                </c:pt>
                <c:pt idx="2">
                  <c:v>36</c:v>
                </c:pt>
                <c:pt idx="3">
                  <c:v>17</c:v>
                </c:pt>
                <c:pt idx="4">
                  <c:v>14</c:v>
                </c:pt>
                <c:pt idx="5">
                  <c:v>14</c:v>
                </c:pt>
                <c:pt idx="6">
                  <c:v>21</c:v>
                </c:pt>
                <c:pt idx="7">
                  <c:v>16</c:v>
                </c:pt>
                <c:pt idx="8">
                  <c:v>15</c:v>
                </c:pt>
                <c:pt idx="9">
                  <c:v>17</c:v>
                </c:pt>
                <c:pt idx="10">
                  <c:v>16</c:v>
                </c:pt>
                <c:pt idx="11">
                  <c:v>41</c:v>
                </c:pt>
                <c:pt idx="12">
                  <c:v>43</c:v>
                </c:pt>
                <c:pt idx="13">
                  <c:v>60</c:v>
                </c:pt>
                <c:pt idx="14">
                  <c:v>121</c:v>
                </c:pt>
                <c:pt idx="15">
                  <c:v>219</c:v>
                </c:pt>
                <c:pt idx="16">
                  <c:v>262</c:v>
                </c:pt>
                <c:pt idx="17">
                  <c:v>289</c:v>
                </c:pt>
                <c:pt idx="18">
                  <c:v>379</c:v>
                </c:pt>
                <c:pt idx="19">
                  <c:v>337</c:v>
                </c:pt>
                <c:pt idx="20">
                  <c:v>349</c:v>
                </c:pt>
                <c:pt idx="21">
                  <c:v>481</c:v>
                </c:pt>
                <c:pt idx="22">
                  <c:v>829</c:v>
                </c:pt>
                <c:pt idx="23">
                  <c:v>775</c:v>
                </c:pt>
                <c:pt idx="24">
                  <c:v>741</c:v>
                </c:pt>
                <c:pt idx="25">
                  <c:v>934</c:v>
                </c:pt>
                <c:pt idx="26">
                  <c:v>1003</c:v>
                </c:pt>
                <c:pt idx="27">
                  <c:v>1197</c:v>
                </c:pt>
                <c:pt idx="28">
                  <c:v>1422</c:v>
                </c:pt>
                <c:pt idx="29">
                  <c:v>1425</c:v>
                </c:pt>
                <c:pt idx="30">
                  <c:v>1247</c:v>
                </c:pt>
                <c:pt idx="31">
                  <c:v>1130</c:v>
                </c:pt>
                <c:pt idx="32">
                  <c:v>654</c:v>
                </c:pt>
                <c:pt idx="33">
                  <c:v>544</c:v>
                </c:pt>
                <c:pt idx="34">
                  <c:v>578</c:v>
                </c:pt>
                <c:pt idx="35">
                  <c:v>610</c:v>
                </c:pt>
                <c:pt idx="36">
                  <c:v>341</c:v>
                </c:pt>
                <c:pt idx="37">
                  <c:v>3</c:v>
                </c:pt>
                <c:pt idx="38">
                  <c:v>249</c:v>
                </c:pt>
              </c:numCache>
            </c:numRef>
          </c:val>
          <c:smooth val="0"/>
          <c:extLst>
            <c:ext xmlns:c16="http://schemas.microsoft.com/office/drawing/2014/chart" uri="{C3380CC4-5D6E-409C-BE32-E72D297353CC}">
              <c16:uniqueId val="{00000000-6037-44B0-B24D-2858B1A4BAE6}"/>
            </c:ext>
          </c:extLst>
        </c:ser>
        <c:dLbls>
          <c:showLegendKey val="0"/>
          <c:showVal val="0"/>
          <c:showCatName val="0"/>
          <c:showSerName val="0"/>
          <c:showPercent val="0"/>
          <c:showBubbleSize val="0"/>
        </c:dLbls>
        <c:marker val="1"/>
        <c:smooth val="0"/>
        <c:axId val="1199656799"/>
        <c:axId val="1199654399"/>
      </c:lineChart>
      <c:catAx>
        <c:axId val="119965679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99654399"/>
        <c:crosses val="autoZero"/>
        <c:auto val="1"/>
        <c:lblAlgn val="ctr"/>
        <c:lblOffset val="100"/>
        <c:noMultiLvlLbl val="0"/>
      </c:catAx>
      <c:valAx>
        <c:axId val="1199654399"/>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996567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vgsales_cleaned.xlsx]Q4. SLICERS GENRE WORLD!PivotTable22</c:name>
    <c:fmtId val="3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WORLD.</a:t>
            </a:r>
            <a:r>
              <a:rPr lang="en-US" baseline="0" dirty="0"/>
              <a:t> NUMBER OF TITLES PUBLISHED. PS2</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'Q4. SLICERS GENRE WORLD'!$B$1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multiLvlStrRef>
              <c:f>'Q4. SLICERS GENRE WORLD'!$A$2:$A$15</c:f>
              <c:multiLvlStrCache>
                <c:ptCount val="12"/>
                <c:lvl>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lvl>
                <c:lvl>
                  <c:pt idx="0">
                    <c:v>2004</c:v>
                  </c:pt>
                </c:lvl>
              </c:multiLvlStrCache>
            </c:multiLvlStrRef>
          </c:cat>
          <c:val>
            <c:numRef>
              <c:f>'Q4. SLICERS GENRE WORLD'!$B$2:$B$15</c:f>
              <c:numCache>
                <c:formatCode>General</c:formatCode>
                <c:ptCount val="12"/>
                <c:pt idx="0">
                  <c:v>44</c:v>
                </c:pt>
                <c:pt idx="1">
                  <c:v>10</c:v>
                </c:pt>
                <c:pt idx="2">
                  <c:v>18</c:v>
                </c:pt>
                <c:pt idx="3">
                  <c:v>22</c:v>
                </c:pt>
                <c:pt idx="4">
                  <c:v>17</c:v>
                </c:pt>
                <c:pt idx="5">
                  <c:v>1</c:v>
                </c:pt>
                <c:pt idx="6">
                  <c:v>24</c:v>
                </c:pt>
                <c:pt idx="7">
                  <c:v>29</c:v>
                </c:pt>
                <c:pt idx="8">
                  <c:v>30</c:v>
                </c:pt>
                <c:pt idx="9">
                  <c:v>10</c:v>
                </c:pt>
                <c:pt idx="10">
                  <c:v>43</c:v>
                </c:pt>
                <c:pt idx="11">
                  <c:v>9</c:v>
                </c:pt>
              </c:numCache>
            </c:numRef>
          </c:val>
          <c:extLst>
            <c:ext xmlns:c16="http://schemas.microsoft.com/office/drawing/2014/chart" uri="{C3380CC4-5D6E-409C-BE32-E72D297353CC}">
              <c16:uniqueId val="{00000000-A142-4A09-BCAC-7BF98C114EE0}"/>
            </c:ext>
          </c:extLst>
        </c:ser>
        <c:dLbls>
          <c:showLegendKey val="0"/>
          <c:showVal val="0"/>
          <c:showCatName val="0"/>
          <c:showSerName val="0"/>
          <c:showPercent val="0"/>
          <c:showBubbleSize val="0"/>
        </c:dLbls>
        <c:gapWidth val="150"/>
        <c:overlap val="100"/>
        <c:axId val="1970471008"/>
        <c:axId val="1970471488"/>
      </c:barChart>
      <c:catAx>
        <c:axId val="19704710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0471488"/>
        <c:crosses val="autoZero"/>
        <c:auto val="1"/>
        <c:lblAlgn val="ctr"/>
        <c:lblOffset val="100"/>
        <c:noMultiLvlLbl val="0"/>
      </c:catAx>
      <c:valAx>
        <c:axId val="19704714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0471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vgsales_cleaned.xlsx]Q4. SLICERS GENRE USA!PivotTable22</c:name>
    <c:fmtId val="3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USA.</a:t>
            </a:r>
            <a:r>
              <a:rPr lang="en-US" baseline="0" dirty="0"/>
              <a:t> NUMBER OF TITLES PUBLISHED. X360</a:t>
            </a:r>
          </a:p>
        </c:rich>
      </c:tx>
      <c:layout>
        <c:manualLayout>
          <c:xMode val="edge"/>
          <c:yMode val="edge"/>
          <c:x val="0.12835096638471313"/>
          <c:y val="7.907872736264512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'Q4. SLICERS GENRE USA'!$B$1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multiLvlStrRef>
              <c:f>'Q4. SLICERS GENRE USA'!$A$2:$A$14</c:f>
              <c:multiLvlStrCache>
                <c:ptCount val="11"/>
                <c:lvl>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lvl>
                <c:lvl>
                  <c:pt idx="0">
                    <c:v>2010</c:v>
                  </c:pt>
                </c:lvl>
              </c:multiLvlStrCache>
            </c:multiLvlStrRef>
          </c:cat>
          <c:val>
            <c:numRef>
              <c:f>'Q4. SLICERS GENRE USA'!$B$2:$B$14</c:f>
              <c:numCache>
                <c:formatCode>General</c:formatCode>
                <c:ptCount val="11"/>
                <c:pt idx="0">
                  <c:v>40</c:v>
                </c:pt>
                <c:pt idx="1">
                  <c:v>8</c:v>
                </c:pt>
                <c:pt idx="2">
                  <c:v>10</c:v>
                </c:pt>
                <c:pt idx="3">
                  <c:v>19</c:v>
                </c:pt>
                <c:pt idx="4">
                  <c:v>2</c:v>
                </c:pt>
                <c:pt idx="5">
                  <c:v>15</c:v>
                </c:pt>
                <c:pt idx="6">
                  <c:v>13</c:v>
                </c:pt>
                <c:pt idx="7">
                  <c:v>28</c:v>
                </c:pt>
                <c:pt idx="8">
                  <c:v>5</c:v>
                </c:pt>
                <c:pt idx="9">
                  <c:v>36</c:v>
                </c:pt>
                <c:pt idx="10">
                  <c:v>6</c:v>
                </c:pt>
              </c:numCache>
            </c:numRef>
          </c:val>
          <c:extLst>
            <c:ext xmlns:c16="http://schemas.microsoft.com/office/drawing/2014/chart" uri="{C3380CC4-5D6E-409C-BE32-E72D297353CC}">
              <c16:uniqueId val="{00000000-6FBC-4588-BC74-590455EC7BB9}"/>
            </c:ext>
          </c:extLst>
        </c:ser>
        <c:dLbls>
          <c:showLegendKey val="0"/>
          <c:showVal val="0"/>
          <c:showCatName val="0"/>
          <c:showSerName val="0"/>
          <c:showPercent val="0"/>
          <c:showBubbleSize val="0"/>
        </c:dLbls>
        <c:gapWidth val="150"/>
        <c:overlap val="100"/>
        <c:axId val="1970471008"/>
        <c:axId val="1970471488"/>
      </c:barChart>
      <c:catAx>
        <c:axId val="19704710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0471488"/>
        <c:crosses val="autoZero"/>
        <c:auto val="1"/>
        <c:lblAlgn val="ctr"/>
        <c:lblOffset val="100"/>
        <c:noMultiLvlLbl val="0"/>
      </c:catAx>
      <c:valAx>
        <c:axId val="19704714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0471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vgsales_cleaned.xlsx]Q4. SLICERS GENRE EUROPE!PivotTable22</c:name>
    <c:fmtId val="3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EUROPE.</a:t>
            </a:r>
            <a:r>
              <a:rPr lang="en-US" baseline="0" dirty="0"/>
              <a:t> NUMBER OF TITLES PUBLISHED. PS3</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'Q4. SLICERS GENRE EUROPE'!$B$1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multiLvlStrRef>
              <c:f>'Q4. SLICERS GENRE EUROPE'!$A$2:$A$14</c:f>
              <c:multiLvlStrCache>
                <c:ptCount val="11"/>
                <c:lvl>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lvl>
                <c:lvl>
                  <c:pt idx="0">
                    <c:v>2011</c:v>
                  </c:pt>
                </c:lvl>
              </c:multiLvlStrCache>
            </c:multiLvlStrRef>
          </c:cat>
          <c:val>
            <c:numRef>
              <c:f>'Q4. SLICERS GENRE EUROPE'!$B$2:$B$14</c:f>
              <c:numCache>
                <c:formatCode>General</c:formatCode>
                <c:ptCount val="11"/>
                <c:pt idx="0">
                  <c:v>60</c:v>
                </c:pt>
                <c:pt idx="1">
                  <c:v>13</c:v>
                </c:pt>
                <c:pt idx="2">
                  <c:v>16</c:v>
                </c:pt>
                <c:pt idx="3">
                  <c:v>26</c:v>
                </c:pt>
                <c:pt idx="4">
                  <c:v>6</c:v>
                </c:pt>
                <c:pt idx="5">
                  <c:v>16</c:v>
                </c:pt>
                <c:pt idx="6">
                  <c:v>15</c:v>
                </c:pt>
                <c:pt idx="7">
                  <c:v>28</c:v>
                </c:pt>
                <c:pt idx="8">
                  <c:v>5</c:v>
                </c:pt>
                <c:pt idx="9">
                  <c:v>27</c:v>
                </c:pt>
                <c:pt idx="10">
                  <c:v>4</c:v>
                </c:pt>
              </c:numCache>
            </c:numRef>
          </c:val>
          <c:extLst>
            <c:ext xmlns:c16="http://schemas.microsoft.com/office/drawing/2014/chart" uri="{C3380CC4-5D6E-409C-BE32-E72D297353CC}">
              <c16:uniqueId val="{00000000-AB2A-49B6-BF6D-ED394F2A0F60}"/>
            </c:ext>
          </c:extLst>
        </c:ser>
        <c:dLbls>
          <c:showLegendKey val="0"/>
          <c:showVal val="0"/>
          <c:showCatName val="0"/>
          <c:showSerName val="0"/>
          <c:showPercent val="0"/>
          <c:showBubbleSize val="0"/>
        </c:dLbls>
        <c:gapWidth val="150"/>
        <c:overlap val="100"/>
        <c:axId val="1970471008"/>
        <c:axId val="1970471488"/>
      </c:barChart>
      <c:catAx>
        <c:axId val="19704710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0471488"/>
        <c:crosses val="autoZero"/>
        <c:auto val="1"/>
        <c:lblAlgn val="ctr"/>
        <c:lblOffset val="100"/>
        <c:noMultiLvlLbl val="0"/>
      </c:catAx>
      <c:valAx>
        <c:axId val="19704714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0471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vgsales_cleaned.xlsx]Q4. SLICERS GENRE JAPAN!PivotTable22</c:name>
    <c:fmtId val="3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JAPAN.</a:t>
            </a:r>
            <a:r>
              <a:rPr lang="en-US" baseline="0" dirty="0"/>
              <a:t> NUMBER OF TITLES PUBLISHED. DS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'Q4. SLICERS GENRE JAPAN'!$B$1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multiLvlStrRef>
              <c:f>'Q4. SLICERS GENRE JAPAN'!$A$2:$A$15</c:f>
              <c:multiLvlStrCache>
                <c:ptCount val="12"/>
                <c:lvl>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lvl>
                <c:lvl>
                  <c:pt idx="0">
                    <c:v>2006</c:v>
                  </c:pt>
                </c:lvl>
              </c:multiLvlStrCache>
            </c:multiLvlStrRef>
          </c:cat>
          <c:val>
            <c:numRef>
              <c:f>'Q4. SLICERS GENRE JAPAN'!$B$2:$B$15</c:f>
              <c:numCache>
                <c:formatCode>General</c:formatCode>
                <c:ptCount val="12"/>
                <c:pt idx="0">
                  <c:v>40</c:v>
                </c:pt>
                <c:pt idx="1">
                  <c:v>13</c:v>
                </c:pt>
                <c:pt idx="2">
                  <c:v>7</c:v>
                </c:pt>
                <c:pt idx="3">
                  <c:v>38</c:v>
                </c:pt>
                <c:pt idx="4">
                  <c:v>16</c:v>
                </c:pt>
                <c:pt idx="5">
                  <c:v>18</c:v>
                </c:pt>
                <c:pt idx="6">
                  <c:v>3</c:v>
                </c:pt>
                <c:pt idx="7">
                  <c:v>27</c:v>
                </c:pt>
                <c:pt idx="8">
                  <c:v>7</c:v>
                </c:pt>
                <c:pt idx="9">
                  <c:v>14</c:v>
                </c:pt>
                <c:pt idx="10">
                  <c:v>11</c:v>
                </c:pt>
                <c:pt idx="11">
                  <c:v>7</c:v>
                </c:pt>
              </c:numCache>
            </c:numRef>
          </c:val>
          <c:extLst>
            <c:ext xmlns:c16="http://schemas.microsoft.com/office/drawing/2014/chart" uri="{C3380CC4-5D6E-409C-BE32-E72D297353CC}">
              <c16:uniqueId val="{00000000-8C59-4531-B658-C54E386177F0}"/>
            </c:ext>
          </c:extLst>
        </c:ser>
        <c:dLbls>
          <c:showLegendKey val="0"/>
          <c:showVal val="0"/>
          <c:showCatName val="0"/>
          <c:showSerName val="0"/>
          <c:showPercent val="0"/>
          <c:showBubbleSize val="0"/>
        </c:dLbls>
        <c:gapWidth val="150"/>
        <c:overlap val="100"/>
        <c:axId val="1970471008"/>
        <c:axId val="1970471488"/>
      </c:barChart>
      <c:catAx>
        <c:axId val="19704710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0471488"/>
        <c:crosses val="autoZero"/>
        <c:auto val="1"/>
        <c:lblAlgn val="ctr"/>
        <c:lblOffset val="100"/>
        <c:noMultiLvlLbl val="0"/>
      </c:catAx>
      <c:valAx>
        <c:axId val="19704714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0471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vgsales_cleaned.xlsx]Q4. SLICERS GENRE REST WORLD!PivotTable22</c:name>
    <c:fmtId val="3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REST</a:t>
            </a:r>
            <a:r>
              <a:rPr lang="en-US" baseline="0" dirty="0"/>
              <a:t> WORLD</a:t>
            </a:r>
            <a:r>
              <a:rPr lang="en-US" dirty="0"/>
              <a:t>.</a:t>
            </a:r>
            <a:r>
              <a:rPr lang="en-US" baseline="0" dirty="0"/>
              <a:t> NUMBER OF TITLES PUBLISHED. PS2</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'Q4. SLICERS GENRE REST WORLD'!$B$1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multiLvlStrRef>
              <c:f>'Q4. SLICERS GENRE REST WORLD'!$A$2:$A$15</c:f>
              <c:multiLvlStrCache>
                <c:ptCount val="12"/>
                <c:lvl>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lvl>
                <c:lvl>
                  <c:pt idx="0">
                    <c:v>2004</c:v>
                  </c:pt>
                </c:lvl>
              </c:multiLvlStrCache>
            </c:multiLvlStrRef>
          </c:cat>
          <c:val>
            <c:numRef>
              <c:f>'Q4. SLICERS GENRE REST WORLD'!$B$2:$B$15</c:f>
              <c:numCache>
                <c:formatCode>General</c:formatCode>
                <c:ptCount val="12"/>
                <c:pt idx="0">
                  <c:v>44</c:v>
                </c:pt>
                <c:pt idx="1">
                  <c:v>10</c:v>
                </c:pt>
                <c:pt idx="2">
                  <c:v>18</c:v>
                </c:pt>
                <c:pt idx="3">
                  <c:v>22</c:v>
                </c:pt>
                <c:pt idx="4">
                  <c:v>17</c:v>
                </c:pt>
                <c:pt idx="5">
                  <c:v>1</c:v>
                </c:pt>
                <c:pt idx="6">
                  <c:v>24</c:v>
                </c:pt>
                <c:pt idx="7">
                  <c:v>29</c:v>
                </c:pt>
                <c:pt idx="8">
                  <c:v>30</c:v>
                </c:pt>
                <c:pt idx="9">
                  <c:v>10</c:v>
                </c:pt>
                <c:pt idx="10">
                  <c:v>43</c:v>
                </c:pt>
                <c:pt idx="11">
                  <c:v>9</c:v>
                </c:pt>
              </c:numCache>
            </c:numRef>
          </c:val>
          <c:extLst>
            <c:ext xmlns:c16="http://schemas.microsoft.com/office/drawing/2014/chart" uri="{C3380CC4-5D6E-409C-BE32-E72D297353CC}">
              <c16:uniqueId val="{00000000-A0D1-4705-BDC0-38350BB87694}"/>
            </c:ext>
          </c:extLst>
        </c:ser>
        <c:dLbls>
          <c:showLegendKey val="0"/>
          <c:showVal val="0"/>
          <c:showCatName val="0"/>
          <c:showSerName val="0"/>
          <c:showPercent val="0"/>
          <c:showBubbleSize val="0"/>
        </c:dLbls>
        <c:gapWidth val="150"/>
        <c:overlap val="100"/>
        <c:axId val="1970471008"/>
        <c:axId val="1970471488"/>
      </c:barChart>
      <c:catAx>
        <c:axId val="19704710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0471488"/>
        <c:crosses val="autoZero"/>
        <c:auto val="1"/>
        <c:lblAlgn val="ctr"/>
        <c:lblOffset val="100"/>
        <c:noMultiLvlLbl val="0"/>
      </c:catAx>
      <c:valAx>
        <c:axId val="19704714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0471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234C03-664E-4881-AFB2-E5E370B7CC2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C72B9BD-A800-42B7-836E-469E08376C23}">
      <dgm:prSet/>
      <dgm:spPr/>
      <dgm:t>
        <a:bodyPr/>
        <a:lstStyle/>
        <a:p>
          <a:r>
            <a:rPr lang="en-US"/>
            <a:t>Japan: prioritize ROLE-PLAYING (38%), with additional attention to FIGHTING and ADVENTURE.</a:t>
          </a:r>
        </a:p>
      </dgm:t>
    </dgm:pt>
    <dgm:pt modelId="{93B7E0BA-960B-43E1-AB4B-F40CA7C6349A}" type="parTrans" cxnId="{0AE1CB30-DC74-452F-87F1-090F0CBBDC94}">
      <dgm:prSet/>
      <dgm:spPr/>
      <dgm:t>
        <a:bodyPr/>
        <a:lstStyle/>
        <a:p>
          <a:endParaRPr lang="en-US"/>
        </a:p>
      </dgm:t>
    </dgm:pt>
    <dgm:pt modelId="{4AFDF180-5166-4930-AE17-FA12A82EC51F}" type="sibTrans" cxnId="{0AE1CB30-DC74-452F-87F1-090F0CBBDC94}">
      <dgm:prSet/>
      <dgm:spPr/>
      <dgm:t>
        <a:bodyPr/>
        <a:lstStyle/>
        <a:p>
          <a:endParaRPr lang="en-US"/>
        </a:p>
      </dgm:t>
    </dgm:pt>
    <dgm:pt modelId="{AD61D296-AAF5-4EE7-9B7C-01D37B987C40}">
      <dgm:prSet/>
      <dgm:spPr/>
      <dgm:t>
        <a:bodyPr/>
        <a:lstStyle/>
        <a:p>
          <a:r>
            <a:rPr lang="en-US"/>
            <a:t>USA &amp; Europe: the largest markets (76% combined share) – prioritize campaigns for PS4, X360, and upcoming platforms.</a:t>
          </a:r>
        </a:p>
      </dgm:t>
    </dgm:pt>
    <dgm:pt modelId="{24673767-45B1-44B9-A87F-F7BBB95DF959}" type="parTrans" cxnId="{F53F9307-19F4-4007-9450-3EE0A89A66D8}">
      <dgm:prSet/>
      <dgm:spPr/>
      <dgm:t>
        <a:bodyPr/>
        <a:lstStyle/>
        <a:p>
          <a:endParaRPr lang="en-US"/>
        </a:p>
      </dgm:t>
    </dgm:pt>
    <dgm:pt modelId="{DAF42A10-83A0-4812-AFEA-1FE8443BC991}" type="sibTrans" cxnId="{F53F9307-19F4-4007-9450-3EE0A89A66D8}">
      <dgm:prSet/>
      <dgm:spPr/>
      <dgm:t>
        <a:bodyPr/>
        <a:lstStyle/>
        <a:p>
          <a:endParaRPr lang="en-US"/>
        </a:p>
      </dgm:t>
    </dgm:pt>
    <dgm:pt modelId="{38D74540-CA0F-4AC5-97C2-3FFA25684B20}">
      <dgm:prSet/>
      <dgm:spPr/>
      <dgm:t>
        <a:bodyPr/>
        <a:lstStyle/>
        <a:p>
          <a:r>
            <a:rPr lang="en-US"/>
            <a:t>Rest of World: strongest results from Electronic Arts and Take-Two Interactive – allocate budget to partnerships and promotion of their titles.</a:t>
          </a:r>
        </a:p>
      </dgm:t>
    </dgm:pt>
    <dgm:pt modelId="{A809E422-C369-491F-BD58-3398CD44D697}" type="parTrans" cxnId="{F8B7D26E-EB0E-4D8A-A28E-CF42B690DE9C}">
      <dgm:prSet/>
      <dgm:spPr/>
      <dgm:t>
        <a:bodyPr/>
        <a:lstStyle/>
        <a:p>
          <a:endParaRPr lang="en-US"/>
        </a:p>
      </dgm:t>
    </dgm:pt>
    <dgm:pt modelId="{5BF94470-24AC-47D2-9B33-D56E4696AA65}" type="sibTrans" cxnId="{F8B7D26E-EB0E-4D8A-A28E-CF42B690DE9C}">
      <dgm:prSet/>
      <dgm:spPr/>
      <dgm:t>
        <a:bodyPr/>
        <a:lstStyle/>
        <a:p>
          <a:endParaRPr lang="en-US"/>
        </a:p>
      </dgm:t>
    </dgm:pt>
    <dgm:pt modelId="{837D8E77-9240-4305-9239-126C63225192}" type="pres">
      <dgm:prSet presAssocID="{F4234C03-664E-4881-AFB2-E5E370B7CC2C}" presName="hierChild1" presStyleCnt="0">
        <dgm:presLayoutVars>
          <dgm:chPref val="1"/>
          <dgm:dir/>
          <dgm:animOne val="branch"/>
          <dgm:animLvl val="lvl"/>
          <dgm:resizeHandles/>
        </dgm:presLayoutVars>
      </dgm:prSet>
      <dgm:spPr/>
    </dgm:pt>
    <dgm:pt modelId="{D7C1B45E-68B3-42F8-A297-D4616333E5CB}" type="pres">
      <dgm:prSet presAssocID="{0C72B9BD-A800-42B7-836E-469E08376C23}" presName="hierRoot1" presStyleCnt="0"/>
      <dgm:spPr/>
    </dgm:pt>
    <dgm:pt modelId="{7A257EC5-6783-4B23-AD5E-379AD76BCB9A}" type="pres">
      <dgm:prSet presAssocID="{0C72B9BD-A800-42B7-836E-469E08376C23}" presName="composite" presStyleCnt="0"/>
      <dgm:spPr/>
    </dgm:pt>
    <dgm:pt modelId="{87365415-0947-423C-B7AE-D79C3F88B31B}" type="pres">
      <dgm:prSet presAssocID="{0C72B9BD-A800-42B7-836E-469E08376C23}" presName="background" presStyleLbl="node0" presStyleIdx="0" presStyleCnt="3"/>
      <dgm:spPr/>
    </dgm:pt>
    <dgm:pt modelId="{2B21611C-8F7C-4719-9540-A2FD69C7029E}" type="pres">
      <dgm:prSet presAssocID="{0C72B9BD-A800-42B7-836E-469E08376C23}" presName="text" presStyleLbl="fgAcc0" presStyleIdx="0" presStyleCnt="3">
        <dgm:presLayoutVars>
          <dgm:chPref val="3"/>
        </dgm:presLayoutVars>
      </dgm:prSet>
      <dgm:spPr/>
    </dgm:pt>
    <dgm:pt modelId="{234AAEA8-5624-4653-82F5-3AE74B40D853}" type="pres">
      <dgm:prSet presAssocID="{0C72B9BD-A800-42B7-836E-469E08376C23}" presName="hierChild2" presStyleCnt="0"/>
      <dgm:spPr/>
    </dgm:pt>
    <dgm:pt modelId="{8CB3F210-06F4-4586-A676-A160094F4E42}" type="pres">
      <dgm:prSet presAssocID="{AD61D296-AAF5-4EE7-9B7C-01D37B987C40}" presName="hierRoot1" presStyleCnt="0"/>
      <dgm:spPr/>
    </dgm:pt>
    <dgm:pt modelId="{72E1C4D8-4CAA-4231-B114-40B33D45574F}" type="pres">
      <dgm:prSet presAssocID="{AD61D296-AAF5-4EE7-9B7C-01D37B987C40}" presName="composite" presStyleCnt="0"/>
      <dgm:spPr/>
    </dgm:pt>
    <dgm:pt modelId="{58E32EDF-93C5-413B-A3E4-2634F59E6181}" type="pres">
      <dgm:prSet presAssocID="{AD61D296-AAF5-4EE7-9B7C-01D37B987C40}" presName="background" presStyleLbl="node0" presStyleIdx="1" presStyleCnt="3"/>
      <dgm:spPr/>
    </dgm:pt>
    <dgm:pt modelId="{DCD3E9B1-963C-4F22-8660-A84E19DFEA8F}" type="pres">
      <dgm:prSet presAssocID="{AD61D296-AAF5-4EE7-9B7C-01D37B987C40}" presName="text" presStyleLbl="fgAcc0" presStyleIdx="1" presStyleCnt="3">
        <dgm:presLayoutVars>
          <dgm:chPref val="3"/>
        </dgm:presLayoutVars>
      </dgm:prSet>
      <dgm:spPr/>
    </dgm:pt>
    <dgm:pt modelId="{83319CFE-6D04-45BA-8B88-27E846670DC9}" type="pres">
      <dgm:prSet presAssocID="{AD61D296-AAF5-4EE7-9B7C-01D37B987C40}" presName="hierChild2" presStyleCnt="0"/>
      <dgm:spPr/>
    </dgm:pt>
    <dgm:pt modelId="{01EDB9CA-A865-48FA-A520-441463D62EDD}" type="pres">
      <dgm:prSet presAssocID="{38D74540-CA0F-4AC5-97C2-3FFA25684B20}" presName="hierRoot1" presStyleCnt="0"/>
      <dgm:spPr/>
    </dgm:pt>
    <dgm:pt modelId="{26E337FC-796A-4F3D-B5CB-C16A10D97C33}" type="pres">
      <dgm:prSet presAssocID="{38D74540-CA0F-4AC5-97C2-3FFA25684B20}" presName="composite" presStyleCnt="0"/>
      <dgm:spPr/>
    </dgm:pt>
    <dgm:pt modelId="{E959C1AC-8CE6-4405-9F0C-9772A2D326DF}" type="pres">
      <dgm:prSet presAssocID="{38D74540-CA0F-4AC5-97C2-3FFA25684B20}" presName="background" presStyleLbl="node0" presStyleIdx="2" presStyleCnt="3"/>
      <dgm:spPr/>
    </dgm:pt>
    <dgm:pt modelId="{CA41292C-D4EA-48A5-B5C7-9E5EA9ACB5E3}" type="pres">
      <dgm:prSet presAssocID="{38D74540-CA0F-4AC5-97C2-3FFA25684B20}" presName="text" presStyleLbl="fgAcc0" presStyleIdx="2" presStyleCnt="3">
        <dgm:presLayoutVars>
          <dgm:chPref val="3"/>
        </dgm:presLayoutVars>
      </dgm:prSet>
      <dgm:spPr/>
    </dgm:pt>
    <dgm:pt modelId="{C8A776AF-372C-4C67-9201-001C901CFAA2}" type="pres">
      <dgm:prSet presAssocID="{38D74540-CA0F-4AC5-97C2-3FFA25684B20}" presName="hierChild2" presStyleCnt="0"/>
      <dgm:spPr/>
    </dgm:pt>
  </dgm:ptLst>
  <dgm:cxnLst>
    <dgm:cxn modelId="{F53F9307-19F4-4007-9450-3EE0A89A66D8}" srcId="{F4234C03-664E-4881-AFB2-E5E370B7CC2C}" destId="{AD61D296-AAF5-4EE7-9B7C-01D37B987C40}" srcOrd="1" destOrd="0" parTransId="{24673767-45B1-44B9-A87F-F7BBB95DF959}" sibTransId="{DAF42A10-83A0-4812-AFEA-1FE8443BC991}"/>
    <dgm:cxn modelId="{62CA500C-FB78-40B5-8D60-700BC7FD7D70}" type="presOf" srcId="{0C72B9BD-A800-42B7-836E-469E08376C23}" destId="{2B21611C-8F7C-4719-9540-A2FD69C7029E}" srcOrd="0" destOrd="0" presId="urn:microsoft.com/office/officeart/2005/8/layout/hierarchy1"/>
    <dgm:cxn modelId="{C12D190D-7D6A-461C-87B7-E4E7D5AF75B6}" type="presOf" srcId="{AD61D296-AAF5-4EE7-9B7C-01D37B987C40}" destId="{DCD3E9B1-963C-4F22-8660-A84E19DFEA8F}" srcOrd="0" destOrd="0" presId="urn:microsoft.com/office/officeart/2005/8/layout/hierarchy1"/>
    <dgm:cxn modelId="{0AE1CB30-DC74-452F-87F1-090F0CBBDC94}" srcId="{F4234C03-664E-4881-AFB2-E5E370B7CC2C}" destId="{0C72B9BD-A800-42B7-836E-469E08376C23}" srcOrd="0" destOrd="0" parTransId="{93B7E0BA-960B-43E1-AB4B-F40CA7C6349A}" sibTransId="{4AFDF180-5166-4930-AE17-FA12A82EC51F}"/>
    <dgm:cxn modelId="{451B4C6C-4408-4530-994B-5A86AC89B4E6}" type="presOf" srcId="{F4234C03-664E-4881-AFB2-E5E370B7CC2C}" destId="{837D8E77-9240-4305-9239-126C63225192}" srcOrd="0" destOrd="0" presId="urn:microsoft.com/office/officeart/2005/8/layout/hierarchy1"/>
    <dgm:cxn modelId="{F8B7D26E-EB0E-4D8A-A28E-CF42B690DE9C}" srcId="{F4234C03-664E-4881-AFB2-E5E370B7CC2C}" destId="{38D74540-CA0F-4AC5-97C2-3FFA25684B20}" srcOrd="2" destOrd="0" parTransId="{A809E422-C369-491F-BD58-3398CD44D697}" sibTransId="{5BF94470-24AC-47D2-9B33-D56E4696AA65}"/>
    <dgm:cxn modelId="{618529D0-0818-45B0-A73C-E46204A78C89}" type="presOf" srcId="{38D74540-CA0F-4AC5-97C2-3FFA25684B20}" destId="{CA41292C-D4EA-48A5-B5C7-9E5EA9ACB5E3}" srcOrd="0" destOrd="0" presId="urn:microsoft.com/office/officeart/2005/8/layout/hierarchy1"/>
    <dgm:cxn modelId="{F56E1EE6-FD9B-4CBC-88E6-D516D60797AE}" type="presParOf" srcId="{837D8E77-9240-4305-9239-126C63225192}" destId="{D7C1B45E-68B3-42F8-A297-D4616333E5CB}" srcOrd="0" destOrd="0" presId="urn:microsoft.com/office/officeart/2005/8/layout/hierarchy1"/>
    <dgm:cxn modelId="{E00E3127-C193-4A6F-B3C9-D4CBF4E29D7B}" type="presParOf" srcId="{D7C1B45E-68B3-42F8-A297-D4616333E5CB}" destId="{7A257EC5-6783-4B23-AD5E-379AD76BCB9A}" srcOrd="0" destOrd="0" presId="urn:microsoft.com/office/officeart/2005/8/layout/hierarchy1"/>
    <dgm:cxn modelId="{73216C53-3191-4556-9B0C-0C3464646A5D}" type="presParOf" srcId="{7A257EC5-6783-4B23-AD5E-379AD76BCB9A}" destId="{87365415-0947-423C-B7AE-D79C3F88B31B}" srcOrd="0" destOrd="0" presId="urn:microsoft.com/office/officeart/2005/8/layout/hierarchy1"/>
    <dgm:cxn modelId="{77C5C7C4-D974-4375-8551-E8278EFE2F47}" type="presParOf" srcId="{7A257EC5-6783-4B23-AD5E-379AD76BCB9A}" destId="{2B21611C-8F7C-4719-9540-A2FD69C7029E}" srcOrd="1" destOrd="0" presId="urn:microsoft.com/office/officeart/2005/8/layout/hierarchy1"/>
    <dgm:cxn modelId="{2070180A-462B-47CA-BED2-57C5F216C802}" type="presParOf" srcId="{D7C1B45E-68B3-42F8-A297-D4616333E5CB}" destId="{234AAEA8-5624-4653-82F5-3AE74B40D853}" srcOrd="1" destOrd="0" presId="urn:microsoft.com/office/officeart/2005/8/layout/hierarchy1"/>
    <dgm:cxn modelId="{18AF0EDD-5D0B-4265-86B0-4C65C69A0D53}" type="presParOf" srcId="{837D8E77-9240-4305-9239-126C63225192}" destId="{8CB3F210-06F4-4586-A676-A160094F4E42}" srcOrd="1" destOrd="0" presId="urn:microsoft.com/office/officeart/2005/8/layout/hierarchy1"/>
    <dgm:cxn modelId="{0B2A94C2-BCD0-41A6-9B34-586761725602}" type="presParOf" srcId="{8CB3F210-06F4-4586-A676-A160094F4E42}" destId="{72E1C4D8-4CAA-4231-B114-40B33D45574F}" srcOrd="0" destOrd="0" presId="urn:microsoft.com/office/officeart/2005/8/layout/hierarchy1"/>
    <dgm:cxn modelId="{BCCF6860-21D6-43C1-831E-36A71238365A}" type="presParOf" srcId="{72E1C4D8-4CAA-4231-B114-40B33D45574F}" destId="{58E32EDF-93C5-413B-A3E4-2634F59E6181}" srcOrd="0" destOrd="0" presId="urn:microsoft.com/office/officeart/2005/8/layout/hierarchy1"/>
    <dgm:cxn modelId="{25201BA4-A38F-4507-BEB3-C09C4A0A7324}" type="presParOf" srcId="{72E1C4D8-4CAA-4231-B114-40B33D45574F}" destId="{DCD3E9B1-963C-4F22-8660-A84E19DFEA8F}" srcOrd="1" destOrd="0" presId="urn:microsoft.com/office/officeart/2005/8/layout/hierarchy1"/>
    <dgm:cxn modelId="{ABC0F9F3-CE44-45F2-9237-5149E7DE1819}" type="presParOf" srcId="{8CB3F210-06F4-4586-A676-A160094F4E42}" destId="{83319CFE-6D04-45BA-8B88-27E846670DC9}" srcOrd="1" destOrd="0" presId="urn:microsoft.com/office/officeart/2005/8/layout/hierarchy1"/>
    <dgm:cxn modelId="{F708451A-CB90-4AF7-88AE-4C055BA843D9}" type="presParOf" srcId="{837D8E77-9240-4305-9239-126C63225192}" destId="{01EDB9CA-A865-48FA-A520-441463D62EDD}" srcOrd="2" destOrd="0" presId="urn:microsoft.com/office/officeart/2005/8/layout/hierarchy1"/>
    <dgm:cxn modelId="{B540C7B6-4815-4EA2-AB3D-46F9044A533A}" type="presParOf" srcId="{01EDB9CA-A865-48FA-A520-441463D62EDD}" destId="{26E337FC-796A-4F3D-B5CB-C16A10D97C33}" srcOrd="0" destOrd="0" presId="urn:microsoft.com/office/officeart/2005/8/layout/hierarchy1"/>
    <dgm:cxn modelId="{D9562421-0240-45A2-9B6B-D412069C59F5}" type="presParOf" srcId="{26E337FC-796A-4F3D-B5CB-C16A10D97C33}" destId="{E959C1AC-8CE6-4405-9F0C-9772A2D326DF}" srcOrd="0" destOrd="0" presId="urn:microsoft.com/office/officeart/2005/8/layout/hierarchy1"/>
    <dgm:cxn modelId="{A49F4171-C9C9-4ED7-AD0A-566C920F9450}" type="presParOf" srcId="{26E337FC-796A-4F3D-B5CB-C16A10D97C33}" destId="{CA41292C-D4EA-48A5-B5C7-9E5EA9ACB5E3}" srcOrd="1" destOrd="0" presId="urn:microsoft.com/office/officeart/2005/8/layout/hierarchy1"/>
    <dgm:cxn modelId="{06824D3A-18DD-4DB7-B0BE-8B1067DA7C09}" type="presParOf" srcId="{01EDB9CA-A865-48FA-A520-441463D62EDD}" destId="{C8A776AF-372C-4C67-9201-001C901CFAA2}"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65415-0947-423C-B7AE-D79C3F88B31B}">
      <dsp:nvSpPr>
        <dsp:cNvPr id="0" name=""/>
        <dsp:cNvSpPr/>
      </dsp:nvSpPr>
      <dsp:spPr>
        <a:xfrm>
          <a:off x="0" y="951128"/>
          <a:ext cx="2911995" cy="18491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21611C-8F7C-4719-9540-A2FD69C7029E}">
      <dsp:nvSpPr>
        <dsp:cNvPr id="0" name=""/>
        <dsp:cNvSpPr/>
      </dsp:nvSpPr>
      <dsp:spPr>
        <a:xfrm>
          <a:off x="323555" y="1258505"/>
          <a:ext cx="2911995" cy="18491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Japan: prioritize ROLE-PLAYING (38%), with additional attention to FIGHTING and ADVENTURE.</a:t>
          </a:r>
        </a:p>
      </dsp:txBody>
      <dsp:txXfrm>
        <a:off x="377714" y="1312664"/>
        <a:ext cx="2803677" cy="1740799"/>
      </dsp:txXfrm>
    </dsp:sp>
    <dsp:sp modelId="{58E32EDF-93C5-413B-A3E4-2634F59E6181}">
      <dsp:nvSpPr>
        <dsp:cNvPr id="0" name=""/>
        <dsp:cNvSpPr/>
      </dsp:nvSpPr>
      <dsp:spPr>
        <a:xfrm>
          <a:off x="3559105" y="951128"/>
          <a:ext cx="2911995" cy="18491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D3E9B1-963C-4F22-8660-A84E19DFEA8F}">
      <dsp:nvSpPr>
        <dsp:cNvPr id="0" name=""/>
        <dsp:cNvSpPr/>
      </dsp:nvSpPr>
      <dsp:spPr>
        <a:xfrm>
          <a:off x="3882660" y="1258505"/>
          <a:ext cx="2911995" cy="18491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USA &amp; Europe: the largest markets (76% combined share) – prioritize campaigns for PS4, X360, and upcoming platforms.</a:t>
          </a:r>
        </a:p>
      </dsp:txBody>
      <dsp:txXfrm>
        <a:off x="3936819" y="1312664"/>
        <a:ext cx="2803677" cy="1740799"/>
      </dsp:txXfrm>
    </dsp:sp>
    <dsp:sp modelId="{E959C1AC-8CE6-4405-9F0C-9772A2D326DF}">
      <dsp:nvSpPr>
        <dsp:cNvPr id="0" name=""/>
        <dsp:cNvSpPr/>
      </dsp:nvSpPr>
      <dsp:spPr>
        <a:xfrm>
          <a:off x="7118211" y="951128"/>
          <a:ext cx="2911995" cy="18491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41292C-D4EA-48A5-B5C7-9E5EA9ACB5E3}">
      <dsp:nvSpPr>
        <dsp:cNvPr id="0" name=""/>
        <dsp:cNvSpPr/>
      </dsp:nvSpPr>
      <dsp:spPr>
        <a:xfrm>
          <a:off x="7441766" y="1258505"/>
          <a:ext cx="2911995" cy="18491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Rest of World: strongest results from Electronic Arts and Take-Two Interactive – allocate budget to partnerships and promotion of their titles.</a:t>
          </a:r>
        </a:p>
      </dsp:txBody>
      <dsp:txXfrm>
        <a:off x="7495925" y="1312664"/>
        <a:ext cx="2803677" cy="17407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3BF4C-E1AC-4F41-8069-7D6297013204}" type="datetimeFigureOut">
              <a:rPr lang="en-US" smtClean="0"/>
              <a:t>8/25/2025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C9117-0AF1-453E-BD6A-61498D4B25CB}" type="slidenum">
              <a:rPr lang="en-US" smtClean="0"/>
              <a:t>‹#›</a:t>
            </a:fld>
            <a:endParaRPr lang="en-US"/>
          </a:p>
        </p:txBody>
      </p:sp>
    </p:spTree>
    <p:extLst>
      <p:ext uri="{BB962C8B-B14F-4D97-AF65-F5344CB8AC3E}">
        <p14:creationId xmlns:p14="http://schemas.microsoft.com/office/powerpoint/2010/main" val="2360893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FC9117-0AF1-453E-BD6A-61498D4B25CB}" type="slidenum">
              <a:rPr lang="en-US" smtClean="0"/>
              <a:t>4</a:t>
            </a:fld>
            <a:endParaRPr lang="en-US"/>
          </a:p>
        </p:txBody>
      </p:sp>
    </p:spTree>
    <p:extLst>
      <p:ext uri="{BB962C8B-B14F-4D97-AF65-F5344CB8AC3E}">
        <p14:creationId xmlns:p14="http://schemas.microsoft.com/office/powerpoint/2010/main" val="2672566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FC9117-0AF1-453E-BD6A-61498D4B25CB}" type="slidenum">
              <a:rPr lang="en-US" smtClean="0"/>
              <a:t>5</a:t>
            </a:fld>
            <a:endParaRPr lang="en-US"/>
          </a:p>
        </p:txBody>
      </p:sp>
    </p:spTree>
    <p:extLst>
      <p:ext uri="{BB962C8B-B14F-4D97-AF65-F5344CB8AC3E}">
        <p14:creationId xmlns:p14="http://schemas.microsoft.com/office/powerpoint/2010/main" val="43460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FC9117-0AF1-453E-BD6A-61498D4B25CB}" type="slidenum">
              <a:rPr lang="en-US" smtClean="0"/>
              <a:t>6</a:t>
            </a:fld>
            <a:endParaRPr lang="en-US"/>
          </a:p>
        </p:txBody>
      </p:sp>
    </p:spTree>
    <p:extLst>
      <p:ext uri="{BB962C8B-B14F-4D97-AF65-F5344CB8AC3E}">
        <p14:creationId xmlns:p14="http://schemas.microsoft.com/office/powerpoint/2010/main" val="942862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37C38-FE3B-475D-2C6D-8FAD195571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EE4E84-EE5B-3486-D52F-BDE218DEEF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B23F5C-AF94-6EE9-143C-9D1013E30A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49081C-6B63-E2E2-AD5B-F437CD864B40}"/>
              </a:ext>
            </a:extLst>
          </p:cNvPr>
          <p:cNvSpPr>
            <a:spLocks noGrp="1"/>
          </p:cNvSpPr>
          <p:nvPr>
            <p:ph type="sldNum" sz="quarter" idx="5"/>
          </p:nvPr>
        </p:nvSpPr>
        <p:spPr/>
        <p:txBody>
          <a:bodyPr/>
          <a:lstStyle/>
          <a:p>
            <a:fld id="{9DFC9117-0AF1-453E-BD6A-61498D4B25CB}" type="slidenum">
              <a:rPr lang="en-US" smtClean="0"/>
              <a:t>7</a:t>
            </a:fld>
            <a:endParaRPr lang="en-US"/>
          </a:p>
        </p:txBody>
      </p:sp>
    </p:spTree>
    <p:extLst>
      <p:ext uri="{BB962C8B-B14F-4D97-AF65-F5344CB8AC3E}">
        <p14:creationId xmlns:p14="http://schemas.microsoft.com/office/powerpoint/2010/main" val="708521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FC9117-0AF1-453E-BD6A-61498D4B25CB}" type="slidenum">
              <a:rPr lang="en-US" smtClean="0"/>
              <a:t>10</a:t>
            </a:fld>
            <a:endParaRPr lang="en-US"/>
          </a:p>
        </p:txBody>
      </p:sp>
    </p:spTree>
    <p:extLst>
      <p:ext uri="{BB962C8B-B14F-4D97-AF65-F5344CB8AC3E}">
        <p14:creationId xmlns:p14="http://schemas.microsoft.com/office/powerpoint/2010/main" val="3851046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E5E75-A375-6D5E-403B-17113A7CDF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4E925D-988D-491D-ABF7-40DBFAAA53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50CF90-6432-A623-C528-DF368FE823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B7F77C-98C3-CF7A-8962-84E23EFB9240}"/>
              </a:ext>
            </a:extLst>
          </p:cNvPr>
          <p:cNvSpPr>
            <a:spLocks noGrp="1"/>
          </p:cNvSpPr>
          <p:nvPr>
            <p:ph type="sldNum" sz="quarter" idx="5"/>
          </p:nvPr>
        </p:nvSpPr>
        <p:spPr/>
        <p:txBody>
          <a:bodyPr/>
          <a:lstStyle/>
          <a:p>
            <a:fld id="{9DFC9117-0AF1-453E-BD6A-61498D4B25CB}" type="slidenum">
              <a:rPr lang="en-US" smtClean="0"/>
              <a:t>11</a:t>
            </a:fld>
            <a:endParaRPr lang="en-US"/>
          </a:p>
        </p:txBody>
      </p:sp>
    </p:spTree>
    <p:extLst>
      <p:ext uri="{BB962C8B-B14F-4D97-AF65-F5344CB8AC3E}">
        <p14:creationId xmlns:p14="http://schemas.microsoft.com/office/powerpoint/2010/main" val="2341620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FC9117-0AF1-453E-BD6A-61498D4B25CB}" type="slidenum">
              <a:rPr lang="en-US" smtClean="0"/>
              <a:t>17</a:t>
            </a:fld>
            <a:endParaRPr lang="en-US"/>
          </a:p>
        </p:txBody>
      </p:sp>
    </p:spTree>
    <p:extLst>
      <p:ext uri="{BB962C8B-B14F-4D97-AF65-F5344CB8AC3E}">
        <p14:creationId xmlns:p14="http://schemas.microsoft.com/office/powerpoint/2010/main" val="341003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C03622-46D7-477D-AB0A-D8CEB3D4620D}"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95C34-4CA3-49FE-80E9-914614EE149C}" type="slidenum">
              <a:rPr lang="en-US" smtClean="0"/>
              <a:t>‹#›</a:t>
            </a:fld>
            <a:endParaRPr lang="en-US"/>
          </a:p>
        </p:txBody>
      </p:sp>
    </p:spTree>
    <p:extLst>
      <p:ext uri="{BB962C8B-B14F-4D97-AF65-F5344CB8AC3E}">
        <p14:creationId xmlns:p14="http://schemas.microsoft.com/office/powerpoint/2010/main" val="275281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03622-46D7-477D-AB0A-D8CEB3D4620D}"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95C34-4CA3-49FE-80E9-914614EE149C}" type="slidenum">
              <a:rPr lang="en-US" smtClean="0"/>
              <a:t>‹#›</a:t>
            </a:fld>
            <a:endParaRPr lang="en-US"/>
          </a:p>
        </p:txBody>
      </p:sp>
    </p:spTree>
    <p:extLst>
      <p:ext uri="{BB962C8B-B14F-4D97-AF65-F5344CB8AC3E}">
        <p14:creationId xmlns:p14="http://schemas.microsoft.com/office/powerpoint/2010/main" val="709320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03622-46D7-477D-AB0A-D8CEB3D4620D}"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95C34-4CA3-49FE-80E9-914614EE149C}" type="slidenum">
              <a:rPr lang="en-US" smtClean="0"/>
              <a:t>‹#›</a:t>
            </a:fld>
            <a:endParaRPr lang="en-US"/>
          </a:p>
        </p:txBody>
      </p:sp>
    </p:spTree>
    <p:extLst>
      <p:ext uri="{BB962C8B-B14F-4D97-AF65-F5344CB8AC3E}">
        <p14:creationId xmlns:p14="http://schemas.microsoft.com/office/powerpoint/2010/main" val="374442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03622-46D7-477D-AB0A-D8CEB3D4620D}"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95C34-4CA3-49FE-80E9-914614EE149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2687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03622-46D7-477D-AB0A-D8CEB3D4620D}"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95C34-4CA3-49FE-80E9-914614EE149C}" type="slidenum">
              <a:rPr lang="en-US" smtClean="0"/>
              <a:t>‹#›</a:t>
            </a:fld>
            <a:endParaRPr lang="en-US"/>
          </a:p>
        </p:txBody>
      </p:sp>
    </p:spTree>
    <p:extLst>
      <p:ext uri="{BB962C8B-B14F-4D97-AF65-F5344CB8AC3E}">
        <p14:creationId xmlns:p14="http://schemas.microsoft.com/office/powerpoint/2010/main" val="4074922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C03622-46D7-477D-AB0A-D8CEB3D4620D}" type="datetimeFigureOut">
              <a:rPr lang="en-US" smtClean="0"/>
              <a:t>8/25/2025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95C34-4CA3-49FE-80E9-914614EE149C}" type="slidenum">
              <a:rPr lang="en-US" smtClean="0"/>
              <a:t>‹#›</a:t>
            </a:fld>
            <a:endParaRPr lang="en-US"/>
          </a:p>
        </p:txBody>
      </p:sp>
    </p:spTree>
    <p:extLst>
      <p:ext uri="{BB962C8B-B14F-4D97-AF65-F5344CB8AC3E}">
        <p14:creationId xmlns:p14="http://schemas.microsoft.com/office/powerpoint/2010/main" val="1357585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C03622-46D7-477D-AB0A-D8CEB3D4620D}" type="datetimeFigureOut">
              <a:rPr lang="en-US" smtClean="0"/>
              <a:t>8/25/2025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95C34-4CA3-49FE-80E9-914614EE149C}" type="slidenum">
              <a:rPr lang="en-US" smtClean="0"/>
              <a:t>‹#›</a:t>
            </a:fld>
            <a:endParaRPr lang="en-US"/>
          </a:p>
        </p:txBody>
      </p:sp>
    </p:spTree>
    <p:extLst>
      <p:ext uri="{BB962C8B-B14F-4D97-AF65-F5344CB8AC3E}">
        <p14:creationId xmlns:p14="http://schemas.microsoft.com/office/powerpoint/2010/main" val="98793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03622-46D7-477D-AB0A-D8CEB3D4620D}"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95C34-4CA3-49FE-80E9-914614EE149C}" type="slidenum">
              <a:rPr lang="en-US" smtClean="0"/>
              <a:t>‹#›</a:t>
            </a:fld>
            <a:endParaRPr lang="en-US"/>
          </a:p>
        </p:txBody>
      </p:sp>
    </p:spTree>
    <p:extLst>
      <p:ext uri="{BB962C8B-B14F-4D97-AF65-F5344CB8AC3E}">
        <p14:creationId xmlns:p14="http://schemas.microsoft.com/office/powerpoint/2010/main" val="4067984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03622-46D7-477D-AB0A-D8CEB3D4620D}"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95C34-4CA3-49FE-80E9-914614EE149C}" type="slidenum">
              <a:rPr lang="en-US" smtClean="0"/>
              <a:t>‹#›</a:t>
            </a:fld>
            <a:endParaRPr lang="en-US"/>
          </a:p>
        </p:txBody>
      </p:sp>
    </p:spTree>
    <p:extLst>
      <p:ext uri="{BB962C8B-B14F-4D97-AF65-F5344CB8AC3E}">
        <p14:creationId xmlns:p14="http://schemas.microsoft.com/office/powerpoint/2010/main" val="425543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03622-46D7-477D-AB0A-D8CEB3D4620D}"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95C34-4CA3-49FE-80E9-914614EE149C}" type="slidenum">
              <a:rPr lang="en-US" smtClean="0"/>
              <a:t>‹#›</a:t>
            </a:fld>
            <a:endParaRPr lang="en-US"/>
          </a:p>
        </p:txBody>
      </p:sp>
    </p:spTree>
    <p:extLst>
      <p:ext uri="{BB962C8B-B14F-4D97-AF65-F5344CB8AC3E}">
        <p14:creationId xmlns:p14="http://schemas.microsoft.com/office/powerpoint/2010/main" val="524697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03622-46D7-477D-AB0A-D8CEB3D4620D}"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95C34-4CA3-49FE-80E9-914614EE149C}" type="slidenum">
              <a:rPr lang="en-US" smtClean="0"/>
              <a:t>‹#›</a:t>
            </a:fld>
            <a:endParaRPr lang="en-US"/>
          </a:p>
        </p:txBody>
      </p:sp>
    </p:spTree>
    <p:extLst>
      <p:ext uri="{BB962C8B-B14F-4D97-AF65-F5344CB8AC3E}">
        <p14:creationId xmlns:p14="http://schemas.microsoft.com/office/powerpoint/2010/main" val="4034559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03622-46D7-477D-AB0A-D8CEB3D4620D}"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95C34-4CA3-49FE-80E9-914614EE149C}" type="slidenum">
              <a:rPr lang="en-US" smtClean="0"/>
              <a:t>‹#›</a:t>
            </a:fld>
            <a:endParaRPr lang="en-US"/>
          </a:p>
        </p:txBody>
      </p:sp>
    </p:spTree>
    <p:extLst>
      <p:ext uri="{BB962C8B-B14F-4D97-AF65-F5344CB8AC3E}">
        <p14:creationId xmlns:p14="http://schemas.microsoft.com/office/powerpoint/2010/main" val="144010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03622-46D7-477D-AB0A-D8CEB3D4620D}" type="datetimeFigureOut">
              <a:rPr lang="en-US" smtClean="0"/>
              <a:t>8/25/2025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B95C34-4CA3-49FE-80E9-914614EE149C}" type="slidenum">
              <a:rPr lang="en-US" smtClean="0"/>
              <a:t>‹#›</a:t>
            </a:fld>
            <a:endParaRPr lang="en-US"/>
          </a:p>
        </p:txBody>
      </p:sp>
    </p:spTree>
    <p:extLst>
      <p:ext uri="{BB962C8B-B14F-4D97-AF65-F5344CB8AC3E}">
        <p14:creationId xmlns:p14="http://schemas.microsoft.com/office/powerpoint/2010/main" val="258992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03622-46D7-477D-AB0A-D8CEB3D4620D}" type="datetimeFigureOut">
              <a:rPr lang="en-US" smtClean="0"/>
              <a:t>8/25/2025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95C34-4CA3-49FE-80E9-914614EE149C}" type="slidenum">
              <a:rPr lang="en-US" smtClean="0"/>
              <a:t>‹#›</a:t>
            </a:fld>
            <a:endParaRPr lang="en-US"/>
          </a:p>
        </p:txBody>
      </p:sp>
    </p:spTree>
    <p:extLst>
      <p:ext uri="{BB962C8B-B14F-4D97-AF65-F5344CB8AC3E}">
        <p14:creationId xmlns:p14="http://schemas.microsoft.com/office/powerpoint/2010/main" val="1376537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03622-46D7-477D-AB0A-D8CEB3D4620D}" type="datetimeFigureOut">
              <a:rPr lang="en-US" smtClean="0"/>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B95C34-4CA3-49FE-80E9-914614EE149C}" type="slidenum">
              <a:rPr lang="en-US" smtClean="0"/>
              <a:t>‹#›</a:t>
            </a:fld>
            <a:endParaRPr lang="en-US"/>
          </a:p>
        </p:txBody>
      </p:sp>
    </p:spTree>
    <p:extLst>
      <p:ext uri="{BB962C8B-B14F-4D97-AF65-F5344CB8AC3E}">
        <p14:creationId xmlns:p14="http://schemas.microsoft.com/office/powerpoint/2010/main" val="20607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C03622-46D7-477D-AB0A-D8CEB3D4620D}"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95C34-4CA3-49FE-80E9-914614EE149C}" type="slidenum">
              <a:rPr lang="en-US" smtClean="0"/>
              <a:t>‹#›</a:t>
            </a:fld>
            <a:endParaRPr lang="en-US"/>
          </a:p>
        </p:txBody>
      </p:sp>
    </p:spTree>
    <p:extLst>
      <p:ext uri="{BB962C8B-B14F-4D97-AF65-F5344CB8AC3E}">
        <p14:creationId xmlns:p14="http://schemas.microsoft.com/office/powerpoint/2010/main" val="2589635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C03622-46D7-477D-AB0A-D8CEB3D4620D}"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95C34-4CA3-49FE-80E9-914614EE149C}" type="slidenum">
              <a:rPr lang="en-US" smtClean="0"/>
              <a:t>‹#›</a:t>
            </a:fld>
            <a:endParaRPr lang="en-US"/>
          </a:p>
        </p:txBody>
      </p:sp>
    </p:spTree>
    <p:extLst>
      <p:ext uri="{BB962C8B-B14F-4D97-AF65-F5344CB8AC3E}">
        <p14:creationId xmlns:p14="http://schemas.microsoft.com/office/powerpoint/2010/main" val="205089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6C03622-46D7-477D-AB0A-D8CEB3D4620D}" type="datetimeFigureOut">
              <a:rPr lang="en-US" smtClean="0"/>
              <a:t>8/25/2025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4B95C34-4CA3-49FE-80E9-914614EE149C}" type="slidenum">
              <a:rPr lang="en-US" smtClean="0"/>
              <a:t>‹#›</a:t>
            </a:fld>
            <a:endParaRPr lang="en-US"/>
          </a:p>
        </p:txBody>
      </p:sp>
    </p:spTree>
    <p:extLst>
      <p:ext uri="{BB962C8B-B14F-4D97-AF65-F5344CB8AC3E}">
        <p14:creationId xmlns:p14="http://schemas.microsoft.com/office/powerpoint/2010/main" val="27614274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1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 Id="rId4" Type="http://schemas.openxmlformats.org/officeDocument/2006/relationships/chart" Target="../charts/char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4.jpeg"/><Relationship Id="rId9" Type="http://schemas.microsoft.com/office/2007/relationships/diagramDrawing" Target="../diagrams/drawing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ntoniogryzuno/Marketing-Budget-in-Gaming-Industry"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7" Type="http://schemas.openxmlformats.org/officeDocument/2006/relationships/chart" Target="../charts/chart9.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1960-EB66-59E1-BD8B-D395D876A6D5}"/>
              </a:ext>
            </a:extLst>
          </p:cNvPr>
          <p:cNvSpPr>
            <a:spLocks noGrp="1"/>
          </p:cNvSpPr>
          <p:nvPr>
            <p:ph type="ctrTitle"/>
          </p:nvPr>
        </p:nvSpPr>
        <p:spPr/>
        <p:txBody>
          <a:bodyPr>
            <a:normAutofit fontScale="90000"/>
          </a:bodyPr>
          <a:lstStyle/>
          <a:p>
            <a:r>
              <a:rPr lang="en-US" b="1"/>
              <a:t>MARKETING BUDGET IN GAMING INDUSTRY</a:t>
            </a:r>
            <a:br>
              <a:rPr lang="en-US" b="1"/>
            </a:br>
            <a:endParaRPr lang="en-US" dirty="0"/>
          </a:p>
        </p:txBody>
      </p:sp>
      <p:sp>
        <p:nvSpPr>
          <p:cNvPr id="3" name="Subtitle 2">
            <a:extLst>
              <a:ext uri="{FF2B5EF4-FFF2-40B4-BE49-F238E27FC236}">
                <a16:creationId xmlns:a16="http://schemas.microsoft.com/office/drawing/2014/main" id="{E8D80A47-3A5A-FE60-CD95-C55732934720}"/>
              </a:ext>
            </a:extLst>
          </p:cNvPr>
          <p:cNvSpPr>
            <a:spLocks noGrp="1"/>
          </p:cNvSpPr>
          <p:nvPr>
            <p:ph type="subTitle" idx="1"/>
          </p:nvPr>
        </p:nvSpPr>
        <p:spPr>
          <a:xfrm>
            <a:off x="6759879" y="6351501"/>
            <a:ext cx="9144000" cy="506499"/>
          </a:xfrm>
        </p:spPr>
        <p:txBody>
          <a:bodyPr/>
          <a:lstStyle/>
          <a:p>
            <a:r>
              <a:rPr lang="de-DE" dirty="0"/>
              <a:t>ANTON G. </a:t>
            </a:r>
            <a:endParaRPr lang="en-US" dirty="0"/>
          </a:p>
        </p:txBody>
      </p:sp>
      <p:sp>
        <p:nvSpPr>
          <p:cNvPr id="4" name="Subtitle 2">
            <a:extLst>
              <a:ext uri="{FF2B5EF4-FFF2-40B4-BE49-F238E27FC236}">
                <a16:creationId xmlns:a16="http://schemas.microsoft.com/office/drawing/2014/main" id="{4D54F8EF-F9AA-81FE-50CE-4887ACE39A60}"/>
              </a:ext>
            </a:extLst>
          </p:cNvPr>
          <p:cNvSpPr txBox="1">
            <a:spLocks/>
          </p:cNvSpPr>
          <p:nvPr/>
        </p:nvSpPr>
        <p:spPr>
          <a:xfrm>
            <a:off x="1676400" y="3754438"/>
            <a:ext cx="9144000" cy="5064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dirty="0"/>
              <a:t>DATA ANALYSIS REPORT FOR COMPANY GAMECO </a:t>
            </a:r>
            <a:endParaRPr lang="en-US" dirty="0"/>
          </a:p>
        </p:txBody>
      </p:sp>
      <p:sp>
        <p:nvSpPr>
          <p:cNvPr id="5" name="Subtitle 2">
            <a:extLst>
              <a:ext uri="{FF2B5EF4-FFF2-40B4-BE49-F238E27FC236}">
                <a16:creationId xmlns:a16="http://schemas.microsoft.com/office/drawing/2014/main" id="{3C2CBD17-0015-36A9-D0DC-CB61B78A27C6}"/>
              </a:ext>
            </a:extLst>
          </p:cNvPr>
          <p:cNvSpPr txBox="1">
            <a:spLocks/>
          </p:cNvSpPr>
          <p:nvPr/>
        </p:nvSpPr>
        <p:spPr>
          <a:xfrm>
            <a:off x="1524000" y="4301995"/>
            <a:ext cx="9144000" cy="5064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dirty="0"/>
              <a:t>2025</a:t>
            </a:r>
            <a:endParaRPr lang="en-US" dirty="0"/>
          </a:p>
        </p:txBody>
      </p:sp>
    </p:spTree>
    <p:extLst>
      <p:ext uri="{BB962C8B-B14F-4D97-AF65-F5344CB8AC3E}">
        <p14:creationId xmlns:p14="http://schemas.microsoft.com/office/powerpoint/2010/main" val="1975597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032B-1BDE-E34C-CE93-F3126C114FE0}"/>
              </a:ext>
            </a:extLst>
          </p:cNvPr>
          <p:cNvSpPr>
            <a:spLocks noGrp="1"/>
          </p:cNvSpPr>
          <p:nvPr>
            <p:ph type="title"/>
          </p:nvPr>
        </p:nvSpPr>
        <p:spPr>
          <a:xfrm>
            <a:off x="919119" y="327383"/>
            <a:ext cx="10353762" cy="970450"/>
          </a:xfrm>
        </p:spPr>
        <p:txBody>
          <a:bodyPr>
            <a:normAutofit fontScale="90000"/>
          </a:bodyPr>
          <a:lstStyle/>
          <a:p>
            <a:r>
              <a:rPr lang="de-DE" dirty="0"/>
              <a:t>QUESTION 7</a:t>
            </a:r>
            <a:r>
              <a:rPr lang="en-US" dirty="0"/>
              <a:t>: How do percentage shares differ by genre and publisher across regions?</a:t>
            </a:r>
          </a:p>
        </p:txBody>
      </p:sp>
      <p:graphicFrame>
        <p:nvGraphicFramePr>
          <p:cNvPr id="18" name="Content Placeholder 17">
            <a:extLst>
              <a:ext uri="{FF2B5EF4-FFF2-40B4-BE49-F238E27FC236}">
                <a16:creationId xmlns:a16="http://schemas.microsoft.com/office/drawing/2014/main" id="{7F31819C-05EE-4CFA-3A80-4528D1CB3F84}"/>
              </a:ext>
            </a:extLst>
          </p:cNvPr>
          <p:cNvGraphicFramePr>
            <a:graphicFrameLocks noGrp="1"/>
          </p:cNvGraphicFramePr>
          <p:nvPr>
            <p:ph idx="1"/>
            <p:extLst>
              <p:ext uri="{D42A27DB-BD31-4B8C-83A1-F6EECF244321}">
                <p14:modId xmlns:p14="http://schemas.microsoft.com/office/powerpoint/2010/main" val="1237318757"/>
              </p:ext>
            </p:extLst>
          </p:nvPr>
        </p:nvGraphicFramePr>
        <p:xfrm>
          <a:off x="-427631" y="1572249"/>
          <a:ext cx="7579767" cy="51533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a16="http://schemas.microsoft.com/office/drawing/2014/main" id="{C2A424A1-001A-3D0B-40FE-3A10CF8A887F}"/>
              </a:ext>
            </a:extLst>
          </p:cNvPr>
          <p:cNvGraphicFramePr>
            <a:graphicFrameLocks/>
          </p:cNvGraphicFramePr>
          <p:nvPr>
            <p:extLst>
              <p:ext uri="{D42A27DB-BD31-4B8C-83A1-F6EECF244321}">
                <p14:modId xmlns:p14="http://schemas.microsoft.com/office/powerpoint/2010/main" val="4132339572"/>
              </p:ext>
            </p:extLst>
          </p:nvPr>
        </p:nvGraphicFramePr>
        <p:xfrm>
          <a:off x="5917332" y="1247302"/>
          <a:ext cx="6874697" cy="58188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8855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AE232119-227D-A019-C072-42AFFEC49C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888BB0-5294-7524-95CE-F05B6FFAD430}"/>
              </a:ext>
            </a:extLst>
          </p:cNvPr>
          <p:cNvSpPr>
            <a:spLocks noGrp="1"/>
          </p:cNvSpPr>
          <p:nvPr>
            <p:ph type="title"/>
          </p:nvPr>
        </p:nvSpPr>
        <p:spPr>
          <a:xfrm>
            <a:off x="633743" y="609599"/>
            <a:ext cx="3413156" cy="5273675"/>
          </a:xfrm>
        </p:spPr>
        <p:txBody>
          <a:bodyPr>
            <a:normAutofit/>
          </a:bodyPr>
          <a:lstStyle/>
          <a:p>
            <a:r>
              <a:rPr lang="de-DE" dirty="0"/>
              <a:t>QUESTION 7</a:t>
            </a:r>
            <a:r>
              <a:rPr lang="en-US" dirty="0"/>
              <a:t>: How do percentage shares differ by platform across regions?</a:t>
            </a:r>
          </a:p>
        </p:txBody>
      </p:sp>
      <p:pic>
        <p:nvPicPr>
          <p:cNvPr id="11" name="Picture 10">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6" name="Content Placeholder 5">
            <a:extLst>
              <a:ext uri="{FF2B5EF4-FFF2-40B4-BE49-F238E27FC236}">
                <a16:creationId xmlns:a16="http://schemas.microsoft.com/office/drawing/2014/main" id="{D9A4CCCD-ED04-50A0-CE77-AD6D80B6FA32}"/>
              </a:ext>
            </a:extLst>
          </p:cNvPr>
          <p:cNvGraphicFramePr>
            <a:graphicFrameLocks noGrp="1"/>
          </p:cNvGraphicFramePr>
          <p:nvPr>
            <p:ph idx="1"/>
            <p:extLst>
              <p:ext uri="{D42A27DB-BD31-4B8C-83A1-F6EECF244321}">
                <p14:modId xmlns:p14="http://schemas.microsoft.com/office/powerpoint/2010/main" val="1530331195"/>
              </p:ext>
            </p:extLst>
          </p:nvPr>
        </p:nvGraphicFramePr>
        <p:xfrm>
          <a:off x="4958257" y="887213"/>
          <a:ext cx="6309300" cy="471844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36723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9CFF9ECA-7B17-4383-6BCD-1FC6BE1C90C2}"/>
              </a:ext>
            </a:extLst>
          </p:cNvPr>
          <p:cNvPicPr>
            <a:picLocks noChangeAspect="1"/>
          </p:cNvPicPr>
          <p:nvPr/>
        </p:nvPicPr>
        <p:blipFill>
          <a:blip r:embed="rId2">
            <a:alphaModFix amt="25000"/>
          </a:blip>
          <a:srcRect b="6250"/>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6B632049-73D4-4F39-46FA-455868CBC0FB}"/>
              </a:ext>
            </a:extLst>
          </p:cNvPr>
          <p:cNvSpPr>
            <a:spLocks noGrp="1"/>
          </p:cNvSpPr>
          <p:nvPr>
            <p:ph type="title"/>
          </p:nvPr>
        </p:nvSpPr>
        <p:spPr>
          <a:xfrm>
            <a:off x="924443" y="381005"/>
            <a:ext cx="10353762" cy="970450"/>
          </a:xfrm>
        </p:spPr>
        <p:txBody>
          <a:bodyPr>
            <a:normAutofit/>
          </a:bodyPr>
          <a:lstStyle/>
          <a:p>
            <a:r>
              <a:rPr lang="en-US" dirty="0"/>
              <a:t>QUESTION 7: Regional proportions by genre</a:t>
            </a:r>
          </a:p>
        </p:txBody>
      </p:sp>
      <p:sp>
        <p:nvSpPr>
          <p:cNvPr id="3" name="Content Placeholder 2">
            <a:extLst>
              <a:ext uri="{FF2B5EF4-FFF2-40B4-BE49-F238E27FC236}">
                <a16:creationId xmlns:a16="http://schemas.microsoft.com/office/drawing/2014/main" id="{A7443F23-5137-5955-1378-57CFA33D3492}"/>
              </a:ext>
            </a:extLst>
          </p:cNvPr>
          <p:cNvSpPr>
            <a:spLocks noGrp="1"/>
          </p:cNvSpPr>
          <p:nvPr>
            <p:ph idx="1"/>
          </p:nvPr>
        </p:nvSpPr>
        <p:spPr>
          <a:xfrm>
            <a:off x="913795" y="1732449"/>
            <a:ext cx="10353762" cy="4058751"/>
          </a:xfrm>
        </p:spPr>
        <p:txBody>
          <a:bodyPr anchor="ctr">
            <a:normAutofit/>
          </a:bodyPr>
          <a:lstStyle/>
          <a:p>
            <a:endParaRPr lang="en-US"/>
          </a:p>
        </p:txBody>
      </p:sp>
      <p:graphicFrame>
        <p:nvGraphicFramePr>
          <p:cNvPr id="6" name="Chart 5">
            <a:extLst>
              <a:ext uri="{FF2B5EF4-FFF2-40B4-BE49-F238E27FC236}">
                <a16:creationId xmlns:a16="http://schemas.microsoft.com/office/drawing/2014/main" id="{B6E2B7CB-925A-3FC3-97A6-9DD51702C8D9}"/>
              </a:ext>
            </a:extLst>
          </p:cNvPr>
          <p:cNvGraphicFramePr>
            <a:graphicFrameLocks/>
          </p:cNvGraphicFramePr>
          <p:nvPr>
            <p:extLst>
              <p:ext uri="{D42A27DB-BD31-4B8C-83A1-F6EECF244321}">
                <p14:modId xmlns:p14="http://schemas.microsoft.com/office/powerpoint/2010/main" val="741432003"/>
              </p:ext>
            </p:extLst>
          </p:nvPr>
        </p:nvGraphicFramePr>
        <p:xfrm>
          <a:off x="924443" y="1732449"/>
          <a:ext cx="10343114" cy="40587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17747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2662B4-405C-11EB-C55B-417DD1FF3E6B}"/>
            </a:ext>
          </a:extLst>
        </p:cNvPr>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45D9E06C-F283-7F8C-71F9-B04BCD775021}"/>
              </a:ext>
            </a:extLst>
          </p:cNvPr>
          <p:cNvPicPr>
            <a:picLocks noChangeAspect="1"/>
          </p:cNvPicPr>
          <p:nvPr/>
        </p:nvPicPr>
        <p:blipFill>
          <a:blip r:embed="rId2">
            <a:alphaModFix amt="25000"/>
          </a:blip>
          <a:srcRect b="6250"/>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7BECAA7E-C4BF-30D2-EDFB-F627936FE663}"/>
              </a:ext>
            </a:extLst>
          </p:cNvPr>
          <p:cNvSpPr>
            <a:spLocks noGrp="1"/>
          </p:cNvSpPr>
          <p:nvPr>
            <p:ph type="title"/>
          </p:nvPr>
        </p:nvSpPr>
        <p:spPr>
          <a:xfrm>
            <a:off x="919109" y="381000"/>
            <a:ext cx="10353762" cy="970450"/>
          </a:xfrm>
        </p:spPr>
        <p:txBody>
          <a:bodyPr>
            <a:normAutofit fontScale="90000"/>
          </a:bodyPr>
          <a:lstStyle/>
          <a:p>
            <a:r>
              <a:rPr lang="en-US" dirty="0"/>
              <a:t>QUESTION 7: Regional proportions by top 3 platform</a:t>
            </a:r>
          </a:p>
        </p:txBody>
      </p:sp>
      <p:sp>
        <p:nvSpPr>
          <p:cNvPr id="3" name="Content Placeholder 2">
            <a:extLst>
              <a:ext uri="{FF2B5EF4-FFF2-40B4-BE49-F238E27FC236}">
                <a16:creationId xmlns:a16="http://schemas.microsoft.com/office/drawing/2014/main" id="{66C97E1E-032D-F508-3968-30AC10185521}"/>
              </a:ext>
            </a:extLst>
          </p:cNvPr>
          <p:cNvSpPr>
            <a:spLocks noGrp="1"/>
          </p:cNvSpPr>
          <p:nvPr>
            <p:ph idx="1"/>
          </p:nvPr>
        </p:nvSpPr>
        <p:spPr>
          <a:xfrm>
            <a:off x="913795" y="1732449"/>
            <a:ext cx="10782336" cy="4515951"/>
          </a:xfrm>
        </p:spPr>
        <p:txBody>
          <a:bodyPr anchor="ctr">
            <a:normAutofit/>
          </a:bodyPr>
          <a:lstStyle/>
          <a:p>
            <a:endParaRPr lang="en-US" dirty="0"/>
          </a:p>
        </p:txBody>
      </p:sp>
      <p:graphicFrame>
        <p:nvGraphicFramePr>
          <p:cNvPr id="4" name="Chart 3">
            <a:extLst>
              <a:ext uri="{FF2B5EF4-FFF2-40B4-BE49-F238E27FC236}">
                <a16:creationId xmlns:a16="http://schemas.microsoft.com/office/drawing/2014/main" id="{00E66305-334E-BDAA-2370-C05F27B4D77B}"/>
              </a:ext>
            </a:extLst>
          </p:cNvPr>
          <p:cNvGraphicFramePr>
            <a:graphicFrameLocks/>
          </p:cNvGraphicFramePr>
          <p:nvPr>
            <p:extLst>
              <p:ext uri="{D42A27DB-BD31-4B8C-83A1-F6EECF244321}">
                <p14:modId xmlns:p14="http://schemas.microsoft.com/office/powerpoint/2010/main" val="338292652"/>
              </p:ext>
            </p:extLst>
          </p:nvPr>
        </p:nvGraphicFramePr>
        <p:xfrm>
          <a:off x="913795" y="1732449"/>
          <a:ext cx="10782336" cy="45159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50240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894ABE-0240-8797-A46D-D3C9B34B75E9}"/>
            </a:ext>
          </a:extLst>
        </p:cNvPr>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578824BD-45AE-831E-3408-45D2AB77C7DC}"/>
              </a:ext>
            </a:extLst>
          </p:cNvPr>
          <p:cNvPicPr>
            <a:picLocks noChangeAspect="1"/>
          </p:cNvPicPr>
          <p:nvPr/>
        </p:nvPicPr>
        <p:blipFill>
          <a:blip r:embed="rId2">
            <a:alphaModFix amt="25000"/>
          </a:blip>
          <a:srcRect b="6250"/>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40DE7B1A-9131-FC57-C61E-9F8D3C707193}"/>
              </a:ext>
            </a:extLst>
          </p:cNvPr>
          <p:cNvSpPr>
            <a:spLocks noGrp="1"/>
          </p:cNvSpPr>
          <p:nvPr>
            <p:ph type="title"/>
          </p:nvPr>
        </p:nvSpPr>
        <p:spPr>
          <a:xfrm>
            <a:off x="919109" y="381000"/>
            <a:ext cx="10353762" cy="970450"/>
          </a:xfrm>
        </p:spPr>
        <p:txBody>
          <a:bodyPr>
            <a:normAutofit fontScale="90000"/>
          </a:bodyPr>
          <a:lstStyle/>
          <a:p>
            <a:r>
              <a:rPr lang="en-US" dirty="0"/>
              <a:t>QUESTION 8: Which publishers are likely to be the main competitors in specific markets?</a:t>
            </a:r>
          </a:p>
        </p:txBody>
      </p:sp>
      <p:sp>
        <p:nvSpPr>
          <p:cNvPr id="3" name="Content Placeholder 2">
            <a:extLst>
              <a:ext uri="{FF2B5EF4-FFF2-40B4-BE49-F238E27FC236}">
                <a16:creationId xmlns:a16="http://schemas.microsoft.com/office/drawing/2014/main" id="{5E0ACB7C-C2DB-BE88-D30A-84927DD37A40}"/>
              </a:ext>
            </a:extLst>
          </p:cNvPr>
          <p:cNvSpPr>
            <a:spLocks noGrp="1"/>
          </p:cNvSpPr>
          <p:nvPr>
            <p:ph idx="1"/>
          </p:nvPr>
        </p:nvSpPr>
        <p:spPr>
          <a:xfrm>
            <a:off x="913795" y="1732449"/>
            <a:ext cx="10782336" cy="4515951"/>
          </a:xfrm>
        </p:spPr>
        <p:txBody>
          <a:bodyPr anchor="ctr">
            <a:normAutofit/>
          </a:bodyPr>
          <a:lstStyle/>
          <a:p>
            <a:endParaRPr lang="en-US" dirty="0"/>
          </a:p>
        </p:txBody>
      </p:sp>
      <p:graphicFrame>
        <p:nvGraphicFramePr>
          <p:cNvPr id="7" name="Chart 6">
            <a:extLst>
              <a:ext uri="{FF2B5EF4-FFF2-40B4-BE49-F238E27FC236}">
                <a16:creationId xmlns:a16="http://schemas.microsoft.com/office/drawing/2014/main" id="{910021E7-CFF7-ABA0-0DB0-1DED0A6637B5}"/>
              </a:ext>
            </a:extLst>
          </p:cNvPr>
          <p:cNvGraphicFramePr>
            <a:graphicFrameLocks/>
          </p:cNvGraphicFramePr>
          <p:nvPr>
            <p:extLst>
              <p:ext uri="{D42A27DB-BD31-4B8C-83A1-F6EECF244321}">
                <p14:modId xmlns:p14="http://schemas.microsoft.com/office/powerpoint/2010/main" val="4263472966"/>
              </p:ext>
            </p:extLst>
          </p:nvPr>
        </p:nvGraphicFramePr>
        <p:xfrm>
          <a:off x="913795" y="1732449"/>
          <a:ext cx="10782336" cy="45159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470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3268-41C3-0EB6-36BE-2D64241DD2AB}"/>
              </a:ext>
            </a:extLst>
          </p:cNvPr>
          <p:cNvSpPr>
            <a:spLocks noGrp="1"/>
          </p:cNvSpPr>
          <p:nvPr>
            <p:ph type="title"/>
          </p:nvPr>
        </p:nvSpPr>
        <p:spPr>
          <a:xfrm>
            <a:off x="1050273" y="391236"/>
            <a:ext cx="10353762" cy="970450"/>
          </a:xfrm>
        </p:spPr>
        <p:txBody>
          <a:bodyPr>
            <a:noAutofit/>
          </a:bodyPr>
          <a:lstStyle/>
          <a:p>
            <a:r>
              <a:rPr lang="en-US" sz="3200" dirty="0"/>
              <a:t>QUESTION 8: Are certain types of games more popular than others? Have any genres or games increased or decreased in popularity over time?</a:t>
            </a:r>
          </a:p>
        </p:txBody>
      </p:sp>
      <p:sp>
        <p:nvSpPr>
          <p:cNvPr id="3" name="Content Placeholder 2">
            <a:extLst>
              <a:ext uri="{FF2B5EF4-FFF2-40B4-BE49-F238E27FC236}">
                <a16:creationId xmlns:a16="http://schemas.microsoft.com/office/drawing/2014/main" id="{D0D5E834-BBAB-55A1-59FE-CDB5E479E260}"/>
              </a:ext>
            </a:extLst>
          </p:cNvPr>
          <p:cNvSpPr>
            <a:spLocks noGrp="1"/>
          </p:cNvSpPr>
          <p:nvPr>
            <p:ph idx="1"/>
          </p:nvPr>
        </p:nvSpPr>
        <p:spPr/>
        <p:txBody>
          <a:bodyPr/>
          <a:lstStyle/>
          <a:p>
            <a:endParaRPr lang="en-US" dirty="0"/>
          </a:p>
        </p:txBody>
      </p:sp>
      <p:graphicFrame>
        <p:nvGraphicFramePr>
          <p:cNvPr id="4" name="Chart 3">
            <a:extLst>
              <a:ext uri="{FF2B5EF4-FFF2-40B4-BE49-F238E27FC236}">
                <a16:creationId xmlns:a16="http://schemas.microsoft.com/office/drawing/2014/main" id="{7BCBA3E0-C05E-8DF6-90EC-792A9E6295FA}"/>
              </a:ext>
            </a:extLst>
          </p:cNvPr>
          <p:cNvGraphicFramePr>
            <a:graphicFrameLocks/>
          </p:cNvGraphicFramePr>
          <p:nvPr>
            <p:extLst>
              <p:ext uri="{D42A27DB-BD31-4B8C-83A1-F6EECF244321}">
                <p14:modId xmlns:p14="http://schemas.microsoft.com/office/powerpoint/2010/main" val="3605652659"/>
              </p:ext>
            </p:extLst>
          </p:nvPr>
        </p:nvGraphicFramePr>
        <p:xfrm>
          <a:off x="103082" y="1896222"/>
          <a:ext cx="3988176" cy="40587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D364106-7D87-3435-6A09-3DB73B830178}"/>
              </a:ext>
            </a:extLst>
          </p:cNvPr>
          <p:cNvGraphicFramePr>
            <a:graphicFrameLocks/>
          </p:cNvGraphicFramePr>
          <p:nvPr>
            <p:extLst>
              <p:ext uri="{D42A27DB-BD31-4B8C-83A1-F6EECF244321}">
                <p14:modId xmlns:p14="http://schemas.microsoft.com/office/powerpoint/2010/main" val="846160455"/>
              </p:ext>
            </p:extLst>
          </p:nvPr>
        </p:nvGraphicFramePr>
        <p:xfrm>
          <a:off x="8100744" y="1896223"/>
          <a:ext cx="3977526" cy="40587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773F25A1-4322-1226-D991-2A519014918D}"/>
              </a:ext>
            </a:extLst>
          </p:cNvPr>
          <p:cNvGraphicFramePr>
            <a:graphicFrameLocks/>
          </p:cNvGraphicFramePr>
          <p:nvPr>
            <p:extLst>
              <p:ext uri="{D42A27DB-BD31-4B8C-83A1-F6EECF244321}">
                <p14:modId xmlns:p14="http://schemas.microsoft.com/office/powerpoint/2010/main" val="377272986"/>
              </p:ext>
            </p:extLst>
          </p:nvPr>
        </p:nvGraphicFramePr>
        <p:xfrm>
          <a:off x="4091258" y="1896222"/>
          <a:ext cx="4267245" cy="4058751"/>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8D69F6C5-79D9-B997-5900-3B3C954277FE}"/>
              </a:ext>
            </a:extLst>
          </p:cNvPr>
          <p:cNvSpPr txBox="1"/>
          <p:nvPr/>
        </p:nvSpPr>
        <p:spPr>
          <a:xfrm>
            <a:off x="103082" y="6182436"/>
            <a:ext cx="12088918" cy="646331"/>
          </a:xfrm>
          <a:prstGeom prst="rect">
            <a:avLst/>
          </a:prstGeom>
          <a:noFill/>
        </p:spPr>
        <p:txBody>
          <a:bodyPr wrap="square" rtlCol="0">
            <a:spAutoFit/>
          </a:bodyPr>
          <a:lstStyle/>
          <a:p>
            <a:pPr algn="ctr"/>
            <a:r>
              <a:rPr lang="en-US"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Insight: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Action games peaked in 2008, then declined. Sports followed a similar but more volatile trend, while Shooter peaked around 2011 before falling.</a:t>
            </a:r>
          </a:p>
        </p:txBody>
      </p:sp>
    </p:spTree>
    <p:extLst>
      <p:ext uri="{BB962C8B-B14F-4D97-AF65-F5344CB8AC3E}">
        <p14:creationId xmlns:p14="http://schemas.microsoft.com/office/powerpoint/2010/main" val="2403511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writing in a folder&#10;&#10;AI-generated content may be incorrect.">
            <a:extLst>
              <a:ext uri="{FF2B5EF4-FFF2-40B4-BE49-F238E27FC236}">
                <a16:creationId xmlns:a16="http://schemas.microsoft.com/office/drawing/2014/main" id="{F226094C-E38B-075E-7651-565E438E6315}"/>
              </a:ext>
            </a:extLst>
          </p:cNvPr>
          <p:cNvPicPr>
            <a:picLocks noChangeAspect="1"/>
          </p:cNvPicPr>
          <p:nvPr/>
        </p:nvPicPr>
        <p:blipFill>
          <a:blip r:embed="rId2">
            <a:alphaModFix amt="25000"/>
            <a:extLst>
              <a:ext uri="{28A0092B-C50C-407E-A947-70E740481C1C}">
                <a14:useLocalDpi xmlns:a14="http://schemas.microsoft.com/office/drawing/2010/main" val="0"/>
              </a:ext>
            </a:extLst>
          </a:blip>
          <a:srcRect t="5946" b="43570"/>
          <a:stretch>
            <a:fillRect/>
          </a:stretch>
        </p:blipFill>
        <p:spPr>
          <a:xfrm>
            <a:off x="122849" y="-225178"/>
            <a:ext cx="12191980" cy="6857990"/>
          </a:xfrm>
          <a:prstGeom prst="rect">
            <a:avLst/>
          </a:prstGeom>
        </p:spPr>
      </p:pic>
      <p:sp>
        <p:nvSpPr>
          <p:cNvPr id="2" name="Title 1">
            <a:extLst>
              <a:ext uri="{FF2B5EF4-FFF2-40B4-BE49-F238E27FC236}">
                <a16:creationId xmlns:a16="http://schemas.microsoft.com/office/drawing/2014/main" id="{00E0439B-76FF-5875-3DBF-2B8ED5D856C4}"/>
              </a:ext>
            </a:extLst>
          </p:cNvPr>
          <p:cNvSpPr>
            <a:spLocks noGrp="1"/>
          </p:cNvSpPr>
          <p:nvPr>
            <p:ph type="title"/>
          </p:nvPr>
        </p:nvSpPr>
        <p:spPr>
          <a:xfrm>
            <a:off x="913795" y="282053"/>
            <a:ext cx="10353762" cy="970450"/>
          </a:xfrm>
        </p:spPr>
        <p:txBody>
          <a:bodyPr>
            <a:normAutofit/>
          </a:bodyPr>
          <a:lstStyle/>
          <a:p>
            <a:r>
              <a:rPr lang="en-US" dirty="0"/>
              <a:t>📌 RECOMMENDATION 1</a:t>
            </a:r>
          </a:p>
        </p:txBody>
      </p:sp>
      <p:sp>
        <p:nvSpPr>
          <p:cNvPr id="9" name="Content Placeholder 8">
            <a:extLst>
              <a:ext uri="{FF2B5EF4-FFF2-40B4-BE49-F238E27FC236}">
                <a16:creationId xmlns:a16="http://schemas.microsoft.com/office/drawing/2014/main" id="{21DD7E11-7D35-3A9D-0B67-C8E9CBC38D91}"/>
              </a:ext>
            </a:extLst>
          </p:cNvPr>
          <p:cNvSpPr>
            <a:spLocks noGrp="1"/>
          </p:cNvSpPr>
          <p:nvPr>
            <p:ph idx="1"/>
          </p:nvPr>
        </p:nvSpPr>
        <p:spPr>
          <a:xfrm>
            <a:off x="913795" y="1732449"/>
            <a:ext cx="10353762" cy="4058751"/>
          </a:xfrm>
        </p:spPr>
        <p:txBody>
          <a:bodyPr anchor="ctr">
            <a:normAutofit/>
          </a:bodyPr>
          <a:lstStyle/>
          <a:p>
            <a:pPr marL="36900" indent="0" algn="ctr">
              <a:buNone/>
            </a:pPr>
            <a:r>
              <a:rPr lang="en-US" dirty="0"/>
              <a:t>These genres consistently dominated global sales, especially in the USA and Europe where their share exceeded 50% of total sales. Despite some decline after 2011, they remain the most commercially viable. A significant portion of the marketing budget should target these genres.</a:t>
            </a:r>
          </a:p>
        </p:txBody>
      </p:sp>
      <p:sp>
        <p:nvSpPr>
          <p:cNvPr id="7" name="Title 1">
            <a:extLst>
              <a:ext uri="{FF2B5EF4-FFF2-40B4-BE49-F238E27FC236}">
                <a16:creationId xmlns:a16="http://schemas.microsoft.com/office/drawing/2014/main" id="{2613DB2A-8B7E-61B9-DABF-A530B7F61951}"/>
              </a:ext>
            </a:extLst>
          </p:cNvPr>
          <p:cNvSpPr txBox="1">
            <a:spLocks/>
          </p:cNvSpPr>
          <p:nvPr/>
        </p:nvSpPr>
        <p:spPr>
          <a:xfrm>
            <a:off x="1376017" y="1732449"/>
            <a:ext cx="10353762" cy="124503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u="sng" dirty="0"/>
              <a:t>Focus on Profitable Genres (ACTION, SHOOTER, SPORTS)</a:t>
            </a:r>
          </a:p>
        </p:txBody>
      </p:sp>
      <p:pic>
        <p:nvPicPr>
          <p:cNvPr id="26" name="Picture 25" descr="A tablet with graph and pie chart&#10;&#10;AI-generated content may be incorrect.">
            <a:extLst>
              <a:ext uri="{FF2B5EF4-FFF2-40B4-BE49-F238E27FC236}">
                <a16:creationId xmlns:a16="http://schemas.microsoft.com/office/drawing/2014/main" id="{0D7886B1-9A4B-2E7B-50FB-BF1166B74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403" y="4616345"/>
            <a:ext cx="2232546" cy="2232546"/>
          </a:xfrm>
          <a:prstGeom prst="rect">
            <a:avLst/>
          </a:prstGeom>
        </p:spPr>
      </p:pic>
    </p:spTree>
    <p:extLst>
      <p:ext uri="{BB962C8B-B14F-4D97-AF65-F5344CB8AC3E}">
        <p14:creationId xmlns:p14="http://schemas.microsoft.com/office/powerpoint/2010/main" val="3754362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Content Placeholder 4" descr="A computer with a graph and a magnifying glass&#10;&#10;AI-generated content may be incorrect.">
            <a:extLst>
              <a:ext uri="{FF2B5EF4-FFF2-40B4-BE49-F238E27FC236}">
                <a16:creationId xmlns:a16="http://schemas.microsoft.com/office/drawing/2014/main" id="{5E8EC839-3FF5-A5F5-5833-5E48FB0F80EE}"/>
              </a:ext>
            </a:extLst>
          </p:cNvPr>
          <p:cNvPicPr>
            <a:picLocks noChangeAspect="1"/>
          </p:cNvPicPr>
          <p:nvPr/>
        </p:nvPicPr>
        <p:blipFill>
          <a:blip r:embed="rId4">
            <a:duotone>
              <a:prstClr val="black"/>
              <a:schemeClr val="tx2">
                <a:tint val="45000"/>
                <a:satMod val="400000"/>
              </a:schemeClr>
            </a:duotone>
            <a:alphaModFix amt="35000"/>
            <a:extLst>
              <a:ext uri="{28A0092B-C50C-407E-A947-70E740481C1C}">
                <a14:useLocalDpi xmlns:a14="http://schemas.microsoft.com/office/drawing/2010/main" val="0"/>
              </a:ext>
            </a:extLst>
          </a:blip>
          <a:srcRect l="1333"/>
          <a:stretch>
            <a:fill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11364982-B5C2-8898-ABF4-4D079B8334D0}"/>
              </a:ext>
            </a:extLst>
          </p:cNvPr>
          <p:cNvSpPr>
            <a:spLocks noGrp="1"/>
          </p:cNvSpPr>
          <p:nvPr>
            <p:ph type="title"/>
          </p:nvPr>
        </p:nvSpPr>
        <p:spPr>
          <a:xfrm>
            <a:off x="913795" y="282054"/>
            <a:ext cx="10353762" cy="970450"/>
          </a:xfrm>
        </p:spPr>
        <p:txBody>
          <a:bodyPr>
            <a:normAutofit/>
          </a:bodyPr>
          <a:lstStyle/>
          <a:p>
            <a:r>
              <a:rPr lang="en-US" dirty="0"/>
              <a:t>📌 RECOMMENDATION 2</a:t>
            </a:r>
          </a:p>
        </p:txBody>
      </p:sp>
      <p:graphicFrame>
        <p:nvGraphicFramePr>
          <p:cNvPr id="14" name="Content Placeholder 8">
            <a:extLst>
              <a:ext uri="{FF2B5EF4-FFF2-40B4-BE49-F238E27FC236}">
                <a16:creationId xmlns:a16="http://schemas.microsoft.com/office/drawing/2014/main" id="{14C48CC2-CB1A-8F77-173D-6C9E622DEDB0}"/>
              </a:ext>
            </a:extLst>
          </p:cNvPr>
          <p:cNvGraphicFramePr>
            <a:graphicFrameLocks noGrp="1"/>
          </p:cNvGraphicFramePr>
          <p:nvPr>
            <p:ph idx="1"/>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Title 1">
            <a:extLst>
              <a:ext uri="{FF2B5EF4-FFF2-40B4-BE49-F238E27FC236}">
                <a16:creationId xmlns:a16="http://schemas.microsoft.com/office/drawing/2014/main" id="{C8529B56-DC3D-16DE-31A6-34ED95EFEF11}"/>
              </a:ext>
            </a:extLst>
          </p:cNvPr>
          <p:cNvSpPr txBox="1">
            <a:spLocks/>
          </p:cNvSpPr>
          <p:nvPr/>
        </p:nvSpPr>
        <p:spPr>
          <a:xfrm>
            <a:off x="1239540" y="869958"/>
            <a:ext cx="10353762" cy="124503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u="sng" dirty="0"/>
              <a:t>Region-Specific Marketing Strategy)</a:t>
            </a:r>
          </a:p>
        </p:txBody>
      </p:sp>
    </p:spTree>
    <p:extLst>
      <p:ext uri="{BB962C8B-B14F-4D97-AF65-F5344CB8AC3E}">
        <p14:creationId xmlns:p14="http://schemas.microsoft.com/office/powerpoint/2010/main" val="4206286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Content Placeholder 4" descr="A close up of a graph&#10;&#10;AI-generated content may be incorrect.">
            <a:extLst>
              <a:ext uri="{FF2B5EF4-FFF2-40B4-BE49-F238E27FC236}">
                <a16:creationId xmlns:a16="http://schemas.microsoft.com/office/drawing/2014/main" id="{7FEC75E1-D49C-F904-8D77-6D413D823DB9}"/>
              </a:ext>
            </a:extLst>
          </p:cNvPr>
          <p:cNvPicPr>
            <a:picLocks noChangeAspect="1"/>
          </p:cNvPicPr>
          <p:nvPr/>
        </p:nvPicPr>
        <p:blipFill>
          <a:blip r:embed="rId3">
            <a:duotone>
              <a:prstClr val="black"/>
              <a:schemeClr val="tx2">
                <a:tint val="45000"/>
                <a:satMod val="400000"/>
              </a:schemeClr>
            </a:duotone>
            <a:alphaModFix amt="35000"/>
            <a:extLst>
              <a:ext uri="{28A0092B-C50C-407E-A947-70E740481C1C}">
                <a14:useLocalDpi xmlns:a14="http://schemas.microsoft.com/office/drawing/2010/main" val="0"/>
              </a:ext>
            </a:extLst>
          </a:blip>
          <a:srcRect r="15556" b="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FBA565B-11EE-4E6B-236F-7B12E153E107}"/>
              </a:ext>
            </a:extLst>
          </p:cNvPr>
          <p:cNvSpPr>
            <a:spLocks noGrp="1"/>
          </p:cNvSpPr>
          <p:nvPr>
            <p:ph type="title"/>
          </p:nvPr>
        </p:nvSpPr>
        <p:spPr>
          <a:xfrm>
            <a:off x="913795" y="609600"/>
            <a:ext cx="10353762" cy="970450"/>
          </a:xfrm>
        </p:spPr>
        <p:txBody>
          <a:bodyPr>
            <a:normAutofit/>
          </a:bodyPr>
          <a:lstStyle/>
          <a:p>
            <a:r>
              <a:rPr lang="en-US" dirty="0"/>
              <a:t>📌 RECOMMENDATION 3</a:t>
            </a:r>
          </a:p>
        </p:txBody>
      </p:sp>
      <p:sp>
        <p:nvSpPr>
          <p:cNvPr id="14" name="Content Placeholder 8">
            <a:extLst>
              <a:ext uri="{FF2B5EF4-FFF2-40B4-BE49-F238E27FC236}">
                <a16:creationId xmlns:a16="http://schemas.microsoft.com/office/drawing/2014/main" id="{7E66F346-3583-D883-6FC0-23DAF531C3E4}"/>
              </a:ext>
            </a:extLst>
          </p:cNvPr>
          <p:cNvSpPr>
            <a:spLocks noGrp="1"/>
          </p:cNvSpPr>
          <p:nvPr>
            <p:ph idx="1"/>
          </p:nvPr>
        </p:nvSpPr>
        <p:spPr>
          <a:xfrm>
            <a:off x="913795" y="1732449"/>
            <a:ext cx="10353762" cy="4058751"/>
          </a:xfrm>
        </p:spPr>
        <p:txBody>
          <a:bodyPr anchor="ctr">
            <a:normAutofit/>
          </a:bodyPr>
          <a:lstStyle/>
          <a:p>
            <a:pPr marL="36900" indent="0" algn="ctr">
              <a:buNone/>
            </a:pPr>
            <a:r>
              <a:rPr lang="en-US" dirty="0"/>
              <a:t>Nintendo proved that fewer releases can still dominate sales, while Electronic Arts and Activision peaked even during the 2009–2010 crisis, showing strong resilience. Marketing investment should prioritize their flagship franchises (Call of Duty, FIFA, Mario, GTA) to maximize reach and profitability.</a:t>
            </a:r>
          </a:p>
        </p:txBody>
      </p:sp>
      <p:sp>
        <p:nvSpPr>
          <p:cNvPr id="6" name="Title 1">
            <a:extLst>
              <a:ext uri="{FF2B5EF4-FFF2-40B4-BE49-F238E27FC236}">
                <a16:creationId xmlns:a16="http://schemas.microsoft.com/office/drawing/2014/main" id="{C4AAD8EC-9510-B531-0DF9-249B2B665284}"/>
              </a:ext>
            </a:extLst>
          </p:cNvPr>
          <p:cNvSpPr txBox="1">
            <a:spLocks/>
          </p:cNvSpPr>
          <p:nvPr/>
        </p:nvSpPr>
        <p:spPr>
          <a:xfrm>
            <a:off x="1376017" y="1732449"/>
            <a:ext cx="10353762" cy="124503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u="sng" dirty="0"/>
              <a:t>Leverage Leading Publishers and Franchises.</a:t>
            </a:r>
          </a:p>
        </p:txBody>
      </p:sp>
      <p:pic>
        <p:nvPicPr>
          <p:cNvPr id="8" name="Picture 7" descr="A person giving a presentation to a group of people&#10;&#10;AI-generated content may be incorrect.">
            <a:extLst>
              <a:ext uri="{FF2B5EF4-FFF2-40B4-BE49-F238E27FC236}">
                <a16:creationId xmlns:a16="http://schemas.microsoft.com/office/drawing/2014/main" id="{BECE4BA2-6932-42E8-91CC-768B3ED7B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704" y="5052256"/>
            <a:ext cx="1881944" cy="1881944"/>
          </a:xfrm>
          <a:prstGeom prst="rect">
            <a:avLst/>
          </a:prstGeom>
        </p:spPr>
      </p:pic>
    </p:spTree>
    <p:extLst>
      <p:ext uri="{BB962C8B-B14F-4D97-AF65-F5344CB8AC3E}">
        <p14:creationId xmlns:p14="http://schemas.microsoft.com/office/powerpoint/2010/main" val="3135255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olorful video game controller&#10;&#10;AI-generated content may be incorrect.">
            <a:extLst>
              <a:ext uri="{FF2B5EF4-FFF2-40B4-BE49-F238E27FC236}">
                <a16:creationId xmlns:a16="http://schemas.microsoft.com/office/drawing/2014/main" id="{F03B0681-4611-83CA-45DB-54B39E3D98D5}"/>
              </a:ext>
            </a:extLst>
          </p:cNvPr>
          <p:cNvPicPr>
            <a:picLocks noChangeAspect="1"/>
          </p:cNvPicPr>
          <p:nvPr/>
        </p:nvPicPr>
        <p:blipFill>
          <a:blip r:embed="rId2">
            <a:alphaModFix amt="25000"/>
            <a:extLst>
              <a:ext uri="{28A0092B-C50C-407E-A947-70E740481C1C}">
                <a14:useLocalDpi xmlns:a14="http://schemas.microsoft.com/office/drawing/2010/main" val="0"/>
              </a:ext>
            </a:extLst>
          </a:blip>
          <a:srcRect t="12555" r="4" b="31197"/>
          <a:stretch>
            <a:fillRect/>
          </a:stretch>
        </p:blipFill>
        <p:spPr>
          <a:xfrm>
            <a:off x="-5314" y="-344736"/>
            <a:ext cx="12191980" cy="6857990"/>
          </a:xfrm>
          <a:prstGeom prst="rect">
            <a:avLst/>
          </a:prstGeom>
        </p:spPr>
      </p:pic>
      <p:sp>
        <p:nvSpPr>
          <p:cNvPr id="2" name="Title 1">
            <a:extLst>
              <a:ext uri="{FF2B5EF4-FFF2-40B4-BE49-F238E27FC236}">
                <a16:creationId xmlns:a16="http://schemas.microsoft.com/office/drawing/2014/main" id="{E54FB6E0-DBD3-9138-F693-4ADF1239082A}"/>
              </a:ext>
            </a:extLst>
          </p:cNvPr>
          <p:cNvSpPr>
            <a:spLocks noGrp="1"/>
          </p:cNvSpPr>
          <p:nvPr>
            <p:ph type="title"/>
          </p:nvPr>
        </p:nvSpPr>
        <p:spPr>
          <a:xfrm>
            <a:off x="913795" y="609600"/>
            <a:ext cx="10353762" cy="970450"/>
          </a:xfrm>
        </p:spPr>
        <p:txBody>
          <a:bodyPr>
            <a:normAutofit/>
          </a:bodyPr>
          <a:lstStyle/>
          <a:p>
            <a:r>
              <a:rPr lang="de-DE" dirty="0"/>
              <a:t>INTRODUCTION TO THE PROJECT</a:t>
            </a:r>
            <a:endParaRPr lang="en-US" dirty="0"/>
          </a:p>
        </p:txBody>
      </p:sp>
      <p:sp>
        <p:nvSpPr>
          <p:cNvPr id="3" name="Content Placeholder 2">
            <a:extLst>
              <a:ext uri="{FF2B5EF4-FFF2-40B4-BE49-F238E27FC236}">
                <a16:creationId xmlns:a16="http://schemas.microsoft.com/office/drawing/2014/main" id="{E2B8E78D-60ED-59B3-2A57-A3B2B6A9C288}"/>
              </a:ext>
            </a:extLst>
          </p:cNvPr>
          <p:cNvSpPr>
            <a:spLocks noGrp="1"/>
          </p:cNvSpPr>
          <p:nvPr>
            <p:ph idx="1"/>
          </p:nvPr>
        </p:nvSpPr>
        <p:spPr>
          <a:xfrm>
            <a:off x="1369512" y="1580050"/>
            <a:ext cx="9908693" cy="3440800"/>
          </a:xfrm>
        </p:spPr>
        <p:txBody>
          <a:bodyPr anchor="ctr">
            <a:normAutofit/>
          </a:bodyPr>
          <a:lstStyle/>
          <a:p>
            <a:pPr marL="36900" indent="0" algn="ctr">
              <a:buNone/>
            </a:pPr>
            <a:r>
              <a:rPr lang="en-US" u="sng" dirty="0">
                <a:effectLst/>
              </a:rPr>
              <a:t>"Marketing Budget in Gaming Industry" </a:t>
            </a:r>
            <a:r>
              <a:rPr lang="en-US" dirty="0">
                <a:effectLst/>
              </a:rPr>
              <a:t>is a financial marketing project designed to optimize and increase the future game sales of </a:t>
            </a:r>
            <a:r>
              <a:rPr lang="en-US" dirty="0" err="1">
                <a:effectLst/>
              </a:rPr>
              <a:t>GameCo</a:t>
            </a:r>
            <a:r>
              <a:rPr lang="en-US" dirty="0">
                <a:effectLst/>
              </a:rPr>
              <a:t> in 2017 and beyond. As an analyst for the new video game company </a:t>
            </a:r>
            <a:r>
              <a:rPr lang="en-US" dirty="0" err="1">
                <a:effectLst/>
              </a:rPr>
              <a:t>GameCo</a:t>
            </a:r>
            <a:r>
              <a:rPr lang="en-US" dirty="0">
                <a:effectLst/>
              </a:rPr>
              <a:t>, my role is to use data to inform decisions about the development and marketing of new games. I will perform a descriptive analysis of a global video game dataset to provide insights into how </a:t>
            </a:r>
            <a:r>
              <a:rPr lang="en-US" dirty="0" err="1">
                <a:effectLst/>
              </a:rPr>
              <a:t>GameCo’s</a:t>
            </a:r>
            <a:r>
              <a:rPr lang="en-US" dirty="0">
                <a:effectLst/>
              </a:rPr>
              <a:t> future titles may perform in the market.</a:t>
            </a:r>
          </a:p>
          <a:p>
            <a:pPr marL="36900" indent="0" algn="ctr">
              <a:buNone/>
            </a:pPr>
            <a:endParaRPr lang="en-US" dirty="0"/>
          </a:p>
        </p:txBody>
      </p:sp>
      <p:sp>
        <p:nvSpPr>
          <p:cNvPr id="9" name="TextBox 8">
            <a:extLst>
              <a:ext uri="{FF2B5EF4-FFF2-40B4-BE49-F238E27FC236}">
                <a16:creationId xmlns:a16="http://schemas.microsoft.com/office/drawing/2014/main" id="{C9545768-D033-0E3C-9488-3AE78D7E84BF}"/>
              </a:ext>
            </a:extLst>
          </p:cNvPr>
          <p:cNvSpPr txBox="1"/>
          <p:nvPr/>
        </p:nvSpPr>
        <p:spPr>
          <a:xfrm>
            <a:off x="2784213" y="5943318"/>
            <a:ext cx="7821158" cy="400110"/>
          </a:xfrm>
          <a:prstGeom prst="rect">
            <a:avLst/>
          </a:prstGeom>
          <a:noFill/>
        </p:spPr>
        <p:txBody>
          <a:bodyPr wrap="square">
            <a:spAutoFit/>
          </a:bodyPr>
          <a:lstStyle/>
          <a:p>
            <a:r>
              <a:rPr lang="en-US" sz="2000" dirty="0">
                <a:ln>
                  <a:solidFill>
                    <a:schemeClr val="bg1">
                      <a:lumMod val="75000"/>
                      <a:lumOff val="25000"/>
                      <a:alpha val="10000"/>
                    </a:schemeClr>
                  </a:solidFill>
                </a:ln>
                <a:solidFill>
                  <a:schemeClr val="tx2"/>
                </a:solidFill>
              </a:rPr>
              <a:t>All materials and the dataset are available at the following </a:t>
            </a:r>
            <a:r>
              <a:rPr lang="en-US" sz="2000" dirty="0">
                <a:ln>
                  <a:solidFill>
                    <a:schemeClr val="bg1">
                      <a:lumMod val="75000"/>
                      <a:lumOff val="25000"/>
                      <a:alpha val="10000"/>
                    </a:schemeClr>
                  </a:solidFill>
                </a:ln>
                <a:solidFill>
                  <a:schemeClr val="tx2"/>
                </a:solidFill>
                <a:hlinkClick r:id="rId3">
                  <a:extLst>
                    <a:ext uri="{A12FA001-AC4F-418D-AE19-62706E023703}">
                      <ahyp:hlinkClr xmlns:ahyp="http://schemas.microsoft.com/office/drawing/2018/hyperlinkcolor" val="tx"/>
                    </a:ext>
                  </a:extLst>
                </a:hlinkClick>
              </a:rPr>
              <a:t>LINK</a:t>
            </a:r>
            <a:endParaRPr lang="en-US" sz="2000" dirty="0">
              <a:ln>
                <a:solidFill>
                  <a:schemeClr val="bg1">
                    <a:lumMod val="75000"/>
                    <a:lumOff val="25000"/>
                    <a:alpha val="10000"/>
                  </a:schemeClr>
                </a:solidFill>
              </a:ln>
              <a:solidFill>
                <a:schemeClr val="tx2"/>
              </a:solidFill>
            </a:endParaRPr>
          </a:p>
        </p:txBody>
      </p:sp>
      <p:pic>
        <p:nvPicPr>
          <p:cNvPr id="11" name="Picture 10" descr="A white cat with a squid tentacles in a circle&#10;&#10;AI-generated content may be incorrect.">
            <a:extLst>
              <a:ext uri="{FF2B5EF4-FFF2-40B4-BE49-F238E27FC236}">
                <a16:creationId xmlns:a16="http://schemas.microsoft.com/office/drawing/2014/main" id="{EF1946A0-5171-C6F1-637C-35014E70C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021" y="5977537"/>
            <a:ext cx="401192" cy="300894"/>
          </a:xfrm>
          <a:prstGeom prst="rect">
            <a:avLst/>
          </a:prstGeom>
        </p:spPr>
      </p:pic>
      <p:sp>
        <p:nvSpPr>
          <p:cNvPr id="8" name="TextBox 7">
            <a:extLst>
              <a:ext uri="{FF2B5EF4-FFF2-40B4-BE49-F238E27FC236}">
                <a16:creationId xmlns:a16="http://schemas.microsoft.com/office/drawing/2014/main" id="{4F67A722-5E13-46F8-2215-D54F1CCBB914}"/>
              </a:ext>
            </a:extLst>
          </p:cNvPr>
          <p:cNvSpPr txBox="1"/>
          <p:nvPr/>
        </p:nvSpPr>
        <p:spPr>
          <a:xfrm>
            <a:off x="4370842" y="4797077"/>
            <a:ext cx="7821158" cy="400110"/>
          </a:xfrm>
          <a:prstGeom prst="rect">
            <a:avLst/>
          </a:prstGeom>
          <a:noFill/>
        </p:spPr>
        <p:txBody>
          <a:bodyPr wrap="square">
            <a:spAutoFit/>
          </a:bodyPr>
          <a:lstStyle/>
          <a:p>
            <a:r>
              <a:rPr lang="de-DE" sz="2000" dirty="0">
                <a:ln>
                  <a:solidFill>
                    <a:schemeClr val="bg1">
                      <a:lumMod val="75000"/>
                      <a:lumOff val="25000"/>
                      <a:alpha val="10000"/>
                    </a:schemeClr>
                  </a:solidFill>
                </a:ln>
                <a:solidFill>
                  <a:schemeClr val="tx2"/>
                </a:solidFill>
              </a:rPr>
              <a:t>ANALYSIS TOOL: </a:t>
            </a:r>
            <a:endParaRPr lang="en-US" sz="2000" dirty="0">
              <a:ln>
                <a:solidFill>
                  <a:schemeClr val="bg1">
                    <a:lumMod val="75000"/>
                    <a:lumOff val="25000"/>
                    <a:alpha val="10000"/>
                  </a:schemeClr>
                </a:solidFill>
              </a:ln>
              <a:solidFill>
                <a:schemeClr val="tx2"/>
              </a:solidFill>
            </a:endParaRPr>
          </a:p>
        </p:txBody>
      </p:sp>
      <p:pic>
        <p:nvPicPr>
          <p:cNvPr id="12" name="Picture 11" descr="A green x on a black background&#10;&#10;AI-generated content may be incorrect.">
            <a:extLst>
              <a:ext uri="{FF2B5EF4-FFF2-40B4-BE49-F238E27FC236}">
                <a16:creationId xmlns:a16="http://schemas.microsoft.com/office/drawing/2014/main" id="{38207FB0-E40D-82C9-F5E3-6B283A067A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4792" y="4646074"/>
            <a:ext cx="702116" cy="702116"/>
          </a:xfrm>
          <a:prstGeom prst="rect">
            <a:avLst/>
          </a:prstGeom>
        </p:spPr>
      </p:pic>
    </p:spTree>
    <p:extLst>
      <p:ext uri="{BB962C8B-B14F-4D97-AF65-F5344CB8AC3E}">
        <p14:creationId xmlns:p14="http://schemas.microsoft.com/office/powerpoint/2010/main" val="365863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EEAB-3E25-886F-9D07-C64BCEBF12A5}"/>
              </a:ext>
            </a:extLst>
          </p:cNvPr>
          <p:cNvSpPr>
            <a:spLocks noGrp="1"/>
          </p:cNvSpPr>
          <p:nvPr>
            <p:ph type="title"/>
          </p:nvPr>
        </p:nvSpPr>
        <p:spPr>
          <a:xfrm>
            <a:off x="707900" y="4208220"/>
            <a:ext cx="3946393" cy="1850651"/>
          </a:xfrm>
        </p:spPr>
        <p:txBody>
          <a:bodyPr vert="horz" lIns="91440" tIns="45720" rIns="91440" bIns="45720" rtlCol="0" anchor="ctr">
            <a:normAutofit/>
          </a:bodyPr>
          <a:lstStyle/>
          <a:p>
            <a:pPr algn="l">
              <a:lnSpc>
                <a:spcPct val="90000"/>
              </a:lnSpc>
            </a:pPr>
            <a:r>
              <a:rPr lang="en-US" sz="3100"/>
              <a:t>QUESTION 1: What is the best-selling genre worldwide? The least popular?</a:t>
            </a:r>
          </a:p>
        </p:txBody>
      </p:sp>
      <p:sp>
        <p:nvSpPr>
          <p:cNvPr id="6" name="TextBox 5">
            <a:extLst>
              <a:ext uri="{FF2B5EF4-FFF2-40B4-BE49-F238E27FC236}">
                <a16:creationId xmlns:a16="http://schemas.microsoft.com/office/drawing/2014/main" id="{6E7F902B-38F4-F797-55DB-72D237FD3F02}"/>
              </a:ext>
            </a:extLst>
          </p:cNvPr>
          <p:cNvSpPr txBox="1"/>
          <p:nvPr/>
        </p:nvSpPr>
        <p:spPr>
          <a:xfrm>
            <a:off x="5139768" y="4208220"/>
            <a:ext cx="6430560" cy="1850651"/>
          </a:xfrm>
          <a:prstGeom prst="rect">
            <a:avLst/>
          </a:prstGeom>
        </p:spPr>
        <p:txBody>
          <a:bodyPr vert="horz" lIns="91440" tIns="45720" rIns="91440" bIns="45720" rtlCol="0" anchor="ctr">
            <a:normAutofit/>
          </a:bodyPr>
          <a:lstStyle/>
          <a:p>
            <a:pPr algn="ctr">
              <a:lnSpc>
                <a:spcPct val="90000"/>
              </a:lnSpc>
              <a:spcBef>
                <a:spcPct val="20000"/>
              </a:spcBef>
              <a:spcAft>
                <a:spcPts val="600"/>
              </a:spcAft>
              <a:buClr>
                <a:schemeClr val="tx2"/>
              </a:buClr>
              <a:buSzPct val="70000"/>
              <a:buFont typeface="Wingdings 2" charset="2"/>
            </a:pPr>
            <a:r>
              <a:rPr lang="en-US" sz="15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"Action"</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is the top genre worldwide (</a:t>
            </a:r>
            <a:r>
              <a:rPr lang="en-US" sz="15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1,754M</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peak </a:t>
            </a:r>
            <a:r>
              <a:rPr lang="en-US" sz="15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2009 – 139.6M</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b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Second: </a:t>
            </a:r>
            <a:r>
              <a:rPr lang="en-US" sz="15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"Sports"</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5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1,331M</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third: </a:t>
            </a:r>
            <a:r>
              <a:rPr lang="en-US" sz="15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"Shooter"</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5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1,037M</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b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Exception: </a:t>
            </a:r>
            <a:r>
              <a:rPr lang="en-US" sz="15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Japan</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where </a:t>
            </a:r>
            <a:r>
              <a:rPr lang="en-US" sz="15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"Role-Playing"</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leads (</a:t>
            </a:r>
            <a:r>
              <a:rPr lang="en-US" sz="15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352M</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peak </a:t>
            </a:r>
            <a:r>
              <a:rPr lang="en-US" sz="15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2010 – 23.7M</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b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Least popular: </a:t>
            </a:r>
            <a:r>
              <a:rPr lang="en-US" sz="15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"Strategy"</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5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175M</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pPr algn="ctr">
              <a:lnSpc>
                <a:spcPct val="90000"/>
              </a:lnSpc>
              <a:spcBef>
                <a:spcPct val="20000"/>
              </a:spcBef>
              <a:spcAft>
                <a:spcPts val="600"/>
              </a:spcAft>
              <a:buClr>
                <a:schemeClr val="tx2"/>
              </a:buClr>
              <a:buSzPct val="70000"/>
              <a:buFont typeface="Wingdings 2" charset="2"/>
            </a:pPr>
            <a:r>
              <a:rPr lang="en-US" sz="15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Insight:</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"Action" peaked during the 2008–2009 crisis, showing resilience and high profit potential even in unstable times.</a:t>
            </a:r>
          </a:p>
        </p:txBody>
      </p:sp>
      <p:graphicFrame>
        <p:nvGraphicFramePr>
          <p:cNvPr id="4" name="Content Placeholder 3">
            <a:extLst>
              <a:ext uri="{FF2B5EF4-FFF2-40B4-BE49-F238E27FC236}">
                <a16:creationId xmlns:a16="http://schemas.microsoft.com/office/drawing/2014/main" id="{F244D181-51F0-86B0-7DBA-3C3DFD126EDF}"/>
              </a:ext>
            </a:extLst>
          </p:cNvPr>
          <p:cNvGraphicFramePr>
            <a:graphicFrameLocks noGrp="1"/>
          </p:cNvGraphicFramePr>
          <p:nvPr>
            <p:ph idx="1"/>
            <p:extLst>
              <p:ext uri="{D42A27DB-BD31-4B8C-83A1-F6EECF244321}">
                <p14:modId xmlns:p14="http://schemas.microsoft.com/office/powerpoint/2010/main" val="2105529231"/>
              </p:ext>
            </p:extLst>
          </p:nvPr>
        </p:nvGraphicFramePr>
        <p:xfrm>
          <a:off x="643468" y="643467"/>
          <a:ext cx="10926860" cy="30380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2206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7767-0396-E23B-0DAA-C7688B6F0EDD}"/>
              </a:ext>
            </a:extLst>
          </p:cNvPr>
          <p:cNvSpPr>
            <a:spLocks noGrp="1"/>
          </p:cNvSpPr>
          <p:nvPr>
            <p:ph type="title"/>
          </p:nvPr>
        </p:nvSpPr>
        <p:spPr>
          <a:xfrm>
            <a:off x="707900" y="4208220"/>
            <a:ext cx="3946393" cy="1850651"/>
          </a:xfrm>
        </p:spPr>
        <p:txBody>
          <a:bodyPr vert="horz" lIns="91440" tIns="45720" rIns="91440" bIns="45720" rtlCol="0" anchor="ctr">
            <a:normAutofit/>
          </a:bodyPr>
          <a:lstStyle/>
          <a:p>
            <a:pPr algn="l">
              <a:lnSpc>
                <a:spcPct val="90000"/>
              </a:lnSpc>
            </a:pPr>
            <a:r>
              <a:rPr lang="en-US" sz="3100" dirty="0"/>
              <a:t>QUESTION 2: What are the leading sales by platform across regions and years?</a:t>
            </a:r>
          </a:p>
        </p:txBody>
      </p:sp>
      <p:sp>
        <p:nvSpPr>
          <p:cNvPr id="6" name="TextBox 5">
            <a:extLst>
              <a:ext uri="{FF2B5EF4-FFF2-40B4-BE49-F238E27FC236}">
                <a16:creationId xmlns:a16="http://schemas.microsoft.com/office/drawing/2014/main" id="{A78506EA-DB5D-E1CC-B0F5-B646D224B495}"/>
              </a:ext>
            </a:extLst>
          </p:cNvPr>
          <p:cNvSpPr txBox="1"/>
          <p:nvPr/>
        </p:nvSpPr>
        <p:spPr>
          <a:xfrm>
            <a:off x="5139768" y="4208220"/>
            <a:ext cx="6430560" cy="1850651"/>
          </a:xfrm>
          <a:prstGeom prst="rect">
            <a:avLst/>
          </a:prstGeom>
        </p:spPr>
        <p:txBody>
          <a:bodyPr vert="horz" lIns="91440" tIns="45720" rIns="91440" bIns="45720" rtlCol="0" anchor="ctr">
            <a:normAutofit/>
          </a:bodyPr>
          <a:lstStyle/>
          <a:p>
            <a:pPr algn="ctr">
              <a:lnSpc>
                <a:spcPct val="90000"/>
              </a:lnSpc>
              <a:spcBef>
                <a:spcPct val="20000"/>
              </a:spcBef>
              <a:spcAft>
                <a:spcPts val="600"/>
              </a:spcAft>
              <a:buClr>
                <a:schemeClr val="tx2"/>
              </a:buClr>
              <a:buSzPct val="70000"/>
              <a:buFont typeface="Wingdings 2" charset="2"/>
            </a:pPr>
            <a:r>
              <a:rPr lang="en-US" sz="11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Regional leaders:</a:t>
            </a:r>
            <a:endParaRPr lang="en-US" sz="1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gn="ctr">
              <a:lnSpc>
                <a:spcPct val="90000"/>
              </a:lnSpc>
              <a:spcBef>
                <a:spcPct val="20000"/>
              </a:spcBef>
              <a:spcAft>
                <a:spcPts val="600"/>
              </a:spcAft>
              <a:buClr>
                <a:schemeClr val="tx2"/>
              </a:buClr>
              <a:buSzPct val="70000"/>
              <a:buFont typeface="Wingdings 2" charset="2"/>
            </a:pPr>
            <a:r>
              <a:rPr lang="en-US" sz="11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USA:</a:t>
            </a:r>
            <a:r>
              <a:rPr lang="en-US" sz="1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X360 (</a:t>
            </a:r>
            <a:r>
              <a:rPr lang="en-US" sz="11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601M</a:t>
            </a:r>
            <a:r>
              <a:rPr lang="en-US" sz="1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peak 2010 – 107.2M)</a:t>
            </a:r>
          </a:p>
          <a:p>
            <a:pPr algn="ctr">
              <a:lnSpc>
                <a:spcPct val="90000"/>
              </a:lnSpc>
              <a:spcBef>
                <a:spcPct val="20000"/>
              </a:spcBef>
              <a:spcAft>
                <a:spcPts val="600"/>
              </a:spcAft>
              <a:buClr>
                <a:schemeClr val="tx2"/>
              </a:buClr>
              <a:buSzPct val="70000"/>
              <a:buFont typeface="Wingdings 2" charset="2"/>
            </a:pPr>
            <a:r>
              <a:rPr lang="en-US" sz="11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Europe:</a:t>
            </a:r>
            <a:r>
              <a:rPr lang="en-US" sz="1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PS3 (</a:t>
            </a:r>
            <a:r>
              <a:rPr lang="en-US" sz="11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343M</a:t>
            </a:r>
            <a:r>
              <a:rPr lang="en-US" sz="1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peak 2011 – 58.1M)</a:t>
            </a:r>
          </a:p>
          <a:p>
            <a:pPr algn="ctr">
              <a:lnSpc>
                <a:spcPct val="90000"/>
              </a:lnSpc>
              <a:spcBef>
                <a:spcPct val="20000"/>
              </a:spcBef>
              <a:spcAft>
                <a:spcPts val="600"/>
              </a:spcAft>
              <a:buClr>
                <a:schemeClr val="tx2"/>
              </a:buClr>
              <a:buSzPct val="70000"/>
              <a:buFont typeface="Wingdings 2" charset="2"/>
            </a:pPr>
            <a:r>
              <a:rPr lang="en-US" sz="11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Japan:</a:t>
            </a:r>
            <a:r>
              <a:rPr lang="en-US" sz="1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DS (</a:t>
            </a:r>
            <a:r>
              <a:rPr lang="en-US" sz="11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175M</a:t>
            </a:r>
            <a:r>
              <a:rPr lang="en-US" sz="1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peak 2006 – 38.6M)</a:t>
            </a:r>
          </a:p>
          <a:p>
            <a:pPr algn="ctr">
              <a:lnSpc>
                <a:spcPct val="90000"/>
              </a:lnSpc>
              <a:spcBef>
                <a:spcPct val="20000"/>
              </a:spcBef>
              <a:spcAft>
                <a:spcPts val="600"/>
              </a:spcAft>
              <a:buClr>
                <a:schemeClr val="tx2"/>
              </a:buClr>
              <a:buSzPct val="70000"/>
              <a:buFont typeface="Wingdings 2" charset="2"/>
            </a:pPr>
            <a:r>
              <a:rPr lang="en-US" sz="11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Rest of World:</a:t>
            </a:r>
            <a:r>
              <a:rPr lang="en-US" sz="1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PS2 (</a:t>
            </a:r>
            <a:r>
              <a:rPr lang="en-US" sz="11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193M</a:t>
            </a:r>
            <a:r>
              <a:rPr lang="en-US" sz="1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peak 2004 – 39.9M)</a:t>
            </a:r>
          </a:p>
          <a:p>
            <a:pPr algn="ctr">
              <a:lnSpc>
                <a:spcPct val="90000"/>
              </a:lnSpc>
              <a:spcBef>
                <a:spcPct val="20000"/>
              </a:spcBef>
              <a:spcAft>
                <a:spcPts val="600"/>
              </a:spcAft>
              <a:buClr>
                <a:schemeClr val="tx2"/>
              </a:buClr>
              <a:buSzPct val="70000"/>
              <a:buFont typeface="Wingdings 2" charset="2"/>
            </a:pPr>
            <a:r>
              <a:rPr lang="en-US" sz="11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Insight:</a:t>
            </a:r>
            <a:r>
              <a:rPr lang="en-US" sz="1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After the 2008–2009 crisis, </a:t>
            </a:r>
            <a:r>
              <a:rPr lang="en-US" sz="11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X360 sales surged</a:t>
            </a:r>
            <a:r>
              <a:rPr lang="en-US" sz="1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peaking in 2010. Consumer shifts during global events must be factored into future strategies.</a:t>
            </a:r>
          </a:p>
        </p:txBody>
      </p:sp>
      <p:graphicFrame>
        <p:nvGraphicFramePr>
          <p:cNvPr id="5" name="Content Placeholder 4">
            <a:extLst>
              <a:ext uri="{FF2B5EF4-FFF2-40B4-BE49-F238E27FC236}">
                <a16:creationId xmlns:a16="http://schemas.microsoft.com/office/drawing/2014/main" id="{05533DC4-EC0B-2B69-7CC7-7B96007240B5}"/>
              </a:ext>
            </a:extLst>
          </p:cNvPr>
          <p:cNvGraphicFramePr>
            <a:graphicFrameLocks noGrp="1"/>
          </p:cNvGraphicFramePr>
          <p:nvPr>
            <p:ph idx="1"/>
            <p:extLst>
              <p:ext uri="{D42A27DB-BD31-4B8C-83A1-F6EECF244321}">
                <p14:modId xmlns:p14="http://schemas.microsoft.com/office/powerpoint/2010/main" val="676109507"/>
              </p:ext>
            </p:extLst>
          </p:nvPr>
        </p:nvGraphicFramePr>
        <p:xfrm>
          <a:off x="643468" y="643467"/>
          <a:ext cx="10926860" cy="303803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3689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42E6-A513-4BB8-F858-053967481C80}"/>
              </a:ext>
            </a:extLst>
          </p:cNvPr>
          <p:cNvSpPr>
            <a:spLocks noGrp="1"/>
          </p:cNvSpPr>
          <p:nvPr>
            <p:ph type="title"/>
          </p:nvPr>
        </p:nvSpPr>
        <p:spPr>
          <a:xfrm>
            <a:off x="913795" y="391236"/>
            <a:ext cx="10353762" cy="970450"/>
          </a:xfrm>
        </p:spPr>
        <p:txBody>
          <a:bodyPr>
            <a:normAutofit fontScale="90000"/>
          </a:bodyPr>
          <a:lstStyle/>
          <a:p>
            <a:r>
              <a:rPr lang="en-US" dirty="0"/>
              <a:t>QUESTION 3: What are the leading sales by publisher?</a:t>
            </a:r>
          </a:p>
        </p:txBody>
      </p:sp>
      <p:graphicFrame>
        <p:nvGraphicFramePr>
          <p:cNvPr id="4" name="Content Placeholder 3">
            <a:extLst>
              <a:ext uri="{FF2B5EF4-FFF2-40B4-BE49-F238E27FC236}">
                <a16:creationId xmlns:a16="http://schemas.microsoft.com/office/drawing/2014/main" id="{FE33B8A7-6A13-224C-287F-F0172100CD34}"/>
              </a:ext>
            </a:extLst>
          </p:cNvPr>
          <p:cNvGraphicFramePr>
            <a:graphicFrameLocks noGrp="1"/>
          </p:cNvGraphicFramePr>
          <p:nvPr>
            <p:ph idx="1"/>
            <p:extLst>
              <p:ext uri="{D42A27DB-BD31-4B8C-83A1-F6EECF244321}">
                <p14:modId xmlns:p14="http://schemas.microsoft.com/office/powerpoint/2010/main" val="511888802"/>
              </p:ext>
            </p:extLst>
          </p:nvPr>
        </p:nvGraphicFramePr>
        <p:xfrm>
          <a:off x="914400" y="1731963"/>
          <a:ext cx="10353675" cy="405923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A2CC4C64-9DF5-1092-44C1-80D960E2B95C}"/>
              </a:ext>
            </a:extLst>
          </p:cNvPr>
          <p:cNvSpPr txBox="1"/>
          <p:nvPr/>
        </p:nvSpPr>
        <p:spPr>
          <a:xfrm>
            <a:off x="1159455" y="6045959"/>
            <a:ext cx="10563972" cy="584775"/>
          </a:xfrm>
          <a:prstGeom prst="rect">
            <a:avLst/>
          </a:prstGeom>
          <a:noFill/>
        </p:spPr>
        <p:txBody>
          <a:bodyPr wrap="square" rtlCol="0">
            <a:spAutoFit/>
          </a:bodyPr>
          <a:lstStyle/>
          <a:p>
            <a:pPr algn="ctr"/>
            <a:r>
              <a:rPr lang="en-US" sz="16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Insight:</a:t>
            </a: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EA and Activision peaked in 2009, showing strength in uncertain times. Their portfolios should be analyzed and leveraged in future marketing strategies. Peak for Nintendo was in 2006.</a:t>
            </a:r>
          </a:p>
        </p:txBody>
      </p:sp>
    </p:spTree>
    <p:extLst>
      <p:ext uri="{BB962C8B-B14F-4D97-AF65-F5344CB8AC3E}">
        <p14:creationId xmlns:p14="http://schemas.microsoft.com/office/powerpoint/2010/main" val="2680404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0D8E-BDE2-46F9-0B37-91C34D6EF6C8}"/>
              </a:ext>
            </a:extLst>
          </p:cNvPr>
          <p:cNvSpPr>
            <a:spLocks noGrp="1"/>
          </p:cNvSpPr>
          <p:nvPr>
            <p:ph type="title"/>
          </p:nvPr>
        </p:nvSpPr>
        <p:spPr>
          <a:xfrm>
            <a:off x="914400" y="363940"/>
            <a:ext cx="10353762" cy="970450"/>
          </a:xfrm>
        </p:spPr>
        <p:txBody>
          <a:bodyPr>
            <a:normAutofit fontScale="90000"/>
          </a:bodyPr>
          <a:lstStyle/>
          <a:p>
            <a:r>
              <a:rPr lang="de-DE" dirty="0"/>
              <a:t>QUESTION 4</a:t>
            </a:r>
            <a:r>
              <a:rPr lang="en-US" dirty="0"/>
              <a:t>: How many titles have been published by year, genre, platform, and region?</a:t>
            </a:r>
          </a:p>
        </p:txBody>
      </p:sp>
      <p:graphicFrame>
        <p:nvGraphicFramePr>
          <p:cNvPr id="4" name="Content Placeholder 3">
            <a:extLst>
              <a:ext uri="{FF2B5EF4-FFF2-40B4-BE49-F238E27FC236}">
                <a16:creationId xmlns:a16="http://schemas.microsoft.com/office/drawing/2014/main" id="{2FD018C4-42FC-49E2-AE42-E5913C5EB05F}"/>
              </a:ext>
            </a:extLst>
          </p:cNvPr>
          <p:cNvGraphicFramePr>
            <a:graphicFrameLocks noGrp="1"/>
          </p:cNvGraphicFramePr>
          <p:nvPr>
            <p:ph idx="1"/>
            <p:extLst>
              <p:ext uri="{D42A27DB-BD31-4B8C-83A1-F6EECF244321}">
                <p14:modId xmlns:p14="http://schemas.microsoft.com/office/powerpoint/2010/main" val="786275909"/>
              </p:ext>
            </p:extLst>
          </p:nvPr>
        </p:nvGraphicFramePr>
        <p:xfrm>
          <a:off x="914487" y="1619612"/>
          <a:ext cx="10353675" cy="405923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49B24B47-D677-28BE-BB8F-A060FFD6A2C5}"/>
              </a:ext>
            </a:extLst>
          </p:cNvPr>
          <p:cNvSpPr txBox="1"/>
          <p:nvPr/>
        </p:nvSpPr>
        <p:spPr>
          <a:xfrm>
            <a:off x="573206" y="5854889"/>
            <a:ext cx="11505063" cy="830997"/>
          </a:xfrm>
          <a:prstGeom prst="rect">
            <a:avLst/>
          </a:prstGeom>
          <a:noFill/>
        </p:spPr>
        <p:txBody>
          <a:bodyPr wrap="square" rtlCol="0">
            <a:spAutoFit/>
          </a:bodyPr>
          <a:lstStyle/>
          <a:p>
            <a:pPr algn="ct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The number of game titles released worldwide grew steadily from the early 1990s, peaking between 2008 and 2009 with over 1,400 titles. After that, releases declined sharply, especially after 2011, reaching very low levels by 2017. This trend highlights a shift in the gaming industry, possibly due to market saturation and changing consumer habits.</a:t>
            </a:r>
          </a:p>
        </p:txBody>
      </p:sp>
    </p:spTree>
    <p:extLst>
      <p:ext uri="{BB962C8B-B14F-4D97-AF65-F5344CB8AC3E}">
        <p14:creationId xmlns:p14="http://schemas.microsoft.com/office/powerpoint/2010/main" val="21474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77E01-86A5-4517-CBA9-3ED97B32D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CA2EC-86B3-858E-CC9A-F5D83246E4A0}"/>
              </a:ext>
            </a:extLst>
          </p:cNvPr>
          <p:cNvSpPr>
            <a:spLocks noGrp="1"/>
          </p:cNvSpPr>
          <p:nvPr>
            <p:ph type="title"/>
          </p:nvPr>
        </p:nvSpPr>
        <p:spPr>
          <a:xfrm>
            <a:off x="919119" y="67878"/>
            <a:ext cx="10353762" cy="970450"/>
          </a:xfrm>
        </p:spPr>
        <p:txBody>
          <a:bodyPr>
            <a:normAutofit fontScale="90000"/>
          </a:bodyPr>
          <a:lstStyle/>
          <a:p>
            <a:r>
              <a:rPr lang="de-DE" dirty="0"/>
              <a:t>QUESTION 4</a:t>
            </a:r>
            <a:r>
              <a:rPr lang="en-US" dirty="0"/>
              <a:t>: How many titles have been published by year, genre, platform, and region?</a:t>
            </a:r>
          </a:p>
        </p:txBody>
      </p:sp>
      <p:graphicFrame>
        <p:nvGraphicFramePr>
          <p:cNvPr id="6" name="Content Placeholder 5">
            <a:extLst>
              <a:ext uri="{FF2B5EF4-FFF2-40B4-BE49-F238E27FC236}">
                <a16:creationId xmlns:a16="http://schemas.microsoft.com/office/drawing/2014/main" id="{B9155CAB-0B28-684F-D88A-3C9A3C3DB26D}"/>
              </a:ext>
            </a:extLst>
          </p:cNvPr>
          <p:cNvGraphicFramePr>
            <a:graphicFrameLocks noGrp="1"/>
          </p:cNvGraphicFramePr>
          <p:nvPr>
            <p:ph idx="1"/>
            <p:extLst>
              <p:ext uri="{D42A27DB-BD31-4B8C-83A1-F6EECF244321}">
                <p14:modId xmlns:p14="http://schemas.microsoft.com/office/powerpoint/2010/main" val="1161316911"/>
              </p:ext>
            </p:extLst>
          </p:nvPr>
        </p:nvGraphicFramePr>
        <p:xfrm>
          <a:off x="4657962" y="1305849"/>
          <a:ext cx="3175852" cy="42462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B925F4E-37A9-493A-B2E9-46AF8E7D07F2}"/>
              </a:ext>
            </a:extLst>
          </p:cNvPr>
          <p:cNvGraphicFramePr>
            <a:graphicFrameLocks/>
          </p:cNvGraphicFramePr>
          <p:nvPr>
            <p:extLst>
              <p:ext uri="{D42A27DB-BD31-4B8C-83A1-F6EECF244321}">
                <p14:modId xmlns:p14="http://schemas.microsoft.com/office/powerpoint/2010/main" val="1747026594"/>
              </p:ext>
            </p:extLst>
          </p:nvPr>
        </p:nvGraphicFramePr>
        <p:xfrm>
          <a:off x="0" y="1305850"/>
          <a:ext cx="4657965" cy="21231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77353840-47A2-4FD3-818B-B56A98AE3020}"/>
              </a:ext>
            </a:extLst>
          </p:cNvPr>
          <p:cNvGraphicFramePr>
            <a:graphicFrameLocks/>
          </p:cNvGraphicFramePr>
          <p:nvPr>
            <p:extLst>
              <p:ext uri="{D42A27DB-BD31-4B8C-83A1-F6EECF244321}">
                <p14:modId xmlns:p14="http://schemas.microsoft.com/office/powerpoint/2010/main" val="509905312"/>
              </p:ext>
            </p:extLst>
          </p:nvPr>
        </p:nvGraphicFramePr>
        <p:xfrm>
          <a:off x="7833816" y="1305850"/>
          <a:ext cx="4358183" cy="208858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43E5203F-AD1D-42F7-A196-12373078D70B}"/>
              </a:ext>
            </a:extLst>
          </p:cNvPr>
          <p:cNvGraphicFramePr>
            <a:graphicFrameLocks/>
          </p:cNvGraphicFramePr>
          <p:nvPr>
            <p:extLst>
              <p:ext uri="{D42A27DB-BD31-4B8C-83A1-F6EECF244321}">
                <p14:modId xmlns:p14="http://schemas.microsoft.com/office/powerpoint/2010/main" val="3547876179"/>
              </p:ext>
            </p:extLst>
          </p:nvPr>
        </p:nvGraphicFramePr>
        <p:xfrm>
          <a:off x="0" y="3394434"/>
          <a:ext cx="4657964" cy="21577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a:extLst>
              <a:ext uri="{FF2B5EF4-FFF2-40B4-BE49-F238E27FC236}">
                <a16:creationId xmlns:a16="http://schemas.microsoft.com/office/drawing/2014/main" id="{29842CF6-0078-487E-951F-03E602E0CA5D}"/>
              </a:ext>
            </a:extLst>
          </p:cNvPr>
          <p:cNvGraphicFramePr>
            <a:graphicFrameLocks/>
          </p:cNvGraphicFramePr>
          <p:nvPr>
            <p:extLst>
              <p:ext uri="{D42A27DB-BD31-4B8C-83A1-F6EECF244321}">
                <p14:modId xmlns:p14="http://schemas.microsoft.com/office/powerpoint/2010/main" val="4273118960"/>
              </p:ext>
            </p:extLst>
          </p:nvPr>
        </p:nvGraphicFramePr>
        <p:xfrm>
          <a:off x="7833815" y="3394433"/>
          <a:ext cx="4358184" cy="2157715"/>
        </p:xfrm>
        <a:graphic>
          <a:graphicData uri="http://schemas.openxmlformats.org/drawingml/2006/chart">
            <c:chart xmlns:c="http://schemas.openxmlformats.org/drawingml/2006/chart" xmlns:r="http://schemas.openxmlformats.org/officeDocument/2006/relationships" r:id="rId7"/>
          </a:graphicData>
        </a:graphic>
      </p:graphicFrame>
      <p:sp>
        <p:nvSpPr>
          <p:cNvPr id="11" name="TextBox 10">
            <a:extLst>
              <a:ext uri="{FF2B5EF4-FFF2-40B4-BE49-F238E27FC236}">
                <a16:creationId xmlns:a16="http://schemas.microsoft.com/office/drawing/2014/main" id="{4D78EDA8-C2E3-BDC4-E404-90EAE46B72E5}"/>
              </a:ext>
            </a:extLst>
          </p:cNvPr>
          <p:cNvSpPr txBox="1"/>
          <p:nvPr/>
        </p:nvSpPr>
        <p:spPr>
          <a:xfrm>
            <a:off x="466063" y="5724501"/>
            <a:ext cx="11559654" cy="954107"/>
          </a:xfrm>
          <a:prstGeom prst="rect">
            <a:avLst/>
          </a:prstGeom>
          <a:noFill/>
        </p:spPr>
        <p:txBody>
          <a:bodyPr wrap="square" rtlCol="0">
            <a:spAutoFit/>
          </a:bodyPr>
          <a:lstStyle/>
          <a:p>
            <a:pPr algn="ct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Globally, the top-performing platform was PS2 with 117 titles released in its peak year 2004. By region, the leaders were X360 in the USA (104 titles, 2010), PS3 in Europe (115 titles, 2011), PS2 in the rest of the world (319 titles, 2004), and DS in Japan (74 titles, 2006).</a:t>
            </a:r>
          </a:p>
          <a:p>
            <a:pPr algn="ctr"/>
            <a:r>
              <a:rPr lang="en-US" sz="14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Recommendation</a:t>
            </a: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 Focus marketing on historically strong and still viable platforms like PS and XBOX, which showed strong resilience after the 2008–2009 financial crisis.</a:t>
            </a:r>
          </a:p>
        </p:txBody>
      </p:sp>
    </p:spTree>
    <p:extLst>
      <p:ext uri="{BB962C8B-B14F-4D97-AF65-F5344CB8AC3E}">
        <p14:creationId xmlns:p14="http://schemas.microsoft.com/office/powerpoint/2010/main" val="833293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7150-F633-C3D2-7ACD-1037BA00A9A3}"/>
              </a:ext>
            </a:extLst>
          </p:cNvPr>
          <p:cNvSpPr>
            <a:spLocks noGrp="1"/>
          </p:cNvSpPr>
          <p:nvPr>
            <p:ph type="title"/>
          </p:nvPr>
        </p:nvSpPr>
        <p:spPr>
          <a:xfrm>
            <a:off x="914313" y="418532"/>
            <a:ext cx="10353762" cy="970450"/>
          </a:xfrm>
        </p:spPr>
        <p:txBody>
          <a:bodyPr>
            <a:normAutofit fontScale="90000"/>
          </a:bodyPr>
          <a:lstStyle/>
          <a:p>
            <a:r>
              <a:rPr lang="en-US" dirty="0"/>
              <a:t>QUESTION 5: How are game counts distributed across publishers and regions?</a:t>
            </a:r>
          </a:p>
        </p:txBody>
      </p:sp>
      <p:graphicFrame>
        <p:nvGraphicFramePr>
          <p:cNvPr id="4" name="Content Placeholder 3">
            <a:extLst>
              <a:ext uri="{FF2B5EF4-FFF2-40B4-BE49-F238E27FC236}">
                <a16:creationId xmlns:a16="http://schemas.microsoft.com/office/drawing/2014/main" id="{D1D0CBDC-592D-4EDF-BAEE-910213366185}"/>
              </a:ext>
            </a:extLst>
          </p:cNvPr>
          <p:cNvGraphicFramePr>
            <a:graphicFrameLocks noGrp="1"/>
          </p:cNvGraphicFramePr>
          <p:nvPr>
            <p:ph idx="1"/>
            <p:extLst>
              <p:ext uri="{D42A27DB-BD31-4B8C-83A1-F6EECF244321}">
                <p14:modId xmlns:p14="http://schemas.microsoft.com/office/powerpoint/2010/main" val="2697222602"/>
              </p:ext>
            </p:extLst>
          </p:nvPr>
        </p:nvGraphicFramePr>
        <p:xfrm>
          <a:off x="914400" y="1622781"/>
          <a:ext cx="10353675" cy="405923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0EF70AD-A689-1DC8-CEF3-16A345F0E1FD}"/>
              </a:ext>
            </a:extLst>
          </p:cNvPr>
          <p:cNvSpPr txBox="1"/>
          <p:nvPr/>
        </p:nvSpPr>
        <p:spPr>
          <a:xfrm>
            <a:off x="0" y="5682018"/>
            <a:ext cx="12192000" cy="1015663"/>
          </a:xfrm>
          <a:prstGeom prst="rect">
            <a:avLst/>
          </a:prstGeom>
          <a:noFill/>
        </p:spPr>
        <p:txBody>
          <a:bodyPr wrap="square" rtlCol="0">
            <a:spAutoFit/>
          </a:bodyPr>
          <a:lstStyle>
            <a:defPPr>
              <a:defRPr lang="en-US"/>
            </a:defPPr>
            <a:lvl1pPr>
              <a:defRPr sz="1200" b="1"/>
            </a:lvl1pPr>
          </a:lstStyle>
          <a:p>
            <a:pPr algn="ct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Leading Publishers and Titles Created</a:t>
            </a:r>
          </a:p>
          <a:p>
            <a:pPr algn="ctr"/>
            <a:r>
              <a:rPr lang="en-US" b="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World / USA + Europe: Electronic Arts – 1,351 titles</a:t>
            </a:r>
          </a:p>
          <a:p>
            <a:pPr algn="ctr"/>
            <a:r>
              <a:rPr lang="en-US" b="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Japan: Namco Bandai Games – 928 titles</a:t>
            </a:r>
          </a:p>
          <a:p>
            <a:pPr algn="ctr"/>
            <a:r>
              <a:rPr lang="en-US" b="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Rest of the World: Electronic Arts – 1,351 titles</a:t>
            </a:r>
          </a:p>
          <a:p>
            <a:pPr algn="ct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Interesting insight: </a:t>
            </a:r>
            <a:r>
              <a:rPr lang="en-US" b="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Nintendo consistently achieved top sales with fewer titles compared to competitors.</a:t>
            </a:r>
          </a:p>
        </p:txBody>
      </p:sp>
    </p:spTree>
    <p:extLst>
      <p:ext uri="{BB962C8B-B14F-4D97-AF65-F5344CB8AC3E}">
        <p14:creationId xmlns:p14="http://schemas.microsoft.com/office/powerpoint/2010/main" val="166613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AA9E-90FD-C9C2-0F56-6DF95236F21D}"/>
              </a:ext>
            </a:extLst>
          </p:cNvPr>
          <p:cNvSpPr>
            <a:spLocks noGrp="1"/>
          </p:cNvSpPr>
          <p:nvPr>
            <p:ph type="title"/>
          </p:nvPr>
        </p:nvSpPr>
        <p:spPr>
          <a:xfrm>
            <a:off x="913795" y="304800"/>
            <a:ext cx="10353762" cy="970450"/>
          </a:xfrm>
        </p:spPr>
        <p:txBody>
          <a:bodyPr>
            <a:normAutofit fontScale="90000"/>
          </a:bodyPr>
          <a:lstStyle/>
          <a:p>
            <a:r>
              <a:rPr lang="en-US" dirty="0"/>
              <a:t>QUESTION 6: What are the Top 10 best-selling games worldwide? </a:t>
            </a:r>
          </a:p>
        </p:txBody>
      </p:sp>
      <p:graphicFrame>
        <p:nvGraphicFramePr>
          <p:cNvPr id="4" name="Content Placeholder 3">
            <a:extLst>
              <a:ext uri="{FF2B5EF4-FFF2-40B4-BE49-F238E27FC236}">
                <a16:creationId xmlns:a16="http://schemas.microsoft.com/office/drawing/2014/main" id="{9D713F73-E620-B374-09F5-788C0873D71C}"/>
              </a:ext>
            </a:extLst>
          </p:cNvPr>
          <p:cNvGraphicFramePr>
            <a:graphicFrameLocks noGrp="1"/>
          </p:cNvGraphicFramePr>
          <p:nvPr>
            <p:ph idx="1"/>
            <p:extLst>
              <p:ext uri="{D42A27DB-BD31-4B8C-83A1-F6EECF244321}">
                <p14:modId xmlns:p14="http://schemas.microsoft.com/office/powerpoint/2010/main" val="792288630"/>
              </p:ext>
            </p:extLst>
          </p:nvPr>
        </p:nvGraphicFramePr>
        <p:xfrm>
          <a:off x="913882" y="1621051"/>
          <a:ext cx="10353675" cy="4059237"/>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descr="A black background with white lines&#10;&#10;AI-generated content may be incorrect.">
            <a:extLst>
              <a:ext uri="{FF2B5EF4-FFF2-40B4-BE49-F238E27FC236}">
                <a16:creationId xmlns:a16="http://schemas.microsoft.com/office/drawing/2014/main" id="{FAC9C5F4-8794-472E-0C58-502B2B197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7557" y="5966572"/>
            <a:ext cx="792422" cy="792422"/>
          </a:xfrm>
          <a:prstGeom prst="rect">
            <a:avLst/>
          </a:prstGeom>
        </p:spPr>
      </p:pic>
      <p:sp>
        <p:nvSpPr>
          <p:cNvPr id="7" name="TextBox 6">
            <a:extLst>
              <a:ext uri="{FF2B5EF4-FFF2-40B4-BE49-F238E27FC236}">
                <a16:creationId xmlns:a16="http://schemas.microsoft.com/office/drawing/2014/main" id="{2994BF27-09F9-52CA-05F8-4B25CDD2D889}"/>
              </a:ext>
            </a:extLst>
          </p:cNvPr>
          <p:cNvSpPr txBox="1"/>
          <p:nvPr/>
        </p:nvSpPr>
        <p:spPr>
          <a:xfrm>
            <a:off x="514047" y="5747230"/>
            <a:ext cx="11153257" cy="1231106"/>
          </a:xfrm>
          <a:prstGeom prst="rect">
            <a:avLst/>
          </a:prstGeom>
          <a:noFill/>
        </p:spPr>
        <p:txBody>
          <a:bodyPr wrap="square" rtlCol="0">
            <a:spAutoFit/>
          </a:bodyPr>
          <a:lstStyle/>
          <a:p>
            <a:pPr algn="ctr"/>
            <a:r>
              <a:rPr lang="en-US" sz="14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Top 3 Best-Selling Game Titles (Global Sales)</a:t>
            </a:r>
          </a:p>
          <a:p>
            <a:pPr algn="ct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Wii Sports – 82.74M units</a:t>
            </a:r>
          </a:p>
          <a:p>
            <a:pPr algn="ct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Grand Theft Auto V – 55.92M units</a:t>
            </a:r>
          </a:p>
          <a:p>
            <a:pPr algn="ct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Super Mario Bros. – 45.31M units</a:t>
            </a:r>
          </a:p>
          <a:p>
            <a:endParaRPr lang="en-US" dirty="0"/>
          </a:p>
        </p:txBody>
      </p:sp>
    </p:spTree>
    <p:extLst>
      <p:ext uri="{BB962C8B-B14F-4D97-AF65-F5344CB8AC3E}">
        <p14:creationId xmlns:p14="http://schemas.microsoft.com/office/powerpoint/2010/main" val="4192042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0</TotalTime>
  <Words>1123</Words>
  <Application>Microsoft Office PowerPoint</Application>
  <PresentationFormat>Widescreen</PresentationFormat>
  <Paragraphs>87</Paragraphs>
  <Slides>18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Calisto MT</vt:lpstr>
      <vt:lpstr>Wingdings 2</vt:lpstr>
      <vt:lpstr>Slate</vt:lpstr>
      <vt:lpstr>MARKETING BUDGET IN GAMING INDUSTRY </vt:lpstr>
      <vt:lpstr>INTRODUCTION TO THE PROJECT</vt:lpstr>
      <vt:lpstr>QUESTION 1: What is the best-selling genre worldwide? The least popular?</vt:lpstr>
      <vt:lpstr>QUESTION 2: What are the leading sales by platform across regions and years?</vt:lpstr>
      <vt:lpstr>QUESTION 3: What are the leading sales by publisher?</vt:lpstr>
      <vt:lpstr>QUESTION 4: How many titles have been published by year, genre, platform, and region?</vt:lpstr>
      <vt:lpstr>QUESTION 4: How many titles have been published by year, genre, platform, and region?</vt:lpstr>
      <vt:lpstr>QUESTION 5: How are game counts distributed across publishers and regions?</vt:lpstr>
      <vt:lpstr>QUESTION 6: What are the Top 10 best-selling games worldwide? </vt:lpstr>
      <vt:lpstr>QUESTION 7: How do percentage shares differ by genre and publisher across regions?</vt:lpstr>
      <vt:lpstr>QUESTION 7: How do percentage shares differ by platform across regions?</vt:lpstr>
      <vt:lpstr>QUESTION 7: Regional proportions by genre</vt:lpstr>
      <vt:lpstr>QUESTION 7: Regional proportions by top 3 platform</vt:lpstr>
      <vt:lpstr>QUESTION 8: Which publishers are likely to be the main competitors in specific markets?</vt:lpstr>
      <vt:lpstr>QUESTION 8: Are certain types of games more popular than others? Have any genres or games increased or decreased in popularity over time?</vt:lpstr>
      <vt:lpstr>📌 RECOMMENDATION 1</vt:lpstr>
      <vt:lpstr>📌 RECOMMENDATION 2</vt:lpstr>
      <vt:lpstr>📌 RECOMMENDATION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 Gryzunov</dc:creator>
  <cp:lastModifiedBy>Anton Gryzunov</cp:lastModifiedBy>
  <cp:revision>69</cp:revision>
  <dcterms:created xsi:type="dcterms:W3CDTF">2025-08-23T13:58:51Z</dcterms:created>
  <dcterms:modified xsi:type="dcterms:W3CDTF">2025-08-25T10:33:31Z</dcterms:modified>
</cp:coreProperties>
</file>