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Libre Franklin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sDNe45FmfKZTtJaMNnNaaT79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BCAECE-7ABC-4410-8221-9D0C3AF76F62}">
  <a:tblStyle styleId="{4EBCAECE-7ABC-4410-8221-9D0C3AF76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LibreFranklin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ibreFranklin-italic.fntdata"/><Relationship Id="rId10" Type="http://schemas.openxmlformats.org/officeDocument/2006/relationships/slide" Target="slides/slide4.xml"/><Relationship Id="rId54" Type="http://schemas.openxmlformats.org/officeDocument/2006/relationships/font" Target="fonts/LibreFranklin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LibreFranklin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ee497cb99_0_5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bee497cb99_0_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890e904a7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b890e904a7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ca418bc5d_6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bca418bc5d_6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ee497cb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bee497cb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ee497cb9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bee497cb9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ee497cb9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bee497cb9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ee497cb9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bee497cb9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ca418bc5d_6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bca418bc5d_6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ee497cb9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bee497cb9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ee497cb99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bee497cb99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ee497cb9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bee497cb9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ee497cb99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bee497cb99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ee497cb99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bee497cb99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ee497cb99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bee497cb99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bee497cb99_0_6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bee497cb99_0_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ee497cb99_0_6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bee497cb99_0_6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bee497cb99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bee497cb99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ee497cb99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bee497cb99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ee497cb99_0_5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bee497cb99_0_5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ee497cb99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bee497cb99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890e904a7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b890e904a7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bee497cb99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bee497cb99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bee497cb99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bee497cb99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bee497cb99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bee497cb99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bca418bc5d_6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bca418bc5d_6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bca418bc5d_6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bca418bc5d_6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bee497cb99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bee497cb99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bca418bc5d_6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bca418bc5d_6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bca418bc5d_6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bca418bc5d_6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bee497cb99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bee497cb99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bee497cb99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bee497cb99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ca418bc5d_6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ca418bc5d_6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bee497cb99_0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1bee497cb99_0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bee497cb99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bee497cb99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bee497cb99_0_5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1bee497cb99_0_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bee497cb99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bee497cb99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b890e904a7_2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b890e904a7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ee497cb99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1bee497cb99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bca418bc5d_6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bca418bc5d_6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890e904a7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890e904a7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890e904a7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b890e904a7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890e904a7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b890e904a7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ee497cb99_0_5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bee497cb99_0_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>
            <p:ph idx="2" type="pic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7"/>
          <p:cNvSpPr txBox="1"/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4" type="body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860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2" type="body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>
  <p:cSld name="1_Titre seu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>
            <p:ph idx="2" type="pic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seul">
  <p:cSld name="2_Titre seu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/>
          <p:nvPr>
            <p:ph idx="2" type="pic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seul">
  <p:cSld name="3_Titre seu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/>
          <p:nvPr>
            <p:ph idx="2" type="pic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30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28" name="Google Shape;28;p18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de section">
  <p:cSld name="2_Titre de se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36" name="Google Shape;36;p19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section">
  <p:cSld name="1_Titre de sec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/>
          <p:nvPr>
            <p:ph idx="2" type="pic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2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 et contenu">
  <p:cSld name="4_Titre et contenu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24"/>
          <p:cNvSpPr txBox="1"/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>
            <p:ph idx="2" type="pic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b="1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" name="Google Shape;15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5" Type="http://schemas.openxmlformats.org/officeDocument/2006/relationships/image" Target="../media/image45.png"/><Relationship Id="rId14" Type="http://schemas.openxmlformats.org/officeDocument/2006/relationships/image" Target="../media/image43.png"/><Relationship Id="rId16" Type="http://schemas.openxmlformats.org/officeDocument/2006/relationships/image" Target="../media/image4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5" Type="http://schemas.openxmlformats.org/officeDocument/2006/relationships/image" Target="../media/image45.png"/><Relationship Id="rId14" Type="http://schemas.openxmlformats.org/officeDocument/2006/relationships/image" Target="../media/image43.png"/><Relationship Id="rId16" Type="http://schemas.openxmlformats.org/officeDocument/2006/relationships/image" Target="../media/image4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94" r="5603" t="0"/>
          <a:stretch/>
        </p:blipFill>
        <p:spPr>
          <a:xfrm>
            <a:off x="1331913" y="0"/>
            <a:ext cx="7812000" cy="49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>
            <p:ph type="ctrTitle"/>
          </p:nvPr>
        </p:nvSpPr>
        <p:spPr>
          <a:xfrm>
            <a:off x="6405563" y="786535"/>
            <a:ext cx="2738400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</a:pPr>
            <a:r>
              <a:rPr lang="fr-FR" sz="3300"/>
              <a:t>Improved Parameters</a:t>
            </a:r>
            <a:endParaRPr sz="3300"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fr-FR" sz="1400"/>
              <a:t>Computer language processing 2022</a:t>
            </a:r>
            <a:endParaRPr sz="1400"/>
          </a:p>
        </p:txBody>
      </p:sp>
      <p:sp>
        <p:nvSpPr>
          <p:cNvPr id="123" name="Google Shape;123;p1"/>
          <p:cNvSpPr txBox="1"/>
          <p:nvPr>
            <p:ph idx="4" type="body"/>
          </p:nvPr>
        </p:nvSpPr>
        <p:spPr>
          <a:xfrm>
            <a:off x="82550" y="4440275"/>
            <a:ext cx="117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67945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"/>
              <a:buFont typeface="Arial"/>
              <a:buNone/>
            </a:pPr>
            <a:r>
              <a:rPr lang="fr-FR"/>
              <a:t>Group 16</a:t>
            </a:r>
            <a:endParaRPr/>
          </a:p>
          <a:p>
            <a:pPr indent="-67945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"/>
              <a:buFont typeface="Arial"/>
              <a:buNone/>
            </a:pPr>
            <a:r>
              <a:rPr lang="fr-FR"/>
              <a:t>Abel Théo Bernard Gérard</a:t>
            </a:r>
            <a:endParaRPr/>
          </a:p>
          <a:p>
            <a:pPr indent="-67945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"/>
              <a:buFont typeface="Arial"/>
              <a:buNone/>
            </a:pPr>
            <a:r>
              <a:rPr lang="fr-FR"/>
              <a:t>Jimenez Antonio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ee497cb99_0_52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97" name="Google Shape;197;g1bee497cb99_0_52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8</a:t>
            </a:r>
            <a:endParaRPr/>
          </a:p>
        </p:txBody>
      </p:sp>
      <p:sp>
        <p:nvSpPr>
          <p:cNvPr id="198" name="Google Shape;198;g1bee497cb99_0_527"/>
          <p:cNvSpPr txBox="1"/>
          <p:nvPr>
            <p:ph type="title"/>
          </p:nvPr>
        </p:nvSpPr>
        <p:spPr>
          <a:xfrm>
            <a:off x="904875" y="131025"/>
            <a:ext cx="7125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Importance of improved 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8235"/>
              <a:buFont typeface="Libre Franklin"/>
              <a:buNone/>
            </a:pPr>
            <a:r>
              <a:rPr lang="fr-FR" sz="1700"/>
              <a:t>Example </a:t>
            </a:r>
            <a:endParaRPr sz="1700"/>
          </a:p>
        </p:txBody>
      </p:sp>
      <p:pic>
        <p:nvPicPr>
          <p:cNvPr id="199" name="Google Shape;199;g1bee497cb99_0_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75" y="1041625"/>
            <a:ext cx="81915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890e904a7_2_7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05" name="Google Shape;205;g1b890e904a7_2_7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9</a:t>
            </a:r>
            <a:endParaRPr/>
          </a:p>
        </p:txBody>
      </p:sp>
      <p:sp>
        <p:nvSpPr>
          <p:cNvPr id="206" name="Google Shape;206;g1b890e904a7_2_79"/>
          <p:cNvSpPr txBox="1"/>
          <p:nvPr>
            <p:ph type="title"/>
          </p:nvPr>
        </p:nvSpPr>
        <p:spPr>
          <a:xfrm>
            <a:off x="1920000" y="2073375"/>
            <a:ext cx="530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Compiler phases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ca418bc5d_6_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12" name="Google Shape;212;g1bca418bc5d_6_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10</a:t>
            </a:r>
            <a:endParaRPr/>
          </a:p>
        </p:txBody>
      </p:sp>
      <p:sp>
        <p:nvSpPr>
          <p:cNvPr id="213" name="Google Shape;213;g1bca418bc5d_6_3"/>
          <p:cNvSpPr txBox="1"/>
          <p:nvPr>
            <p:ph type="title"/>
          </p:nvPr>
        </p:nvSpPr>
        <p:spPr>
          <a:xfrm>
            <a:off x="1920000" y="2073375"/>
            <a:ext cx="530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Parser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ee497cb99_0_0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Initial implementation</a:t>
            </a:r>
            <a:endParaRPr sz="1133"/>
          </a:p>
        </p:txBody>
      </p:sp>
      <p:sp>
        <p:nvSpPr>
          <p:cNvPr id="219" name="Google Shape;219;g1bee497cb99_0_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20" name="Google Shape;220;g1bee497cb99_0_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11</a:t>
            </a:r>
            <a:endParaRPr/>
          </a:p>
        </p:txBody>
      </p:sp>
      <p:pic>
        <p:nvPicPr>
          <p:cNvPr id="221" name="Google Shape;221;g1bee497cb9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5" y="1354125"/>
            <a:ext cx="7462125" cy="222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bee497cb9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25" y="716587"/>
            <a:ext cx="5407270" cy="6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ee497cb99_0_14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Initial implementation</a:t>
            </a:r>
            <a:endParaRPr sz="1133"/>
          </a:p>
        </p:txBody>
      </p:sp>
      <p:sp>
        <p:nvSpPr>
          <p:cNvPr id="228" name="Google Shape;228;g1bee497cb99_0_1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29" name="Google Shape;229;g1bee497cb99_0_1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12</a:t>
            </a:r>
            <a:endParaRPr/>
          </a:p>
        </p:txBody>
      </p:sp>
      <p:pic>
        <p:nvPicPr>
          <p:cNvPr id="230" name="Google Shape;230;g1bee497cb9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5" y="1354125"/>
            <a:ext cx="7462125" cy="222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bee497cb9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25" y="716587"/>
            <a:ext cx="5407270" cy="6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bee497cb99_0_14"/>
          <p:cNvSpPr/>
          <p:nvPr/>
        </p:nvSpPr>
        <p:spPr>
          <a:xfrm>
            <a:off x="1184125" y="2664250"/>
            <a:ext cx="3387900" cy="222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g1bee497cb99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151" y="3735423"/>
            <a:ext cx="69437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bee497cb99_0_14"/>
          <p:cNvSpPr/>
          <p:nvPr/>
        </p:nvSpPr>
        <p:spPr>
          <a:xfrm>
            <a:off x="4835350" y="1634425"/>
            <a:ext cx="3256200" cy="163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ee497cb99_0_23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Initial implementation</a:t>
            </a:r>
            <a:endParaRPr sz="1133"/>
          </a:p>
        </p:txBody>
      </p:sp>
      <p:sp>
        <p:nvSpPr>
          <p:cNvPr id="240" name="Google Shape;240;g1bee497cb99_0_2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41" name="Google Shape;241;g1bee497cb99_0_2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13</a:t>
            </a:r>
            <a:endParaRPr/>
          </a:p>
        </p:txBody>
      </p:sp>
      <p:pic>
        <p:nvPicPr>
          <p:cNvPr id="242" name="Google Shape;242;g1bee497cb9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5" y="1354125"/>
            <a:ext cx="7462125" cy="222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bee497cb9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25" y="716587"/>
            <a:ext cx="5407270" cy="6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bee497cb99_0_23"/>
          <p:cNvSpPr/>
          <p:nvPr/>
        </p:nvSpPr>
        <p:spPr>
          <a:xfrm>
            <a:off x="1184125" y="2664250"/>
            <a:ext cx="3387900" cy="222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bee497cb99_0_23"/>
          <p:cNvSpPr/>
          <p:nvPr/>
        </p:nvSpPr>
        <p:spPr>
          <a:xfrm>
            <a:off x="3256325" y="3108300"/>
            <a:ext cx="1998300" cy="222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g1bee497cb99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151" y="3735423"/>
            <a:ext cx="69437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bee497cb99_0_23"/>
          <p:cNvSpPr/>
          <p:nvPr/>
        </p:nvSpPr>
        <p:spPr>
          <a:xfrm>
            <a:off x="4835350" y="1634425"/>
            <a:ext cx="3256200" cy="163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ee497cb99_0_36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Initial implementation</a:t>
            </a:r>
            <a:endParaRPr sz="1133"/>
          </a:p>
        </p:txBody>
      </p:sp>
      <p:sp>
        <p:nvSpPr>
          <p:cNvPr id="253" name="Google Shape;253;g1bee497cb99_0_3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54" name="Google Shape;254;g1bee497cb99_0_3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11</a:t>
            </a:r>
            <a:endParaRPr/>
          </a:p>
        </p:txBody>
      </p:sp>
      <p:pic>
        <p:nvPicPr>
          <p:cNvPr id="255" name="Google Shape;255;g1bee497cb9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5" y="716587"/>
            <a:ext cx="5407270" cy="6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bee497cb99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151" y="3735423"/>
            <a:ext cx="6943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bee497cb99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136" y="1372614"/>
            <a:ext cx="7239751" cy="21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bee497cb99_0_36"/>
          <p:cNvSpPr/>
          <p:nvPr/>
        </p:nvSpPr>
        <p:spPr>
          <a:xfrm>
            <a:off x="1184125" y="2664250"/>
            <a:ext cx="3387900" cy="222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bee497cb99_0_36"/>
          <p:cNvSpPr/>
          <p:nvPr/>
        </p:nvSpPr>
        <p:spPr>
          <a:xfrm>
            <a:off x="3256325" y="3108300"/>
            <a:ext cx="1998300" cy="222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ca418bc5d_6_27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265" name="Google Shape;265;g1bca418bc5d_6_2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66" name="Google Shape;266;g1bca418bc5d_6_2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11</a:t>
            </a:r>
            <a:endParaRPr/>
          </a:p>
        </p:txBody>
      </p:sp>
      <p:pic>
        <p:nvPicPr>
          <p:cNvPr id="267" name="Google Shape;267;g1bca418bc5d_6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25" y="596225"/>
            <a:ext cx="3932776" cy="454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bca418bc5d_6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68" y="693150"/>
            <a:ext cx="4481231" cy="445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ee497cb99_0_50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274" name="Google Shape;274;g1bee497cb9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bee497cb99_0_5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76" name="Google Shape;276;g1bee497cb99_0_5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ee497cb99_0_61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282" name="Google Shape;282;g1bee497cb9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bee497cb99_0_61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84" name="Google Shape;284;g1bee497cb99_0_6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15</a:t>
            </a:r>
            <a:endParaRPr/>
          </a:p>
        </p:txBody>
      </p:sp>
      <p:sp>
        <p:nvSpPr>
          <p:cNvPr id="285" name="Google Shape;285;g1bee497cb99_0_61"/>
          <p:cNvSpPr/>
          <p:nvPr/>
        </p:nvSpPr>
        <p:spPr>
          <a:xfrm>
            <a:off x="1046350" y="2433673"/>
            <a:ext cx="7584900" cy="614100"/>
          </a:xfrm>
          <a:prstGeom prst="wedgeRoundRectCallout">
            <a:avLst>
              <a:gd fmla="val -37885" name="adj1"/>
              <a:gd fmla="val -291288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1bee497cb99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275" y="2558850"/>
            <a:ext cx="7444100" cy="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bee497cb99_0_61"/>
          <p:cNvSpPr/>
          <p:nvPr/>
        </p:nvSpPr>
        <p:spPr>
          <a:xfrm>
            <a:off x="3516075" y="3399687"/>
            <a:ext cx="5235600" cy="1662300"/>
          </a:xfrm>
          <a:prstGeom prst="wedgeRoundRectCallout">
            <a:avLst>
              <a:gd fmla="val -60075" name="adj1"/>
              <a:gd fmla="val 31248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g1bee497cb99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028" y="3556925"/>
            <a:ext cx="5004324" cy="1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904875" y="1065502"/>
            <a:ext cx="77265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Overview of the extension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What is improved parameters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Why “improved parameters” are important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Example to illustrate the importance of the extension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Extension features and Compiler phases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Parser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Tree Module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Name analyzer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Conclusion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fr-FR"/>
              <a:t>Question and answer</a:t>
            </a:r>
            <a:endParaRPr/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904875" y="131032"/>
            <a:ext cx="3667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Summary</a:t>
            </a:r>
            <a:endParaRPr/>
          </a:p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ee497cb99_0_69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294" name="Google Shape;294;g1bee497cb9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bee497cb99_0_6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296" name="Google Shape;296;g1bee497cb99_0_6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16</a:t>
            </a:r>
            <a:endParaRPr/>
          </a:p>
        </p:txBody>
      </p:sp>
      <p:pic>
        <p:nvPicPr>
          <p:cNvPr id="297" name="Google Shape;297;g1bee497cb99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235" y="1241412"/>
            <a:ext cx="4810950" cy="41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bee497cb99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bee497cb99_0_69"/>
          <p:cNvSpPr/>
          <p:nvPr/>
        </p:nvSpPr>
        <p:spPr>
          <a:xfrm>
            <a:off x="4406525" y="829100"/>
            <a:ext cx="4737600" cy="98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bee497cb99_0_69"/>
          <p:cNvSpPr/>
          <p:nvPr/>
        </p:nvSpPr>
        <p:spPr>
          <a:xfrm>
            <a:off x="1046350" y="2433673"/>
            <a:ext cx="7584900" cy="614100"/>
          </a:xfrm>
          <a:prstGeom prst="wedgeRoundRectCallout">
            <a:avLst>
              <a:gd fmla="val -37885" name="adj1"/>
              <a:gd fmla="val -291288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g1bee497cb99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75" y="2558850"/>
            <a:ext cx="7444100" cy="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bee497cb99_0_69"/>
          <p:cNvSpPr/>
          <p:nvPr/>
        </p:nvSpPr>
        <p:spPr>
          <a:xfrm>
            <a:off x="3516075" y="3399687"/>
            <a:ext cx="5235600" cy="1662300"/>
          </a:xfrm>
          <a:prstGeom prst="wedgeRoundRectCallout">
            <a:avLst>
              <a:gd fmla="val -60075" name="adj1"/>
              <a:gd fmla="val 31248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g1bee497cb99_0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4028" y="3556925"/>
            <a:ext cx="5004324" cy="1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ee497cb99_0_119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309" name="Google Shape;309;g1bee497cb99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bee497cb99_0_11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311" name="Google Shape;311;g1bee497cb99_0_11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17</a:t>
            </a:r>
            <a:endParaRPr/>
          </a:p>
        </p:txBody>
      </p:sp>
      <p:pic>
        <p:nvPicPr>
          <p:cNvPr id="312" name="Google Shape;312;g1bee497cb99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bee497cb99_0_119"/>
          <p:cNvSpPr/>
          <p:nvPr/>
        </p:nvSpPr>
        <p:spPr>
          <a:xfrm>
            <a:off x="4821075" y="875175"/>
            <a:ext cx="583500" cy="163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bee497cb99_0_119"/>
          <p:cNvSpPr/>
          <p:nvPr/>
        </p:nvSpPr>
        <p:spPr>
          <a:xfrm>
            <a:off x="1046350" y="2433673"/>
            <a:ext cx="7584900" cy="614100"/>
          </a:xfrm>
          <a:prstGeom prst="wedgeRoundRectCallout">
            <a:avLst>
              <a:gd fmla="val -37885" name="adj1"/>
              <a:gd fmla="val -291288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g1bee497cb99_0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275" y="2558850"/>
            <a:ext cx="7444100" cy="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bee497cb99_0_119"/>
          <p:cNvSpPr/>
          <p:nvPr/>
        </p:nvSpPr>
        <p:spPr>
          <a:xfrm>
            <a:off x="3516075" y="3399687"/>
            <a:ext cx="5235600" cy="1662300"/>
          </a:xfrm>
          <a:prstGeom prst="wedgeRoundRectCallout">
            <a:avLst>
              <a:gd fmla="val -60075" name="adj1"/>
              <a:gd fmla="val 31248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g1bee497cb99_0_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4028" y="3556925"/>
            <a:ext cx="5004324" cy="13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bee497cb99_0_119"/>
          <p:cNvSpPr/>
          <p:nvPr/>
        </p:nvSpPr>
        <p:spPr>
          <a:xfrm>
            <a:off x="1132525" y="2558775"/>
            <a:ext cx="1211100" cy="412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ee497cb99_0_132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324" name="Google Shape;324;g1bee497cb99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bee497cb99_0_132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326" name="Google Shape;326;g1bee497cb99_0_13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</a:t>
            </a:r>
            <a:endParaRPr/>
          </a:p>
        </p:txBody>
      </p:sp>
      <p:pic>
        <p:nvPicPr>
          <p:cNvPr id="327" name="Google Shape;327;g1bee497cb99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bee497cb99_0_132"/>
          <p:cNvSpPr/>
          <p:nvPr/>
        </p:nvSpPr>
        <p:spPr>
          <a:xfrm>
            <a:off x="5389150" y="859800"/>
            <a:ext cx="1289700" cy="239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bee497cb99_0_132"/>
          <p:cNvSpPr/>
          <p:nvPr/>
        </p:nvSpPr>
        <p:spPr>
          <a:xfrm>
            <a:off x="1046350" y="1817325"/>
            <a:ext cx="7584900" cy="614100"/>
          </a:xfrm>
          <a:prstGeom prst="wedgeRoundRectCallout">
            <a:avLst>
              <a:gd fmla="val -38288" name="adj1"/>
              <a:gd fmla="val -184567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g1bee497cb99_0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750" y="1956099"/>
            <a:ext cx="7444100" cy="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bee497cb99_0_132"/>
          <p:cNvSpPr/>
          <p:nvPr/>
        </p:nvSpPr>
        <p:spPr>
          <a:xfrm>
            <a:off x="689800" y="3335616"/>
            <a:ext cx="8203500" cy="1658700"/>
          </a:xfrm>
          <a:prstGeom prst="wedgeRoundRectCallout">
            <a:avLst>
              <a:gd fmla="val -30798" name="adj1"/>
              <a:gd fmla="val -77560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bee497cb99_0_132"/>
          <p:cNvSpPr/>
          <p:nvPr/>
        </p:nvSpPr>
        <p:spPr>
          <a:xfrm>
            <a:off x="6563975" y="1958575"/>
            <a:ext cx="1835400" cy="362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g1bee497cb99_0_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410" y="3415295"/>
            <a:ext cx="7697807" cy="155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ee497cb99_0_152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339" name="Google Shape;339;g1bee497cb99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bee497cb99_0_152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341" name="Google Shape;341;g1bee497cb99_0_15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19</a:t>
            </a:r>
            <a:endParaRPr/>
          </a:p>
        </p:txBody>
      </p:sp>
      <p:pic>
        <p:nvPicPr>
          <p:cNvPr id="342" name="Google Shape;342;g1bee497cb99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bee497cb99_0_152"/>
          <p:cNvSpPr/>
          <p:nvPr/>
        </p:nvSpPr>
        <p:spPr>
          <a:xfrm>
            <a:off x="5357325" y="885525"/>
            <a:ext cx="129000" cy="163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bee497cb99_0_152"/>
          <p:cNvSpPr/>
          <p:nvPr/>
        </p:nvSpPr>
        <p:spPr>
          <a:xfrm>
            <a:off x="5548050" y="885525"/>
            <a:ext cx="639600" cy="163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bee497cb99_0_152"/>
          <p:cNvSpPr/>
          <p:nvPr/>
        </p:nvSpPr>
        <p:spPr>
          <a:xfrm>
            <a:off x="6187650" y="885525"/>
            <a:ext cx="512700" cy="163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bee497cb99_0_152"/>
          <p:cNvSpPr/>
          <p:nvPr/>
        </p:nvSpPr>
        <p:spPr>
          <a:xfrm>
            <a:off x="689800" y="3335616"/>
            <a:ext cx="8203500" cy="1658700"/>
          </a:xfrm>
          <a:prstGeom prst="wedgeRoundRectCallout">
            <a:avLst>
              <a:gd fmla="val -30798" name="adj1"/>
              <a:gd fmla="val -77560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g1bee497cb99_0_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410" y="3415295"/>
            <a:ext cx="7697807" cy="155021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bee497cb99_0_152"/>
          <p:cNvSpPr/>
          <p:nvPr/>
        </p:nvSpPr>
        <p:spPr>
          <a:xfrm>
            <a:off x="1334558" y="3790654"/>
            <a:ext cx="1519800" cy="180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bee497cb99_0_152"/>
          <p:cNvSpPr/>
          <p:nvPr/>
        </p:nvSpPr>
        <p:spPr>
          <a:xfrm>
            <a:off x="3054992" y="3790654"/>
            <a:ext cx="704700" cy="180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bee497cb99_0_152"/>
          <p:cNvSpPr/>
          <p:nvPr/>
        </p:nvSpPr>
        <p:spPr>
          <a:xfrm>
            <a:off x="4254689" y="3790654"/>
            <a:ext cx="2100900" cy="1803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bee497cb99_0_152"/>
          <p:cNvSpPr/>
          <p:nvPr/>
        </p:nvSpPr>
        <p:spPr>
          <a:xfrm>
            <a:off x="1046350" y="1804499"/>
            <a:ext cx="7584900" cy="614100"/>
          </a:xfrm>
          <a:prstGeom prst="wedgeRoundRectCallout">
            <a:avLst>
              <a:gd fmla="val -40154" name="adj1"/>
              <a:gd fmla="val -185039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g1bee497cb99_0_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75" y="1929676"/>
            <a:ext cx="7444100" cy="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bee497cb99_0_152"/>
          <p:cNvSpPr/>
          <p:nvPr/>
        </p:nvSpPr>
        <p:spPr>
          <a:xfrm>
            <a:off x="6563975" y="1958575"/>
            <a:ext cx="1835400" cy="362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ee497cb99_0_631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359" name="Google Shape;359;g1bee497cb99_0_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bee497cb99_0_631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361" name="Google Shape;361;g1bee497cb99_0_63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19</a:t>
            </a:r>
            <a:endParaRPr/>
          </a:p>
        </p:txBody>
      </p:sp>
      <p:pic>
        <p:nvPicPr>
          <p:cNvPr id="362" name="Google Shape;362;g1bee497cb99_0_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1bee497cb99_0_631"/>
          <p:cNvSpPr/>
          <p:nvPr/>
        </p:nvSpPr>
        <p:spPr>
          <a:xfrm>
            <a:off x="6187650" y="885525"/>
            <a:ext cx="512700" cy="163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bee497cb99_0_631"/>
          <p:cNvSpPr/>
          <p:nvPr/>
        </p:nvSpPr>
        <p:spPr>
          <a:xfrm>
            <a:off x="689800" y="2626665"/>
            <a:ext cx="8203500" cy="2053200"/>
          </a:xfrm>
          <a:prstGeom prst="wedgeRoundRectCallout">
            <a:avLst>
              <a:gd fmla="val -35016" name="adj1"/>
              <a:gd fmla="val -75274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g1bee497cb99_0_6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350" y="2748712"/>
            <a:ext cx="7444101" cy="17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bee497cb99_0_631"/>
          <p:cNvSpPr/>
          <p:nvPr/>
        </p:nvSpPr>
        <p:spPr>
          <a:xfrm>
            <a:off x="1046350" y="1332618"/>
            <a:ext cx="7584900" cy="614100"/>
          </a:xfrm>
          <a:prstGeom prst="wedgeRoundRectCallout">
            <a:avLst>
              <a:gd fmla="val -39325" name="adj1"/>
              <a:gd fmla="val -118445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g1bee497cb99_0_6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75" y="1457795"/>
            <a:ext cx="7444100" cy="4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ee497cb99_0_659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373" name="Google Shape;373;g1bee497cb99_0_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bee497cb99_0_65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375" name="Google Shape;375;g1bee497cb99_0_65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19</a:t>
            </a:r>
            <a:endParaRPr/>
          </a:p>
        </p:txBody>
      </p:sp>
      <p:pic>
        <p:nvPicPr>
          <p:cNvPr id="376" name="Google Shape;376;g1bee497cb99_0_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bee497cb99_0_659"/>
          <p:cNvSpPr/>
          <p:nvPr/>
        </p:nvSpPr>
        <p:spPr>
          <a:xfrm>
            <a:off x="689800" y="2626665"/>
            <a:ext cx="8203500" cy="2053200"/>
          </a:xfrm>
          <a:prstGeom prst="wedgeRoundRectCallout">
            <a:avLst>
              <a:gd fmla="val -35016" name="adj1"/>
              <a:gd fmla="val -75274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g1bee497cb99_0_6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350" y="2748712"/>
            <a:ext cx="7444101" cy="17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bee497cb99_0_659"/>
          <p:cNvSpPr/>
          <p:nvPr/>
        </p:nvSpPr>
        <p:spPr>
          <a:xfrm>
            <a:off x="1046350" y="1332618"/>
            <a:ext cx="7584900" cy="614100"/>
          </a:xfrm>
          <a:prstGeom prst="wedgeRoundRectCallout">
            <a:avLst>
              <a:gd fmla="val -39325" name="adj1"/>
              <a:gd fmla="val -118445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g1bee497cb99_0_6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75" y="1457795"/>
            <a:ext cx="7444100" cy="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bee497cb99_0_659"/>
          <p:cNvSpPr/>
          <p:nvPr/>
        </p:nvSpPr>
        <p:spPr>
          <a:xfrm>
            <a:off x="6386125" y="865125"/>
            <a:ext cx="251700" cy="163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bee497cb99_0_659"/>
          <p:cNvSpPr/>
          <p:nvPr/>
        </p:nvSpPr>
        <p:spPr>
          <a:xfrm>
            <a:off x="6110337" y="860231"/>
            <a:ext cx="251700" cy="163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bee497cb99_0_659"/>
          <p:cNvSpPr/>
          <p:nvPr/>
        </p:nvSpPr>
        <p:spPr>
          <a:xfrm>
            <a:off x="1440250" y="3201150"/>
            <a:ext cx="1863000" cy="239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bee497cb99_0_659"/>
          <p:cNvSpPr/>
          <p:nvPr/>
        </p:nvSpPr>
        <p:spPr>
          <a:xfrm>
            <a:off x="3480175" y="3201150"/>
            <a:ext cx="512700" cy="239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ee497cb99_0_83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pic>
        <p:nvPicPr>
          <p:cNvPr id="390" name="Google Shape;390;g1bee497cb99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8" y="583628"/>
            <a:ext cx="436157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bee497cb99_0_8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392" name="Google Shape;392;g1bee497cb99_0_8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20</a:t>
            </a:r>
            <a:endParaRPr/>
          </a:p>
        </p:txBody>
      </p:sp>
      <p:pic>
        <p:nvPicPr>
          <p:cNvPr id="393" name="Google Shape;393;g1bee497cb99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853800"/>
            <a:ext cx="3898331" cy="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bee497cb99_0_83"/>
          <p:cNvSpPr/>
          <p:nvPr/>
        </p:nvSpPr>
        <p:spPr>
          <a:xfrm>
            <a:off x="1229325" y="1804400"/>
            <a:ext cx="7754700" cy="1945200"/>
          </a:xfrm>
          <a:prstGeom prst="wedgeRoundRectCallout">
            <a:avLst>
              <a:gd fmla="val -42729" name="adj1"/>
              <a:gd fmla="val 66672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g1bee497cb99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490" y="1927085"/>
            <a:ext cx="7400467" cy="16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ee497cb99_0_171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401" name="Google Shape;401;g1bee497cb99_0_171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02" name="Google Shape;402;g1bee497cb99_0_17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21</a:t>
            </a:r>
            <a:endParaRPr/>
          </a:p>
        </p:txBody>
      </p:sp>
      <p:pic>
        <p:nvPicPr>
          <p:cNvPr id="403" name="Google Shape;403;g1bee497cb99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50" y="599900"/>
            <a:ext cx="4728478" cy="43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ee497cb99_0_506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409" name="Google Shape;409;g1bee497cb99_0_50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10" name="Google Shape;410;g1bee497cb99_0_50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22</a:t>
            </a:r>
            <a:endParaRPr/>
          </a:p>
        </p:txBody>
      </p:sp>
      <p:pic>
        <p:nvPicPr>
          <p:cNvPr id="411" name="Google Shape;411;g1bee497cb99_0_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50" y="599900"/>
            <a:ext cx="4728478" cy="43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1bee497cb99_0_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902" y="938802"/>
            <a:ext cx="4365175" cy="7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1bee497cb99_0_506"/>
          <p:cNvSpPr/>
          <p:nvPr/>
        </p:nvSpPr>
        <p:spPr>
          <a:xfrm>
            <a:off x="4401900" y="859800"/>
            <a:ext cx="4308600" cy="1167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bee497cb99_0_506"/>
          <p:cNvSpPr txBox="1"/>
          <p:nvPr/>
        </p:nvSpPr>
        <p:spPr>
          <a:xfrm>
            <a:off x="5849775" y="1256346"/>
            <a:ext cx="25641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6"/>
                </a:solidFill>
              </a:rPr>
              <a:t>// Wrong, named argument have to be at the end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ee497cb99_0_190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420" name="Google Shape;420;g1bee497cb99_0_19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21" name="Google Shape;421;g1bee497cb99_0_19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23</a:t>
            </a:r>
            <a:endParaRPr/>
          </a:p>
        </p:txBody>
      </p:sp>
      <p:pic>
        <p:nvPicPr>
          <p:cNvPr id="422" name="Google Shape;422;g1bee497cb99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07" y="1638999"/>
            <a:ext cx="7201097" cy="11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890e904a7_2_5"/>
          <p:cNvSpPr txBox="1"/>
          <p:nvPr>
            <p:ph type="title"/>
          </p:nvPr>
        </p:nvSpPr>
        <p:spPr>
          <a:xfrm>
            <a:off x="1980200" y="1027300"/>
            <a:ext cx="5304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What does improved parameters mean?</a:t>
            </a:r>
            <a:endParaRPr/>
          </a:p>
        </p:txBody>
      </p:sp>
      <p:sp>
        <p:nvSpPr>
          <p:cNvPr id="137" name="Google Shape;137;g1b890e904a7_2_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38" name="Google Shape;138;g1b890e904a7_2_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</a:t>
            </a:r>
            <a:endParaRPr/>
          </a:p>
        </p:txBody>
      </p:sp>
      <p:pic>
        <p:nvPicPr>
          <p:cNvPr id="139" name="Google Shape;139;g1b890e904a7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00" y="2169250"/>
            <a:ext cx="4138901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b890e904a7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675" y="2519025"/>
            <a:ext cx="1797250" cy="3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b890e904a7_2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600" y="2909225"/>
            <a:ext cx="1827800" cy="3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b890e904a7_2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2038" y="3259425"/>
            <a:ext cx="1657925" cy="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b890e904a7_2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8550" y="3612400"/>
            <a:ext cx="6406901" cy="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ee497cb99_0_218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428" name="Google Shape;428;g1bee497cb99_0_218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29" name="Google Shape;429;g1bee497cb99_0_21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24</a:t>
            </a:r>
            <a:endParaRPr/>
          </a:p>
        </p:txBody>
      </p:sp>
      <p:pic>
        <p:nvPicPr>
          <p:cNvPr id="430" name="Google Shape;430;g1bee497cb99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07" y="16389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bee497cb99_0_218"/>
          <p:cNvSpPr/>
          <p:nvPr/>
        </p:nvSpPr>
        <p:spPr>
          <a:xfrm>
            <a:off x="2159700" y="1639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bee497cb99_0_218"/>
          <p:cNvSpPr/>
          <p:nvPr/>
        </p:nvSpPr>
        <p:spPr>
          <a:xfrm>
            <a:off x="3201900" y="1639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bee497cb99_0_218"/>
          <p:cNvSpPr/>
          <p:nvPr/>
        </p:nvSpPr>
        <p:spPr>
          <a:xfrm>
            <a:off x="4326050" y="1639000"/>
            <a:ext cx="1631100" cy="34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bee497cb99_0_218"/>
          <p:cNvSpPr/>
          <p:nvPr/>
        </p:nvSpPr>
        <p:spPr>
          <a:xfrm>
            <a:off x="1653350" y="2341575"/>
            <a:ext cx="603600" cy="34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bee497cb99_0_229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440" name="Google Shape;440;g1bee497cb99_0_229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41" name="Google Shape;441;g1bee497cb99_0_22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25</a:t>
            </a:r>
            <a:endParaRPr/>
          </a:p>
        </p:txBody>
      </p:sp>
      <p:pic>
        <p:nvPicPr>
          <p:cNvPr id="442" name="Google Shape;442;g1bee497cb99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07" y="16389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bee497cb99_0_229"/>
          <p:cNvSpPr/>
          <p:nvPr/>
        </p:nvSpPr>
        <p:spPr>
          <a:xfrm>
            <a:off x="2159700" y="1639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bee497cb99_0_229"/>
          <p:cNvSpPr/>
          <p:nvPr/>
        </p:nvSpPr>
        <p:spPr>
          <a:xfrm>
            <a:off x="3201900" y="1639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bee497cb99_0_229"/>
          <p:cNvSpPr/>
          <p:nvPr/>
        </p:nvSpPr>
        <p:spPr>
          <a:xfrm>
            <a:off x="4326050" y="1639000"/>
            <a:ext cx="1631100" cy="34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g1bee497cb99_0_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051" y="2261924"/>
            <a:ext cx="2076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bee497cb99_0_229"/>
          <p:cNvSpPr/>
          <p:nvPr/>
        </p:nvSpPr>
        <p:spPr>
          <a:xfrm>
            <a:off x="2287500" y="2300625"/>
            <a:ext cx="5127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bee497cb99_0_229"/>
          <p:cNvSpPr/>
          <p:nvPr/>
        </p:nvSpPr>
        <p:spPr>
          <a:xfrm>
            <a:off x="5486400" y="2300625"/>
            <a:ext cx="3633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g1bee497cb99_0_229"/>
          <p:cNvCxnSpPr>
            <a:stCxn id="447" idx="0"/>
            <a:endCxn id="443" idx="2"/>
          </p:cNvCxnSpPr>
          <p:nvPr/>
        </p:nvCxnSpPr>
        <p:spPr>
          <a:xfrm flipH="1" rot="10800000">
            <a:off x="2543850" y="1980825"/>
            <a:ext cx="71700" cy="319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g1bee497cb99_0_229"/>
          <p:cNvCxnSpPr>
            <a:stCxn id="448" idx="0"/>
            <a:endCxn id="444" idx="2"/>
          </p:cNvCxnSpPr>
          <p:nvPr/>
        </p:nvCxnSpPr>
        <p:spPr>
          <a:xfrm rot="10800000">
            <a:off x="3657750" y="1980825"/>
            <a:ext cx="2010300" cy="31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g1bee497cb99_0_229"/>
          <p:cNvSpPr txBox="1"/>
          <p:nvPr/>
        </p:nvSpPr>
        <p:spPr>
          <a:xfrm>
            <a:off x="3595275" y="2171550"/>
            <a:ext cx="91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/>
              <a:t>?</a:t>
            </a:r>
            <a:endParaRPr b="1"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bee497cb99_0_263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Parser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Accepting default and named parameters</a:t>
            </a:r>
            <a:endParaRPr sz="1133"/>
          </a:p>
        </p:txBody>
      </p:sp>
      <p:sp>
        <p:nvSpPr>
          <p:cNvPr id="457" name="Google Shape;457;g1bee497cb99_0_26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58" name="Google Shape;458;g1bee497cb99_0_26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26</a:t>
            </a:r>
            <a:endParaRPr/>
          </a:p>
        </p:txBody>
      </p:sp>
      <p:pic>
        <p:nvPicPr>
          <p:cNvPr id="459" name="Google Shape;459;g1bee497cb99_0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07" y="16389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bee497cb99_0_263"/>
          <p:cNvSpPr/>
          <p:nvPr/>
        </p:nvSpPr>
        <p:spPr>
          <a:xfrm>
            <a:off x="2159700" y="1639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bee497cb99_0_263"/>
          <p:cNvSpPr/>
          <p:nvPr/>
        </p:nvSpPr>
        <p:spPr>
          <a:xfrm>
            <a:off x="3201900" y="1639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bee497cb99_0_263"/>
          <p:cNvSpPr/>
          <p:nvPr/>
        </p:nvSpPr>
        <p:spPr>
          <a:xfrm>
            <a:off x="4326050" y="1639000"/>
            <a:ext cx="1631100" cy="34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g1bee497cb99_0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051" y="2261924"/>
            <a:ext cx="20764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bee497cb99_0_263"/>
          <p:cNvSpPr/>
          <p:nvPr/>
        </p:nvSpPr>
        <p:spPr>
          <a:xfrm>
            <a:off x="829100" y="2164875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g1bee497cb99_0_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698" y="2800450"/>
            <a:ext cx="3230700" cy="6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bee497cb99_0_263"/>
          <p:cNvSpPr/>
          <p:nvPr/>
        </p:nvSpPr>
        <p:spPr>
          <a:xfrm>
            <a:off x="2926250" y="2926550"/>
            <a:ext cx="4362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bee497cb99_0_263"/>
          <p:cNvSpPr/>
          <p:nvPr/>
        </p:nvSpPr>
        <p:spPr>
          <a:xfrm>
            <a:off x="3498350" y="2926550"/>
            <a:ext cx="6150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bee497cb99_0_263"/>
          <p:cNvSpPr/>
          <p:nvPr/>
        </p:nvSpPr>
        <p:spPr>
          <a:xfrm>
            <a:off x="4326050" y="2926550"/>
            <a:ext cx="817500" cy="34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g1bee497cb99_0_263"/>
          <p:cNvCxnSpPr>
            <a:stCxn id="466" idx="0"/>
            <a:endCxn id="460" idx="2"/>
          </p:cNvCxnSpPr>
          <p:nvPr/>
        </p:nvCxnSpPr>
        <p:spPr>
          <a:xfrm rot="10800000">
            <a:off x="2615450" y="1980650"/>
            <a:ext cx="528900" cy="945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g1bee497cb99_0_263"/>
          <p:cNvCxnSpPr>
            <a:stCxn id="467" idx="0"/>
            <a:endCxn id="461" idx="2"/>
          </p:cNvCxnSpPr>
          <p:nvPr/>
        </p:nvCxnSpPr>
        <p:spPr>
          <a:xfrm rot="10800000">
            <a:off x="3657650" y="1980650"/>
            <a:ext cx="148200" cy="945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g1bee497cb99_0_263"/>
          <p:cNvCxnSpPr>
            <a:stCxn id="468" idx="0"/>
            <a:endCxn id="462" idx="2"/>
          </p:cNvCxnSpPr>
          <p:nvPr/>
        </p:nvCxnSpPr>
        <p:spPr>
          <a:xfrm flipH="1" rot="10800000">
            <a:off x="4734800" y="1980650"/>
            <a:ext cx="406800" cy="945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bca418bc5d_6_3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77" name="Google Shape;477;g1bca418bc5d_6_3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27</a:t>
            </a:r>
            <a:endParaRPr/>
          </a:p>
        </p:txBody>
      </p:sp>
      <p:sp>
        <p:nvSpPr>
          <p:cNvPr id="478" name="Google Shape;478;g1bca418bc5d_6_37"/>
          <p:cNvSpPr txBox="1"/>
          <p:nvPr>
            <p:ph type="title"/>
          </p:nvPr>
        </p:nvSpPr>
        <p:spPr>
          <a:xfrm>
            <a:off x="1920000" y="2073375"/>
            <a:ext cx="530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Tree Module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bca418bc5d_6_44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Tree Module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Storing default and named parameters</a:t>
            </a:r>
            <a:endParaRPr sz="1133"/>
          </a:p>
        </p:txBody>
      </p:sp>
      <p:sp>
        <p:nvSpPr>
          <p:cNvPr id="484" name="Google Shape;484;g1bca418bc5d_6_4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485" name="Google Shape;485;g1bca418bc5d_6_4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28</a:t>
            </a:r>
            <a:endParaRPr/>
          </a:p>
        </p:txBody>
      </p:sp>
      <p:graphicFrame>
        <p:nvGraphicFramePr>
          <p:cNvPr id="486" name="Google Shape;486;g1bca418bc5d_6_44"/>
          <p:cNvGraphicFramePr/>
          <p:nvPr/>
        </p:nvGraphicFramePr>
        <p:xfrm>
          <a:off x="638775" y="10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{4EBCAECE-7ABC-4410-8221-9D0C3AF76F62}</a:tableStyleId>
              </a:tblPr>
              <a:tblGrid>
                <a:gridCol w="2733900"/>
                <a:gridCol w="2733900"/>
                <a:gridCol w="2733900"/>
              </a:tblGrid>
              <a:tr h="6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87" name="Google Shape;487;g1bca418bc5d_6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437" y="1274300"/>
            <a:ext cx="25363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bca418bc5d_6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700" y="1255250"/>
            <a:ext cx="2536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1bca418bc5d_6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875" y="1289654"/>
            <a:ext cx="21460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bca418bc5d_6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" y="1944650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1bca418bc5d_6_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1438" y="1824550"/>
            <a:ext cx="2536375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1bca418bc5d_6_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4626" y="2064850"/>
            <a:ext cx="1794741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bca418bc5d_6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975" y="1944650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1bca418bc5d_6_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686" y="2435575"/>
            <a:ext cx="2211786" cy="20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1bca418bc5d_6_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450" y="2722575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1bca418bc5d_6_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58025" y="2435575"/>
            <a:ext cx="2563249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bca418bc5d_6_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1450" y="2722575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1bca418bc5d_6_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9311" y="2455538"/>
            <a:ext cx="2211786" cy="20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1bca418bc5d_6_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5463" y="2722575"/>
            <a:ext cx="2600850" cy="24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0" name="Google Shape;500;g1bca418bc5d_6_44"/>
          <p:cNvGraphicFramePr/>
          <p:nvPr/>
        </p:nvGraphicFramePr>
        <p:xfrm>
          <a:off x="638763" y="30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{4EBCAECE-7ABC-4410-8221-9D0C3AF76F62}</a:tableStyleId>
              </a:tblPr>
              <a:tblGrid>
                <a:gridCol w="2733900"/>
                <a:gridCol w="2733900"/>
                <a:gridCol w="2733900"/>
              </a:tblGrid>
              <a:tr h="64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1" name="Google Shape;501;g1bca418bc5d_6_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825" y="3049500"/>
            <a:ext cx="2412100" cy="2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1bca418bc5d_6_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8432" y="3293221"/>
            <a:ext cx="1810498" cy="29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1bca418bc5d_6_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79838" y="3057575"/>
            <a:ext cx="2412100" cy="2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1bca418bc5d_6_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66444" y="3301296"/>
            <a:ext cx="1810498" cy="29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1bca418bc5d_6_4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71450" y="3046600"/>
            <a:ext cx="2600850" cy="28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1bca418bc5d_6_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90250" y="3380125"/>
            <a:ext cx="2563250" cy="17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bee497cb99_0_321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Tree Module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Storing default and named parameters</a:t>
            </a:r>
            <a:endParaRPr sz="1133"/>
          </a:p>
        </p:txBody>
      </p:sp>
      <p:sp>
        <p:nvSpPr>
          <p:cNvPr id="512" name="Google Shape;512;g1bee497cb99_0_321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513" name="Google Shape;513;g1bee497cb99_0_32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29</a:t>
            </a:r>
            <a:endParaRPr/>
          </a:p>
        </p:txBody>
      </p:sp>
      <p:graphicFrame>
        <p:nvGraphicFramePr>
          <p:cNvPr id="514" name="Google Shape;514;g1bee497cb99_0_321"/>
          <p:cNvGraphicFramePr/>
          <p:nvPr/>
        </p:nvGraphicFramePr>
        <p:xfrm>
          <a:off x="638775" y="10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{4EBCAECE-7ABC-4410-8221-9D0C3AF76F62}</a:tableStyleId>
              </a:tblPr>
              <a:tblGrid>
                <a:gridCol w="2733900"/>
                <a:gridCol w="2733900"/>
                <a:gridCol w="2733900"/>
              </a:tblGrid>
              <a:tr h="6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15" name="Google Shape;515;g1bee497cb99_0_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437" y="1274300"/>
            <a:ext cx="25363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1bee497cb99_0_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700" y="1255250"/>
            <a:ext cx="2536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1bee497cb99_0_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875" y="1289654"/>
            <a:ext cx="21460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1bee497cb99_0_3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" y="1944650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1bee497cb99_0_3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1438" y="1824550"/>
            <a:ext cx="2536375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1bee497cb99_0_3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4626" y="2064850"/>
            <a:ext cx="1794741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1bee497cb99_0_3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975" y="1944650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1bee497cb99_0_3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686" y="2435575"/>
            <a:ext cx="2211786" cy="20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1bee497cb99_0_3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450" y="2722575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1bee497cb99_0_3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58025" y="2435575"/>
            <a:ext cx="2563249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1bee497cb99_0_3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1450" y="2722575"/>
            <a:ext cx="2600850" cy="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1bee497cb99_0_3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9311" y="2455538"/>
            <a:ext cx="2211786" cy="20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bee497cb99_0_3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5463" y="2722575"/>
            <a:ext cx="2600850" cy="2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bee497cb99_0_321"/>
          <p:cNvSpPr/>
          <p:nvPr/>
        </p:nvSpPr>
        <p:spPr>
          <a:xfrm>
            <a:off x="4007325" y="2717600"/>
            <a:ext cx="1059300" cy="247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bee497cb99_0_321"/>
          <p:cNvSpPr/>
          <p:nvPr/>
        </p:nvSpPr>
        <p:spPr>
          <a:xfrm>
            <a:off x="3638825" y="2072750"/>
            <a:ext cx="1847700" cy="240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0" name="Google Shape;530;g1bee497cb99_0_321"/>
          <p:cNvGraphicFramePr/>
          <p:nvPr/>
        </p:nvGraphicFramePr>
        <p:xfrm>
          <a:off x="638763" y="30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{4EBCAECE-7ABC-4410-8221-9D0C3AF76F62}</a:tableStyleId>
              </a:tblPr>
              <a:tblGrid>
                <a:gridCol w="2733900"/>
                <a:gridCol w="2733900"/>
                <a:gridCol w="2733900"/>
              </a:tblGrid>
              <a:tr h="64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31" name="Google Shape;531;g1bee497cb99_0_3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825" y="3049500"/>
            <a:ext cx="2412100" cy="2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1bee497cb99_0_3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8432" y="3293221"/>
            <a:ext cx="1810498" cy="29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1bee497cb99_0_3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79838" y="3057575"/>
            <a:ext cx="2412100" cy="2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1bee497cb99_0_3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66444" y="3301296"/>
            <a:ext cx="1810498" cy="29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1bee497cb99_0_3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71450" y="3046600"/>
            <a:ext cx="2600850" cy="28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1bee497cb99_0_3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90250" y="3380125"/>
            <a:ext cx="2563250" cy="17538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1bee497cb99_0_321"/>
          <p:cNvSpPr/>
          <p:nvPr/>
        </p:nvSpPr>
        <p:spPr>
          <a:xfrm>
            <a:off x="4295551" y="3317300"/>
            <a:ext cx="1173900" cy="247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ca418bc5d_6_10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543" name="Google Shape;543;g1bca418bc5d_6_1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30</a:t>
            </a:r>
            <a:endParaRPr/>
          </a:p>
        </p:txBody>
      </p:sp>
      <p:sp>
        <p:nvSpPr>
          <p:cNvPr id="544" name="Google Shape;544;g1bca418bc5d_6_10"/>
          <p:cNvSpPr txBox="1"/>
          <p:nvPr>
            <p:ph type="title"/>
          </p:nvPr>
        </p:nvSpPr>
        <p:spPr>
          <a:xfrm>
            <a:off x="1920000" y="2073375"/>
            <a:ext cx="530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Name analyzer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bca418bc5d_6_54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550" name="Google Shape;550;g1bca418bc5d_6_5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551" name="Google Shape;551;g1bca418bc5d_6_5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/>
              <a:t>31</a:t>
            </a:r>
            <a:endParaRPr/>
          </a:p>
        </p:txBody>
      </p:sp>
      <p:sp>
        <p:nvSpPr>
          <p:cNvPr id="552" name="Google Shape;552;g1bca418bc5d_6_54"/>
          <p:cNvSpPr txBox="1"/>
          <p:nvPr>
            <p:ph idx="1" type="body"/>
          </p:nvPr>
        </p:nvSpPr>
        <p:spPr>
          <a:xfrm>
            <a:off x="904875" y="1203825"/>
            <a:ext cx="7726500" cy="37467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Idea : Take the nominal node of a call and use the new information stored to correctly apply the parameters to the symbolic call.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Procedure :</a:t>
            </a:r>
            <a:endParaRPr/>
          </a:p>
          <a:p>
            <a:pPr indent="-323754" lvl="0" marL="457200" rtl="0" algn="l">
              <a:spcBef>
                <a:spcPts val="750"/>
              </a:spcBef>
              <a:spcAft>
                <a:spcPts val="0"/>
              </a:spcAft>
              <a:buSzPct val="90000"/>
              <a:buAutoNum type="arabicPeriod"/>
            </a:pPr>
            <a:r>
              <a:rPr lang="fr-FR"/>
              <a:t>Store the nominal nodes during discovery process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754" lvl="0" marL="457200" rtl="0" algn="l">
              <a:spcBef>
                <a:spcPts val="750"/>
              </a:spcBef>
              <a:spcAft>
                <a:spcPts val="0"/>
              </a:spcAft>
              <a:buSzPct val="90000"/>
              <a:buAutoNum type="arabicPeriod"/>
            </a:pPr>
            <a:r>
              <a:rPr lang="fr-FR"/>
              <a:t>Create a new list Args that will contain the arguments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754" lvl="0" marL="457200" rtl="0" algn="l">
              <a:spcBef>
                <a:spcPts val="750"/>
              </a:spcBef>
              <a:spcAft>
                <a:spcPts val="0"/>
              </a:spcAft>
              <a:buSzPct val="90000"/>
              <a:buAutoNum type="arabicPeriod"/>
            </a:pPr>
            <a:r>
              <a:rPr lang="fr-FR"/>
              <a:t>for (parameter in classOrFunDefs) {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		Put the argument or default parameter in the correct position in Args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	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ee497cb99_0_425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558" name="Google Shape;558;g1bee497cb99_0_425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559" name="Google Shape;559;g1bee497cb99_0_42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32</a:t>
            </a:r>
            <a:endParaRPr/>
          </a:p>
        </p:txBody>
      </p:sp>
      <p:pic>
        <p:nvPicPr>
          <p:cNvPr id="560" name="Google Shape;560;g1bee497cb99_0_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07" y="10540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bee497cb99_0_425"/>
          <p:cNvSpPr/>
          <p:nvPr/>
        </p:nvSpPr>
        <p:spPr>
          <a:xfrm>
            <a:off x="15501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bee497cb99_0_425"/>
          <p:cNvSpPr/>
          <p:nvPr/>
        </p:nvSpPr>
        <p:spPr>
          <a:xfrm>
            <a:off x="25923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bee497cb99_0_425"/>
          <p:cNvSpPr/>
          <p:nvPr/>
        </p:nvSpPr>
        <p:spPr>
          <a:xfrm>
            <a:off x="664775" y="1493863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g1bee497cb99_0_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23" y="1801700"/>
            <a:ext cx="3514850" cy="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ee497cb99_0_446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570" name="Google Shape;570;g1bee497cb99_0_44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571" name="Google Shape;571;g1bee497cb99_0_44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33</a:t>
            </a:r>
            <a:endParaRPr/>
          </a:p>
        </p:txBody>
      </p:sp>
      <p:pic>
        <p:nvPicPr>
          <p:cNvPr id="572" name="Google Shape;572;g1bee497cb99_0_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07" y="10540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bee497cb99_0_446"/>
          <p:cNvSpPr/>
          <p:nvPr/>
        </p:nvSpPr>
        <p:spPr>
          <a:xfrm>
            <a:off x="15501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bee497cb99_0_446"/>
          <p:cNvSpPr/>
          <p:nvPr/>
        </p:nvSpPr>
        <p:spPr>
          <a:xfrm>
            <a:off x="25923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bee497cb99_0_446"/>
          <p:cNvSpPr/>
          <p:nvPr/>
        </p:nvSpPr>
        <p:spPr>
          <a:xfrm>
            <a:off x="664775" y="1493863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g1bee497cb99_0_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23" y="1801700"/>
            <a:ext cx="351485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g1bee497cb99_0_4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260" y="3048400"/>
            <a:ext cx="3810125" cy="8945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bee497cb99_0_446"/>
          <p:cNvSpPr/>
          <p:nvPr/>
        </p:nvSpPr>
        <p:spPr>
          <a:xfrm>
            <a:off x="2441235" y="3208925"/>
            <a:ext cx="3684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579" name="Google Shape;579;g1bee497cb99_0_446"/>
          <p:cNvSpPr/>
          <p:nvPr/>
        </p:nvSpPr>
        <p:spPr>
          <a:xfrm>
            <a:off x="3289198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580" name="Google Shape;580;g1bee497cb99_0_446"/>
          <p:cNvSpPr/>
          <p:nvPr/>
        </p:nvSpPr>
        <p:spPr>
          <a:xfrm>
            <a:off x="4281473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581" name="Google Shape;581;g1bee497cb99_0_446"/>
          <p:cNvSpPr/>
          <p:nvPr/>
        </p:nvSpPr>
        <p:spPr>
          <a:xfrm rot="5400000">
            <a:off x="4922600" y="2172575"/>
            <a:ext cx="1811700" cy="1274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bee497cb99_0_446"/>
          <p:cNvSpPr txBox="1"/>
          <p:nvPr/>
        </p:nvSpPr>
        <p:spPr>
          <a:xfrm>
            <a:off x="6703225" y="2147474"/>
            <a:ext cx="209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Nominal Tree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  to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Symbolic Tree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a418bc5d_6_8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49" name="Google Shape;149;g1bca418bc5d_6_8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</a:t>
            </a:r>
            <a:endParaRPr/>
          </a:p>
        </p:txBody>
      </p:sp>
      <p:sp>
        <p:nvSpPr>
          <p:cNvPr id="150" name="Google Shape;150;g1bca418bc5d_6_86"/>
          <p:cNvSpPr txBox="1"/>
          <p:nvPr>
            <p:ph type="title"/>
          </p:nvPr>
        </p:nvSpPr>
        <p:spPr>
          <a:xfrm>
            <a:off x="1920000" y="2073375"/>
            <a:ext cx="530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Why Improved parameters are important?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bee497cb99_0_467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588" name="Google Shape;588;g1bee497cb99_0_46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589" name="Google Shape;589;g1bee497cb99_0_46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34</a:t>
            </a:r>
            <a:endParaRPr/>
          </a:p>
        </p:txBody>
      </p:sp>
      <p:pic>
        <p:nvPicPr>
          <p:cNvPr id="590" name="Google Shape;590;g1bee497cb99_0_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07" y="10540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1bee497cb99_0_467"/>
          <p:cNvSpPr/>
          <p:nvPr/>
        </p:nvSpPr>
        <p:spPr>
          <a:xfrm>
            <a:off x="15501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bee497cb99_0_467"/>
          <p:cNvSpPr/>
          <p:nvPr/>
        </p:nvSpPr>
        <p:spPr>
          <a:xfrm>
            <a:off x="25923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1bee497cb99_0_467"/>
          <p:cNvSpPr/>
          <p:nvPr/>
        </p:nvSpPr>
        <p:spPr>
          <a:xfrm>
            <a:off x="664775" y="1493863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g1bee497cb99_0_4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23" y="1801700"/>
            <a:ext cx="3514850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bee497cb99_0_467"/>
          <p:cNvSpPr/>
          <p:nvPr/>
        </p:nvSpPr>
        <p:spPr>
          <a:xfrm>
            <a:off x="2415075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bee497cb99_0_467"/>
          <p:cNvSpPr/>
          <p:nvPr/>
        </p:nvSpPr>
        <p:spPr>
          <a:xfrm>
            <a:off x="3716450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bee497cb99_0_467"/>
          <p:cNvSpPr/>
          <p:nvPr/>
        </p:nvSpPr>
        <p:spPr>
          <a:xfrm>
            <a:off x="4419450" y="911850"/>
            <a:ext cx="1706700" cy="56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g1bee497cb99_0_4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260" y="3048400"/>
            <a:ext cx="3810125" cy="894551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bee497cb99_0_467"/>
          <p:cNvSpPr/>
          <p:nvPr/>
        </p:nvSpPr>
        <p:spPr>
          <a:xfrm>
            <a:off x="2441235" y="3208925"/>
            <a:ext cx="3684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600" name="Google Shape;600;g1bee497cb99_0_467"/>
          <p:cNvSpPr/>
          <p:nvPr/>
        </p:nvSpPr>
        <p:spPr>
          <a:xfrm>
            <a:off x="3289198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601" name="Google Shape;601;g1bee497cb99_0_467"/>
          <p:cNvSpPr/>
          <p:nvPr/>
        </p:nvSpPr>
        <p:spPr>
          <a:xfrm>
            <a:off x="4281473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602" name="Google Shape;602;g1bee497cb99_0_467"/>
          <p:cNvSpPr/>
          <p:nvPr/>
        </p:nvSpPr>
        <p:spPr>
          <a:xfrm rot="5400000">
            <a:off x="4922600" y="2172575"/>
            <a:ext cx="1811700" cy="1274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bee497cb99_0_467"/>
          <p:cNvSpPr txBox="1"/>
          <p:nvPr/>
        </p:nvSpPr>
        <p:spPr>
          <a:xfrm>
            <a:off x="6703225" y="2147474"/>
            <a:ext cx="209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Nominal Tree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  to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Symbolic Tree</a:t>
            </a:r>
            <a:endParaRPr b="1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bee497cb99_0_387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609" name="Google Shape;609;g1bee497cb99_0_38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610" name="Google Shape;610;g1bee497cb99_0_38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35</a:t>
            </a:r>
            <a:endParaRPr/>
          </a:p>
        </p:txBody>
      </p:sp>
      <p:pic>
        <p:nvPicPr>
          <p:cNvPr id="611" name="Google Shape;611;g1bee497cb99_0_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07" y="10540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bee497cb99_0_387"/>
          <p:cNvSpPr/>
          <p:nvPr/>
        </p:nvSpPr>
        <p:spPr>
          <a:xfrm>
            <a:off x="15501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bee497cb99_0_387"/>
          <p:cNvSpPr/>
          <p:nvPr/>
        </p:nvSpPr>
        <p:spPr>
          <a:xfrm>
            <a:off x="25923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bee497cb99_0_387"/>
          <p:cNvSpPr/>
          <p:nvPr/>
        </p:nvSpPr>
        <p:spPr>
          <a:xfrm>
            <a:off x="664775" y="1493863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5" name="Google Shape;615;g1bee497cb99_0_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23" y="1801700"/>
            <a:ext cx="351485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1bee497cb99_0_3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260" y="3048400"/>
            <a:ext cx="3810125" cy="894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1bee497cb99_0_387"/>
          <p:cNvSpPr/>
          <p:nvPr/>
        </p:nvSpPr>
        <p:spPr>
          <a:xfrm>
            <a:off x="2415075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bee497cb99_0_387"/>
          <p:cNvSpPr/>
          <p:nvPr/>
        </p:nvSpPr>
        <p:spPr>
          <a:xfrm>
            <a:off x="3716450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1bee497cb99_0_387"/>
          <p:cNvSpPr/>
          <p:nvPr/>
        </p:nvSpPr>
        <p:spPr>
          <a:xfrm>
            <a:off x="4419450" y="911850"/>
            <a:ext cx="1631100" cy="56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bee497cb99_0_387"/>
          <p:cNvSpPr/>
          <p:nvPr/>
        </p:nvSpPr>
        <p:spPr>
          <a:xfrm>
            <a:off x="2415075" y="3143550"/>
            <a:ext cx="512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1" name="Google Shape;621;g1bee497cb99_0_387"/>
          <p:cNvCxnSpPr>
            <a:stCxn id="618" idx="2"/>
            <a:endCxn id="620" idx="0"/>
          </p:cNvCxnSpPr>
          <p:nvPr/>
        </p:nvCxnSpPr>
        <p:spPr>
          <a:xfrm flipH="1">
            <a:off x="2671400" y="2361750"/>
            <a:ext cx="1589400" cy="781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g1bee497cb99_0_387"/>
          <p:cNvSpPr/>
          <p:nvPr/>
        </p:nvSpPr>
        <p:spPr>
          <a:xfrm rot="5400000">
            <a:off x="4922600" y="2172575"/>
            <a:ext cx="1811700" cy="1274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bee497cb99_0_387"/>
          <p:cNvSpPr txBox="1"/>
          <p:nvPr/>
        </p:nvSpPr>
        <p:spPr>
          <a:xfrm>
            <a:off x="6703225" y="2147474"/>
            <a:ext cx="209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Nominal Tree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  to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Symbolic Tree</a:t>
            </a:r>
            <a:endParaRPr b="1" sz="2000"/>
          </a:p>
        </p:txBody>
      </p:sp>
      <p:sp>
        <p:nvSpPr>
          <p:cNvPr id="624" name="Google Shape;624;g1bee497cb99_0_387"/>
          <p:cNvSpPr/>
          <p:nvPr/>
        </p:nvSpPr>
        <p:spPr>
          <a:xfrm>
            <a:off x="3289198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  <p:sp>
        <p:nvSpPr>
          <p:cNvPr id="625" name="Google Shape;625;g1bee497cb99_0_387"/>
          <p:cNvSpPr/>
          <p:nvPr/>
        </p:nvSpPr>
        <p:spPr>
          <a:xfrm>
            <a:off x="4281473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bee497cb99_0_544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631" name="Google Shape;631;g1bee497cb99_0_544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632" name="Google Shape;632;g1bee497cb99_0_54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36</a:t>
            </a:r>
            <a:endParaRPr/>
          </a:p>
        </p:txBody>
      </p:sp>
      <p:pic>
        <p:nvPicPr>
          <p:cNvPr id="633" name="Google Shape;633;g1bee497cb99_0_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07" y="10540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1bee497cb99_0_544"/>
          <p:cNvSpPr/>
          <p:nvPr/>
        </p:nvSpPr>
        <p:spPr>
          <a:xfrm>
            <a:off x="15501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bee497cb99_0_544"/>
          <p:cNvSpPr/>
          <p:nvPr/>
        </p:nvSpPr>
        <p:spPr>
          <a:xfrm>
            <a:off x="25923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bee497cb99_0_544"/>
          <p:cNvSpPr/>
          <p:nvPr/>
        </p:nvSpPr>
        <p:spPr>
          <a:xfrm>
            <a:off x="664775" y="1493863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g1bee497cb99_0_5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23" y="1801700"/>
            <a:ext cx="351485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1bee497cb99_0_5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260" y="3048400"/>
            <a:ext cx="3810125" cy="89455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g1bee497cb99_0_544"/>
          <p:cNvSpPr/>
          <p:nvPr/>
        </p:nvSpPr>
        <p:spPr>
          <a:xfrm>
            <a:off x="2415075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bee497cb99_0_544"/>
          <p:cNvSpPr/>
          <p:nvPr/>
        </p:nvSpPr>
        <p:spPr>
          <a:xfrm>
            <a:off x="3716450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bee497cb99_0_544"/>
          <p:cNvSpPr/>
          <p:nvPr/>
        </p:nvSpPr>
        <p:spPr>
          <a:xfrm>
            <a:off x="4419450" y="911850"/>
            <a:ext cx="1631100" cy="56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bee497cb99_0_544"/>
          <p:cNvSpPr/>
          <p:nvPr/>
        </p:nvSpPr>
        <p:spPr>
          <a:xfrm>
            <a:off x="2415075" y="3143550"/>
            <a:ext cx="512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1bee497cb99_0_544"/>
          <p:cNvSpPr/>
          <p:nvPr/>
        </p:nvSpPr>
        <p:spPr>
          <a:xfrm>
            <a:off x="3203750" y="3143550"/>
            <a:ext cx="639300" cy="56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g1bee497cb99_0_544"/>
          <p:cNvCxnSpPr>
            <a:stCxn id="639" idx="2"/>
            <a:endCxn id="643" idx="0"/>
          </p:cNvCxnSpPr>
          <p:nvPr/>
        </p:nvCxnSpPr>
        <p:spPr>
          <a:xfrm>
            <a:off x="2959425" y="2361750"/>
            <a:ext cx="564000" cy="781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g1bee497cb99_0_544"/>
          <p:cNvCxnSpPr>
            <a:stCxn id="640" idx="2"/>
            <a:endCxn id="642" idx="0"/>
          </p:cNvCxnSpPr>
          <p:nvPr/>
        </p:nvCxnSpPr>
        <p:spPr>
          <a:xfrm flipH="1">
            <a:off x="2671400" y="2361750"/>
            <a:ext cx="1589400" cy="781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g1bee497cb99_0_544"/>
          <p:cNvSpPr/>
          <p:nvPr/>
        </p:nvSpPr>
        <p:spPr>
          <a:xfrm rot="5400000">
            <a:off x="4922600" y="2172575"/>
            <a:ext cx="1811700" cy="1274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1bee497cb99_0_544"/>
          <p:cNvSpPr txBox="1"/>
          <p:nvPr/>
        </p:nvSpPr>
        <p:spPr>
          <a:xfrm>
            <a:off x="6703225" y="2147474"/>
            <a:ext cx="209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Nominal Tree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  to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Symbolic Tree</a:t>
            </a:r>
            <a:endParaRPr b="1" sz="2000"/>
          </a:p>
        </p:txBody>
      </p:sp>
      <p:sp>
        <p:nvSpPr>
          <p:cNvPr id="648" name="Google Shape;648;g1bee497cb99_0_544"/>
          <p:cNvSpPr/>
          <p:nvPr/>
        </p:nvSpPr>
        <p:spPr>
          <a:xfrm>
            <a:off x="4281473" y="3208582"/>
            <a:ext cx="512700" cy="5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/>
              <a:t>?</a:t>
            </a:r>
            <a:endParaRPr sz="3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bee497cb99_0_567"/>
          <p:cNvSpPr txBox="1"/>
          <p:nvPr>
            <p:ph type="title"/>
          </p:nvPr>
        </p:nvSpPr>
        <p:spPr>
          <a:xfrm>
            <a:off x="904875" y="131025"/>
            <a:ext cx="39624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654" name="Google Shape;654;g1bee497cb99_0_56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655" name="Google Shape;655;g1bee497cb99_0_56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37</a:t>
            </a:r>
            <a:endParaRPr/>
          </a:p>
        </p:txBody>
      </p:sp>
      <p:pic>
        <p:nvPicPr>
          <p:cNvPr id="656" name="Google Shape;656;g1bee497cb99_0_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07" y="1054099"/>
            <a:ext cx="7201097" cy="1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bee497cb99_0_567"/>
          <p:cNvSpPr/>
          <p:nvPr/>
        </p:nvSpPr>
        <p:spPr>
          <a:xfrm>
            <a:off x="15501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1bee497cb99_0_567"/>
          <p:cNvSpPr/>
          <p:nvPr/>
        </p:nvSpPr>
        <p:spPr>
          <a:xfrm>
            <a:off x="2592300" y="2020000"/>
            <a:ext cx="911400" cy="34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bee497cb99_0_567"/>
          <p:cNvSpPr/>
          <p:nvPr/>
        </p:nvSpPr>
        <p:spPr>
          <a:xfrm>
            <a:off x="664775" y="1493863"/>
            <a:ext cx="6249900" cy="99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g1bee497cb99_0_5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23" y="1801700"/>
            <a:ext cx="3514850" cy="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1bee497cb99_0_5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260" y="3048400"/>
            <a:ext cx="3810125" cy="89455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1bee497cb99_0_567"/>
          <p:cNvSpPr/>
          <p:nvPr/>
        </p:nvSpPr>
        <p:spPr>
          <a:xfrm>
            <a:off x="2415075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1bee497cb99_0_567"/>
          <p:cNvSpPr/>
          <p:nvPr/>
        </p:nvSpPr>
        <p:spPr>
          <a:xfrm>
            <a:off x="3716450" y="1793550"/>
            <a:ext cx="1088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bee497cb99_0_567"/>
          <p:cNvSpPr/>
          <p:nvPr/>
        </p:nvSpPr>
        <p:spPr>
          <a:xfrm>
            <a:off x="4419450" y="911850"/>
            <a:ext cx="1777800" cy="56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bee497cb99_0_567"/>
          <p:cNvSpPr/>
          <p:nvPr/>
        </p:nvSpPr>
        <p:spPr>
          <a:xfrm>
            <a:off x="2415075" y="3143550"/>
            <a:ext cx="512700" cy="568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1bee497cb99_0_567"/>
          <p:cNvSpPr/>
          <p:nvPr/>
        </p:nvSpPr>
        <p:spPr>
          <a:xfrm>
            <a:off x="3203750" y="3143550"/>
            <a:ext cx="639300" cy="56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1bee497cb99_0_567"/>
          <p:cNvSpPr/>
          <p:nvPr/>
        </p:nvSpPr>
        <p:spPr>
          <a:xfrm>
            <a:off x="4257675" y="3143550"/>
            <a:ext cx="639300" cy="56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g1bee497cb99_0_567"/>
          <p:cNvCxnSpPr>
            <a:stCxn id="662" idx="2"/>
            <a:endCxn id="666" idx="0"/>
          </p:cNvCxnSpPr>
          <p:nvPr/>
        </p:nvCxnSpPr>
        <p:spPr>
          <a:xfrm>
            <a:off x="2959425" y="2361750"/>
            <a:ext cx="564000" cy="781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g1bee497cb99_0_567"/>
          <p:cNvCxnSpPr>
            <a:stCxn id="663" idx="2"/>
            <a:endCxn id="665" idx="0"/>
          </p:cNvCxnSpPr>
          <p:nvPr/>
        </p:nvCxnSpPr>
        <p:spPr>
          <a:xfrm flipH="1">
            <a:off x="2671400" y="2361750"/>
            <a:ext cx="1589400" cy="781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g1bee497cb99_0_567"/>
          <p:cNvCxnSpPr>
            <a:stCxn id="664" idx="2"/>
            <a:endCxn id="667" idx="0"/>
          </p:cNvCxnSpPr>
          <p:nvPr/>
        </p:nvCxnSpPr>
        <p:spPr>
          <a:xfrm flipH="1">
            <a:off x="4577250" y="1480050"/>
            <a:ext cx="731100" cy="166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g1bee497cb99_0_567"/>
          <p:cNvSpPr/>
          <p:nvPr/>
        </p:nvSpPr>
        <p:spPr>
          <a:xfrm rot="5400000">
            <a:off x="4922600" y="2172575"/>
            <a:ext cx="1811700" cy="1274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1bee497cb99_0_567"/>
          <p:cNvSpPr txBox="1"/>
          <p:nvPr/>
        </p:nvSpPr>
        <p:spPr>
          <a:xfrm>
            <a:off x="6703225" y="2147474"/>
            <a:ext cx="209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Nominal Tree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  to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Symbolic Tree</a:t>
            </a:r>
            <a:endParaRPr b="1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b890e904a7_2_72"/>
          <p:cNvSpPr txBox="1"/>
          <p:nvPr>
            <p:ph type="title"/>
          </p:nvPr>
        </p:nvSpPr>
        <p:spPr>
          <a:xfrm>
            <a:off x="1920000" y="195275"/>
            <a:ext cx="530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Contribution</a:t>
            </a:r>
            <a:endParaRPr/>
          </a:p>
        </p:txBody>
      </p:sp>
      <p:sp>
        <p:nvSpPr>
          <p:cNvPr id="678" name="Google Shape;678;g1b890e904a7_2_72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679" name="Google Shape;679;g1b890e904a7_2_7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38</a:t>
            </a:r>
            <a:endParaRPr/>
          </a:p>
        </p:txBody>
      </p:sp>
      <p:sp>
        <p:nvSpPr>
          <p:cNvPr id="680" name="Google Shape;680;g1b890e904a7_2_72"/>
          <p:cNvSpPr txBox="1"/>
          <p:nvPr/>
        </p:nvSpPr>
        <p:spPr>
          <a:xfrm>
            <a:off x="2568725" y="1593325"/>
            <a:ext cx="34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1" name="Google Shape;681;g1b890e904a7_2_72"/>
          <p:cNvSpPr txBox="1"/>
          <p:nvPr>
            <p:ph idx="1" type="body"/>
          </p:nvPr>
        </p:nvSpPr>
        <p:spPr>
          <a:xfrm>
            <a:off x="678525" y="1065500"/>
            <a:ext cx="83244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441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Char char="▪"/>
            </a:pPr>
            <a:r>
              <a:rPr b="1" lang="fr-FR" sz="2000"/>
              <a:t>Defined improved parameters: </a:t>
            </a:r>
            <a:r>
              <a:rPr b="1" lang="fr-FR" sz="2000" u="sng"/>
              <a:t>Named</a:t>
            </a:r>
            <a:r>
              <a:rPr b="1" lang="fr-FR" sz="2000"/>
              <a:t> and </a:t>
            </a:r>
            <a:r>
              <a:rPr b="1" lang="fr-FR" sz="2000" u="sng"/>
              <a:t>default</a:t>
            </a:r>
            <a:r>
              <a:rPr b="1" lang="fr-FR" sz="2000"/>
              <a:t> parameters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41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Char char="▪"/>
            </a:pPr>
            <a:r>
              <a:rPr b="1" lang="fr-FR" sz="2000"/>
              <a:t>Argued the importance of improved parameters: </a:t>
            </a:r>
            <a:r>
              <a:rPr b="1" lang="fr-FR" sz="2000" u="sng"/>
              <a:t>Readability</a:t>
            </a:r>
            <a:r>
              <a:rPr b="1" lang="fr-FR" sz="2000"/>
              <a:t> </a:t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1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Char char="▪"/>
            </a:pPr>
            <a:r>
              <a:rPr b="1" lang="fr-FR" sz="2000"/>
              <a:t>Detailed the development process to implement the extension:</a:t>
            </a:r>
            <a:endParaRPr b="1"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fr-FR" sz="2000" u="sng"/>
              <a:t>Parser</a:t>
            </a:r>
            <a:endParaRPr b="1" sz="2000" u="sng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fr-FR" sz="2000" u="sng"/>
              <a:t>Tree Module</a:t>
            </a:r>
            <a:endParaRPr b="1" sz="2000" u="sng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fr-FR" sz="2000" u="sng"/>
              <a:t>Name analyzer</a:t>
            </a:r>
            <a:endParaRPr b="1" sz="20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ee497cb99_0_343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687" name="Google Shape;687;g1bee497cb99_0_343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688" name="Google Shape;688;g1bee497cb99_0_34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39</a:t>
            </a:r>
            <a:endParaRPr/>
          </a:p>
        </p:txBody>
      </p:sp>
      <p:pic>
        <p:nvPicPr>
          <p:cNvPr id="689" name="Google Shape;689;g1bee497cb99_0_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24" y="693138"/>
            <a:ext cx="3727501" cy="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1bee497cb99_0_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225" y="1196963"/>
            <a:ext cx="5284624" cy="14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1bee497cb99_0_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225" y="2713188"/>
            <a:ext cx="3357949" cy="15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g1bee497cb99_0_3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225" y="4334175"/>
            <a:ext cx="4558151" cy="6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bca418bc5d_6_66"/>
          <p:cNvSpPr txBox="1"/>
          <p:nvPr>
            <p:ph type="title"/>
          </p:nvPr>
        </p:nvSpPr>
        <p:spPr>
          <a:xfrm>
            <a:off x="904875" y="79050"/>
            <a:ext cx="6249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2400"/>
              <a:t>Name analyzer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sz="1133"/>
              <a:t>Taking into account default and named parameters</a:t>
            </a:r>
            <a:endParaRPr sz="1133"/>
          </a:p>
        </p:txBody>
      </p:sp>
      <p:sp>
        <p:nvSpPr>
          <p:cNvPr id="698" name="Google Shape;698;g1bca418bc5d_6_6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699" name="Google Shape;699;g1bca418bc5d_6_6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40</a:t>
            </a:r>
            <a:endParaRPr/>
          </a:p>
        </p:txBody>
      </p:sp>
      <p:pic>
        <p:nvPicPr>
          <p:cNvPr id="700" name="Google Shape;700;g1bca418bc5d_6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00" y="693150"/>
            <a:ext cx="4466852" cy="421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bca418bc5d_6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050" y="693150"/>
            <a:ext cx="4099901" cy="38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904875" y="131025"/>
            <a:ext cx="7125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Importance of improved 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8235"/>
              <a:buFont typeface="Libre Franklin"/>
              <a:buNone/>
            </a:pPr>
            <a:r>
              <a:rPr lang="fr-FR" sz="1700"/>
              <a:t>Example</a:t>
            </a:r>
            <a:r>
              <a:rPr lang="fr-FR" sz="1700"/>
              <a:t> </a:t>
            </a:r>
            <a:endParaRPr sz="1700"/>
          </a:p>
        </p:txBody>
      </p:sp>
      <p:sp>
        <p:nvSpPr>
          <p:cNvPr id="156" name="Google Shape;156;p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00" y="853025"/>
            <a:ext cx="4581365" cy="1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890e904a7_2_1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64" name="Google Shape;164;g1b890e904a7_2_1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5" name="Google Shape;165;g1b890e904a7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00" y="853025"/>
            <a:ext cx="4581365" cy="15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b890e904a7_2_17"/>
          <p:cNvSpPr txBox="1"/>
          <p:nvPr>
            <p:ph type="title"/>
          </p:nvPr>
        </p:nvSpPr>
        <p:spPr>
          <a:xfrm>
            <a:off x="904875" y="131025"/>
            <a:ext cx="7125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Importance of improved 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8235"/>
              <a:buFont typeface="Libre Franklin"/>
              <a:buNone/>
            </a:pPr>
            <a:r>
              <a:rPr lang="fr-FR" sz="1700"/>
              <a:t>Example </a:t>
            </a:r>
            <a:endParaRPr sz="1700"/>
          </a:p>
        </p:txBody>
      </p:sp>
      <p:pic>
        <p:nvPicPr>
          <p:cNvPr id="167" name="Google Shape;167;g1b890e904a7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000" y="2429800"/>
            <a:ext cx="6330898" cy="25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890e904a7_2_26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73" name="Google Shape;173;g1b890e904a7_2_2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4" name="Google Shape;174;g1b890e904a7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975" y="1173463"/>
            <a:ext cx="6258049" cy="247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b890e904a7_2_26"/>
          <p:cNvSpPr txBox="1"/>
          <p:nvPr>
            <p:ph type="title"/>
          </p:nvPr>
        </p:nvSpPr>
        <p:spPr>
          <a:xfrm>
            <a:off x="904875" y="131025"/>
            <a:ext cx="7125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Importance of improved 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8235"/>
              <a:buFont typeface="Libre Franklin"/>
              <a:buNone/>
            </a:pPr>
            <a:r>
              <a:rPr lang="fr-FR" sz="1700"/>
              <a:t>Example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890e904a7_2_37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81" name="Google Shape;181;g1b890e904a7_2_3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2" name="Google Shape;182;g1b890e904a7_2_37"/>
          <p:cNvSpPr txBox="1"/>
          <p:nvPr>
            <p:ph type="title"/>
          </p:nvPr>
        </p:nvSpPr>
        <p:spPr>
          <a:xfrm>
            <a:off x="904875" y="131025"/>
            <a:ext cx="7125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Importance of improved 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8235"/>
              <a:buFont typeface="Libre Franklin"/>
              <a:buNone/>
            </a:pPr>
            <a:r>
              <a:rPr lang="fr-FR" sz="1700"/>
              <a:t>Example </a:t>
            </a:r>
            <a:endParaRPr sz="1700"/>
          </a:p>
        </p:txBody>
      </p:sp>
      <p:pic>
        <p:nvPicPr>
          <p:cNvPr id="183" name="Google Shape;183;g1b890e904a7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51" y="1096950"/>
            <a:ext cx="7421685" cy="248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ee497cb99_0_518"/>
          <p:cNvSpPr txBox="1"/>
          <p:nvPr>
            <p:ph idx="10" type="dt"/>
          </p:nvPr>
        </p:nvSpPr>
        <p:spPr>
          <a:xfrm rot="-5400000">
            <a:off x="-1221499" y="2778490"/>
            <a:ext cx="3341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IMPROVED PARAMETERS / GROUP 16</a:t>
            </a:r>
            <a:endParaRPr/>
          </a:p>
        </p:txBody>
      </p:sp>
      <p:sp>
        <p:nvSpPr>
          <p:cNvPr id="189" name="Google Shape;189;g1bee497cb99_0_51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7</a:t>
            </a:r>
            <a:endParaRPr/>
          </a:p>
        </p:txBody>
      </p:sp>
      <p:sp>
        <p:nvSpPr>
          <p:cNvPr id="190" name="Google Shape;190;g1bee497cb99_0_518"/>
          <p:cNvSpPr txBox="1"/>
          <p:nvPr>
            <p:ph type="title"/>
          </p:nvPr>
        </p:nvSpPr>
        <p:spPr>
          <a:xfrm>
            <a:off x="904875" y="131025"/>
            <a:ext cx="7125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"/>
              <a:buNone/>
            </a:pPr>
            <a:r>
              <a:rPr lang="fr-FR"/>
              <a:t>Importance of improved parameters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8235"/>
              <a:buFont typeface="Libre Franklin"/>
              <a:buNone/>
            </a:pPr>
            <a:r>
              <a:rPr lang="fr-FR" sz="1700"/>
              <a:t>Example </a:t>
            </a:r>
            <a:endParaRPr sz="1700"/>
          </a:p>
        </p:txBody>
      </p:sp>
      <p:pic>
        <p:nvPicPr>
          <p:cNvPr id="191" name="Google Shape;191;g1bee497cb99_0_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916425"/>
            <a:ext cx="5388946" cy="3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2019-04-02T06:24:35Z</dcterms:created>
  <dc:creator>Utilisateur Microsoft Office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