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985D-38A1-FA4D-BBC6-1C83DDCC339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28D-534D-6A46-B4F8-8E2FC2B1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7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985D-38A1-FA4D-BBC6-1C83DDCC339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28D-534D-6A46-B4F8-8E2FC2B1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5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985D-38A1-FA4D-BBC6-1C83DDCC339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28D-534D-6A46-B4F8-8E2FC2B1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985D-38A1-FA4D-BBC6-1C83DDCC339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28D-534D-6A46-B4F8-8E2FC2B1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985D-38A1-FA4D-BBC6-1C83DDCC339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28D-534D-6A46-B4F8-8E2FC2B1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2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985D-38A1-FA4D-BBC6-1C83DDCC339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28D-534D-6A46-B4F8-8E2FC2B1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4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985D-38A1-FA4D-BBC6-1C83DDCC339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28D-534D-6A46-B4F8-8E2FC2B16E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4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985D-38A1-FA4D-BBC6-1C83DDCC339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28D-534D-6A46-B4F8-8E2FC2B1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985D-38A1-FA4D-BBC6-1C83DDCC339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28D-534D-6A46-B4F8-8E2FC2B1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8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985D-38A1-FA4D-BBC6-1C83DDCC339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28D-534D-6A46-B4F8-8E2FC2B1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9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55F985D-38A1-FA4D-BBC6-1C83DDCC339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28D-534D-6A46-B4F8-8E2FC2B1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55F985D-38A1-FA4D-BBC6-1C83DDCC339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A7E828D-534D-6A46-B4F8-8E2FC2B1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83F7B331-1C84-C54C-9767-270B8A43CA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1052" y="0"/>
            <a:ext cx="55058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828CD-219E-4546-A33D-7EAFC38B3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1289" y="2102656"/>
            <a:ext cx="4355197" cy="123989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983A8-BD91-8741-BCAF-540FBF424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2767" y="3320466"/>
            <a:ext cx="3732239" cy="1239894"/>
          </a:xfrm>
        </p:spPr>
        <p:txBody>
          <a:bodyPr/>
          <a:lstStyle/>
          <a:p>
            <a:r>
              <a:rPr lang="en-US" dirty="0"/>
              <a:t>Kriging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8905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37A5-ECD8-5040-84AB-1B64B469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9069"/>
            <a:ext cx="7729728" cy="1188720"/>
          </a:xfrm>
        </p:spPr>
        <p:txBody>
          <a:bodyPr/>
          <a:lstStyle/>
          <a:p>
            <a:r>
              <a:rPr lang="en-US" dirty="0"/>
              <a:t>PREDICTION plots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E4CE992-7303-9F49-B99D-517AFDEA4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50207" y="1837874"/>
            <a:ext cx="5033266" cy="456557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73DD276-7280-0A4E-881E-43DA5F109D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239" y="1837874"/>
            <a:ext cx="5033266" cy="456557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6EFBFA4-A7FF-E845-8895-CE09E8F30C4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0851" y="1837874"/>
            <a:ext cx="5033266" cy="45655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406F8C7-04C6-0146-B07B-438B3B923F39}"/>
              </a:ext>
            </a:extLst>
          </p:cNvPr>
          <p:cNvSpPr txBox="1">
            <a:spLocks/>
          </p:cNvSpPr>
          <p:nvPr/>
        </p:nvSpPr>
        <p:spPr>
          <a:xfrm>
            <a:off x="705656" y="1837873"/>
            <a:ext cx="2508060" cy="414671"/>
          </a:xfrm>
          <a:prstGeom prst="rect">
            <a:avLst/>
          </a:prstGeom>
          <a:noFill/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Data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9F734F-9E0B-0F44-A9E3-E59539194AC9}"/>
              </a:ext>
            </a:extLst>
          </p:cNvPr>
          <p:cNvSpPr txBox="1">
            <a:spLocks/>
          </p:cNvSpPr>
          <p:nvPr/>
        </p:nvSpPr>
        <p:spPr>
          <a:xfrm>
            <a:off x="4667102" y="1837873"/>
            <a:ext cx="2508060" cy="414671"/>
          </a:xfrm>
          <a:prstGeom prst="rect">
            <a:avLst/>
          </a:prstGeom>
          <a:noFill/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GAM + KRIGE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ADEDA0-7CFD-6145-BBA3-CD4FBDB00A85}"/>
              </a:ext>
            </a:extLst>
          </p:cNvPr>
          <p:cNvSpPr txBox="1">
            <a:spLocks/>
          </p:cNvSpPr>
          <p:nvPr/>
        </p:nvSpPr>
        <p:spPr>
          <a:xfrm>
            <a:off x="8628548" y="1837873"/>
            <a:ext cx="2508060" cy="414671"/>
          </a:xfrm>
          <a:prstGeom prst="rect">
            <a:avLst/>
          </a:prstGeom>
          <a:noFill/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92914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3BE4-6A54-CC48-BC15-A05E7F2C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0796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E300-5D6A-B443-AA83-5003D927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US" sz="240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BFCC-075A-4B4F-9721-5FDD68FD1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4486656" cy="3822252"/>
          </a:xfrm>
        </p:spPr>
        <p:txBody>
          <a:bodyPr>
            <a:normAutofit/>
          </a:bodyPr>
          <a:lstStyle/>
          <a:p>
            <a:r>
              <a:rPr lang="en-US" dirty="0"/>
              <a:t>How does predictive power of kriging compare with machine learning?</a:t>
            </a:r>
          </a:p>
          <a:p>
            <a:r>
              <a:rPr lang="en-US" dirty="0"/>
              <a:t>Three models to compare:</a:t>
            </a:r>
          </a:p>
          <a:p>
            <a:pPr lvl="1"/>
            <a:r>
              <a:rPr lang="en-US" dirty="0"/>
              <a:t>OLS</a:t>
            </a:r>
          </a:p>
          <a:p>
            <a:pPr lvl="1"/>
            <a:r>
              <a:rPr lang="en-US" dirty="0"/>
              <a:t>GAM with kriging of residuals</a:t>
            </a:r>
          </a:p>
          <a:p>
            <a:pPr lvl="1"/>
            <a:r>
              <a:rPr lang="en-US" dirty="0"/>
              <a:t>Random Forest</a:t>
            </a:r>
          </a:p>
          <a:p>
            <a:endParaRPr lang="en-US" dirty="0"/>
          </a:p>
          <a:p>
            <a:r>
              <a:rPr lang="en-US" dirty="0"/>
              <a:t>If cab drivers pick up passengers across Manhattan, does location matter for final amounts earned?</a:t>
            </a:r>
          </a:p>
          <a:p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96EC4635-4EC2-CF4A-A5F2-BD539AF2E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15" t="1294" r="21651" b="5113"/>
          <a:stretch/>
        </p:blipFill>
        <p:spPr>
          <a:xfrm>
            <a:off x="5672831" y="-4698"/>
            <a:ext cx="6519169" cy="68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7EBB-20C2-7F4A-A22B-026738C0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ABFD-C918-F540-99CD-DE2592584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used for this project comes from the “</a:t>
            </a:r>
            <a:r>
              <a:rPr lang="en-US" dirty="0" err="1"/>
              <a:t>FOILing</a:t>
            </a:r>
            <a:r>
              <a:rPr lang="en-US" dirty="0"/>
              <a:t> NYC’s Taxi Trip Data” project (</a:t>
            </a:r>
            <a:r>
              <a:rPr lang="en-US" dirty="0" err="1"/>
              <a:t>Whong</a:t>
            </a:r>
            <a:r>
              <a:rPr lang="en-US" dirty="0"/>
              <a:t>, 2014). </a:t>
            </a:r>
          </a:p>
          <a:p>
            <a:r>
              <a:rPr lang="en-US" dirty="0"/>
              <a:t>Chris </a:t>
            </a:r>
            <a:r>
              <a:rPr lang="en-US" dirty="0" err="1"/>
              <a:t>Whong</a:t>
            </a:r>
            <a:r>
              <a:rPr lang="en-US" dirty="0"/>
              <a:t> published 20 gigabytes of NYC Taxi data.</a:t>
            </a:r>
          </a:p>
          <a:p>
            <a:r>
              <a:rPr lang="en-US" dirty="0"/>
              <a:t>Subset of 50,000 observations was randomly sampled, with each month of each year providing a roughly equal share of data points.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A49EB4-8934-B143-9C99-072E8C4498D0}"/>
              </a:ext>
            </a:extLst>
          </p:cNvPr>
          <p:cNvPicPr/>
          <p:nvPr/>
        </p:nvPicPr>
        <p:blipFill rotWithShape="1">
          <a:blip r:embed="rId2"/>
          <a:srcRect l="2070" t="7111" r="1161" b="5338"/>
          <a:stretch/>
        </p:blipFill>
        <p:spPr bwMode="auto">
          <a:xfrm>
            <a:off x="1918218" y="4704589"/>
            <a:ext cx="8355563" cy="173618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140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46383466-CE97-2346-8F62-1D6215552E2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6830" y="218130"/>
            <a:ext cx="9618339" cy="64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7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17C9-B6E5-9A4B-8543-764DBA4E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C7040-F077-0842-8C5B-8E55712E7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427" y="2638044"/>
                <a:ext cx="10875146" cy="3101983"/>
              </a:xfrm>
            </p:spPr>
            <p:txBody>
              <a:bodyPr/>
              <a:lstStyle/>
              <a:p>
                <a:r>
                  <a:rPr lang="en-US" dirty="0"/>
                  <a:t>Ordinary Least Squares and Random Forest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𝑒𝑎𝑟𝑛𝑖𝑛𝑔𝑠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∗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∗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3</m:t>
                        </m:r>
                      </m:sub>
                    </m:sSub>
                    <m:r>
                      <a:rPr lang="en-US" i="1"/>
                      <m:t>∗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3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4</m:t>
                        </m:r>
                      </m:sub>
                    </m:sSub>
                    <m:r>
                      <a:rPr lang="en-US" i="1"/>
                      <m:t>∗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4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5</m:t>
                        </m:r>
                      </m:sub>
                    </m:sSub>
                    <m:r>
                      <a:rPr lang="en-US" i="1"/>
                      <m:t>∗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5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6</m:t>
                        </m:r>
                      </m:sub>
                    </m:sSub>
                    <m:r>
                      <a:rPr lang="en-US" i="1"/>
                      <m:t>∗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6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7</m:t>
                        </m:r>
                      </m:sub>
                    </m:sSub>
                    <m:r>
                      <a:rPr lang="en-US" i="1"/>
                      <m:t>∗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Generalized Additive Model + Kriging of residuals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log</m:t>
                    </m:r>
                    <m:r>
                      <a:rPr lang="en-US" i="1"/>
                      <m:t>(</m:t>
                    </m:r>
                    <m:r>
                      <a:rPr lang="en-US" i="1"/>
                      <m:t>𝑡𝑜𝑡𝑎𝑙</m:t>
                    </m:r>
                    <m:r>
                      <a:rPr lang="en-US" i="1"/>
                      <m:t> </m:t>
                    </m:r>
                    <m:r>
                      <a:rPr lang="en-US" i="1"/>
                      <m:t>𝑒𝑎𝑟𝑛𝑖𝑛𝑔𝑠</m:t>
                    </m:r>
                    <m:r>
                      <a:rPr lang="en-US" i="1"/>
                      <m:t>)=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∗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𝑠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)+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∗</m:t>
                    </m:r>
                    <m:r>
                      <a:rPr lang="en-US" i="1"/>
                      <m:t>𝑠</m:t>
                    </m:r>
                    <m:r>
                      <a:rPr lang="en-US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)+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3</m:t>
                        </m:r>
                      </m:sub>
                    </m:sSub>
                    <m:r>
                      <a:rPr lang="en-US" i="1"/>
                      <m:t>∗</m:t>
                    </m:r>
                    <m:r>
                      <a:rPr lang="en-US" i="1"/>
                      <m:t>𝑠</m:t>
                    </m:r>
                    <m:r>
                      <a:rPr lang="en-US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3</m:t>
                        </m:r>
                      </m:sub>
                    </m:sSub>
                    <m:r>
                      <a:rPr lang="en-US" i="1"/>
                      <m:t>)+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4</m:t>
                        </m:r>
                      </m:sub>
                    </m:sSub>
                    <m:r>
                      <a:rPr lang="en-US" i="1"/>
                      <m:t>∗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4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5</m:t>
                        </m:r>
                      </m:sub>
                    </m:sSub>
                    <m:r>
                      <a:rPr lang="en-US" i="1"/>
                      <m:t>∗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5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6</m:t>
                        </m:r>
                      </m:sub>
                    </m:sSub>
                    <m:r>
                      <a:rPr lang="en-US" i="1"/>
                      <m:t>∗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6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7</m:t>
                        </m:r>
                      </m:sub>
                    </m:sSub>
                    <m:r>
                      <a:rPr lang="en-US" i="1"/>
                      <m:t>∗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sz="1200" dirty="0"/>
                  <a:t>Note: X</a:t>
                </a:r>
                <a:r>
                  <a:rPr lang="en-US" sz="1200" baseline="-25000" dirty="0"/>
                  <a:t>1, </a:t>
                </a:r>
                <a:r>
                  <a:rPr lang="en-US" sz="1200" dirty="0"/>
                  <a:t>X</a:t>
                </a:r>
                <a:r>
                  <a:rPr lang="en-US" sz="1200" baseline="-25000" dirty="0"/>
                  <a:t>2, </a:t>
                </a:r>
                <a:r>
                  <a:rPr lang="en-US" sz="1200" dirty="0"/>
                  <a:t>X</a:t>
                </a:r>
                <a:r>
                  <a:rPr lang="en-US" sz="1200" baseline="-25000" dirty="0"/>
                  <a:t>3, </a:t>
                </a:r>
                <a:r>
                  <a:rPr lang="en-US" sz="1200" dirty="0"/>
                  <a:t>X</a:t>
                </a:r>
                <a:r>
                  <a:rPr lang="en-US" sz="1200" baseline="-25000" dirty="0"/>
                  <a:t>4, </a:t>
                </a:r>
                <a:r>
                  <a:rPr lang="en-US" sz="1200" dirty="0"/>
                  <a:t>X</a:t>
                </a:r>
                <a:r>
                  <a:rPr lang="en-US" sz="1200" baseline="-25000" dirty="0"/>
                  <a:t>5, </a:t>
                </a:r>
                <a:r>
                  <a:rPr lang="en-US" sz="1200" dirty="0"/>
                  <a:t>X</a:t>
                </a:r>
                <a:r>
                  <a:rPr lang="en-US" sz="1200" baseline="-25000" dirty="0"/>
                  <a:t>6, </a:t>
                </a:r>
                <a:r>
                  <a:rPr lang="en-US" sz="1200" dirty="0"/>
                  <a:t>X</a:t>
                </a:r>
                <a:r>
                  <a:rPr lang="en-US" sz="1200" baseline="-25000" dirty="0"/>
                  <a:t>7  </a:t>
                </a:r>
                <a:r>
                  <a:rPr lang="en-US" sz="1200" dirty="0"/>
                  <a:t>are pickup longitude, pickup latitude, trip distance, passenger count,  day of the week, hour of the day, and month of the year, respectively; s() represents smoothing.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C7040-F077-0842-8C5B-8E55712E7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427" y="2638044"/>
                <a:ext cx="10875146" cy="3101983"/>
              </a:xfrm>
              <a:blipFill>
                <a:blip r:embed="rId2"/>
                <a:stretch>
                  <a:fillRect l="-350" t="-813" r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71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46AE-6A31-584D-BC49-83A2D227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0425C4-476D-0A45-B444-662FD69D04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9306" y="1961821"/>
            <a:ext cx="7333387" cy="48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3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D7B1-AC04-CA45-B56F-B45ED1FB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Variogram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8FD32-AA91-47A4-9758-8C172B306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5B18B-0170-4F1B-BF40-89BD5772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5F196EE-9716-0E4B-953D-83760163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564853"/>
            <a:ext cx="6227064" cy="373623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44685B-AD0F-40BF-BD70-0E40BA45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Spherical fit</a:t>
            </a:r>
          </a:p>
          <a:p>
            <a:r>
              <a:rPr lang="en-US" dirty="0"/>
              <a:t>Mostly nugget effect</a:t>
            </a:r>
          </a:p>
          <a:p>
            <a:r>
              <a:rPr lang="en-US" dirty="0"/>
              <a:t>Possibly due to lack of horizontal variation in data</a:t>
            </a:r>
          </a:p>
          <a:p>
            <a:r>
              <a:rPr lang="en-US" dirty="0"/>
              <a:t>The fitting model was all the independent variables from the GAM and the residuals</a:t>
            </a:r>
          </a:p>
          <a:p>
            <a:r>
              <a:rPr lang="en-US" dirty="0"/>
              <a:t>Residuals ~ 1</a:t>
            </a:r>
          </a:p>
          <a:p>
            <a:r>
              <a:rPr lang="en-US" dirty="0"/>
              <a:t>Then the kriging predictions are added to the GAM ones</a:t>
            </a:r>
          </a:p>
        </p:txBody>
      </p:sp>
    </p:spTree>
    <p:extLst>
      <p:ext uri="{BB962C8B-B14F-4D97-AF65-F5344CB8AC3E}">
        <p14:creationId xmlns:p14="http://schemas.microsoft.com/office/powerpoint/2010/main" val="29631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1710-8953-D643-AC5D-6F15ABB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3B732-595C-DB4D-A807-146E47FFCF89}"/>
              </a:ext>
            </a:extLst>
          </p:cNvPr>
          <p:cNvPicPr/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3377" t="6437" r="2325" b="5441"/>
          <a:stretch/>
        </p:blipFill>
        <p:spPr bwMode="auto">
          <a:xfrm>
            <a:off x="920589" y="2682352"/>
            <a:ext cx="3266440" cy="1455420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FF2A5-8B7D-864A-B268-7D842D0AA281}"/>
              </a:ext>
            </a:extLst>
          </p:cNvPr>
          <p:cNvPicPr/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3156" t="4315" b="5411"/>
          <a:stretch/>
        </p:blipFill>
        <p:spPr bwMode="auto">
          <a:xfrm>
            <a:off x="5378365" y="3361802"/>
            <a:ext cx="6070600" cy="1551940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765D66-5868-924D-A0D2-BAB7BE7E4A32}"/>
              </a:ext>
            </a:extLst>
          </p:cNvPr>
          <p:cNvPicPr/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4766" t="10947" r="2598" b="8644"/>
          <a:stretch/>
        </p:blipFill>
        <p:spPr bwMode="auto">
          <a:xfrm>
            <a:off x="1156970" y="4913742"/>
            <a:ext cx="3536950" cy="878205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79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026C-D6C7-6D4D-A864-5602BEBB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>
                <a:solidFill>
                  <a:srgbClr val="262626"/>
                </a:solidFill>
              </a:rPr>
              <a:t>Data and GAM distributions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0A79FC3-D715-E048-8F30-5AA1FDD2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406" y="291790"/>
            <a:ext cx="7255482" cy="65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1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304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Gill Sans MT</vt:lpstr>
      <vt:lpstr>Parcel</vt:lpstr>
      <vt:lpstr>Predictive Power</vt:lpstr>
      <vt:lpstr>Project goals</vt:lpstr>
      <vt:lpstr>Data</vt:lpstr>
      <vt:lpstr>PowerPoint Presentation</vt:lpstr>
      <vt:lpstr>methods</vt:lpstr>
      <vt:lpstr>Splitting the data</vt:lpstr>
      <vt:lpstr>Variogram</vt:lpstr>
      <vt:lpstr>Results</vt:lpstr>
      <vt:lpstr>Data and GAM distributions</vt:lpstr>
      <vt:lpstr>PREDICTION plots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Power</dc:title>
  <dc:creator>Antonio Jurlina</dc:creator>
  <cp:lastModifiedBy>Antonio Jurlina</cp:lastModifiedBy>
  <cp:revision>6</cp:revision>
  <dcterms:created xsi:type="dcterms:W3CDTF">2020-12-14T22:10:13Z</dcterms:created>
  <dcterms:modified xsi:type="dcterms:W3CDTF">2020-12-14T22:25:47Z</dcterms:modified>
</cp:coreProperties>
</file>