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9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5" r:id="rId20"/>
    <p:sldId id="268" r:id="rId21"/>
  </p:sldIdLst>
  <p:sldSz cx="12192000" cy="6858000"/>
  <p:notesSz cx="6858000" cy="9144000"/>
  <p:defaultTextStyle>
    <a:defPPr>
      <a:defRPr lang="pt-A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3"/>
    <p:restoredTop sz="94711"/>
  </p:normalViewPr>
  <p:slideViewPr>
    <p:cSldViewPr snapToGrid="0">
      <p:cViewPr varScale="1">
        <p:scale>
          <a:sx n="73" d="100"/>
          <a:sy n="73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AO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CF055-CC1B-C044-A669-E56EAFD15326}" type="datetimeFigureOut">
              <a:rPr lang="pt-AO" smtClean="0"/>
              <a:t>09/05/25</a:t>
            </a:fld>
            <a:endParaRPr lang="pt-AO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AO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AO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5CFB2-B87E-0845-89E1-6358F83FF9E5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20726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AO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5CFB2-B87E-0845-89E1-6358F83FF9E5}" type="slidenum">
              <a:rPr lang="pt-AO" smtClean="0"/>
              <a:t>1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74888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40BF4-7440-8326-C35C-FF0F8F9DA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DF0513-8EF5-6F35-168C-19B180DF4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A78E99-FEA5-9D09-B68C-9B85BB3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0458-CAA5-D84D-A244-A7FAB5C3B6B3}" type="datetimeFigureOut">
              <a:rPr lang="pt-AO" smtClean="0"/>
              <a:t>09/05/25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B275A2-552D-716C-DCC0-BDA8E14A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0F1078-BB28-87D1-AEEF-A16114EC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03D-6F62-7445-B1F7-BAE899896D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18726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055DB-F917-39A1-2DC3-7D6D850C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9E5FD1D-64C2-7D22-5D91-E0CCA93AC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E5B7AE-0616-9F4A-C2DF-43C8FC87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0458-CAA5-D84D-A244-A7FAB5C3B6B3}" type="datetimeFigureOut">
              <a:rPr lang="pt-AO" smtClean="0"/>
              <a:t>09/05/25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A8C9226-D7B5-DD32-F8C0-EC9371EC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62913D4-B391-5D6E-9D76-5D6EAFA2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03D-6F62-7445-B1F7-BAE899896D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3151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01E36B-6CBB-9030-D3B8-0D6F48AA6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F608179-41E6-E2AD-C607-3352BEB92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8AFCE1-D344-534C-2258-5B374F52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0458-CAA5-D84D-A244-A7FAB5C3B6B3}" type="datetimeFigureOut">
              <a:rPr lang="pt-AO" smtClean="0"/>
              <a:t>09/05/25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CEA69EB-33E7-62C0-27A5-C97DE5F1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943E91-61A2-D923-8957-5CEC2F26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03D-6F62-7445-B1F7-BAE899896D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75394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F782D-E187-C6E5-4B8A-4CE20FCE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A1FF5F-56CC-252A-A88B-8DB6FD30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EC3762-8CD7-4F49-5752-A74B6415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0458-CAA5-D84D-A244-A7FAB5C3B6B3}" type="datetimeFigureOut">
              <a:rPr lang="pt-AO" smtClean="0"/>
              <a:t>09/05/25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F65A09-3B8B-F489-37E2-19FB9B1E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8CEFA1-F31F-2B01-13D0-0D1D83DE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03D-6F62-7445-B1F7-BAE899896D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416713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C4788-9E61-9D75-8102-1F437207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EB52CBD-2D47-F4E1-B8E3-359ED3804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677106-BC38-DF1D-307F-8BD48E5C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0458-CAA5-D84D-A244-A7FAB5C3B6B3}" type="datetimeFigureOut">
              <a:rPr lang="pt-AO" smtClean="0"/>
              <a:t>09/05/25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D27440-A030-A4C4-58A0-26A233B2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244631-CE91-08FF-AD63-B89DE9B4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03D-6F62-7445-B1F7-BAE899896D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83532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B19A3-E74B-975C-F99E-3971DA69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50F518-2763-5B12-480B-09D9C6528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6153345-C532-3169-9ECB-A91C9FC9E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138068-65E7-1A7E-F3CE-18FDAF6C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0458-CAA5-D84D-A244-A7FAB5C3B6B3}" type="datetimeFigureOut">
              <a:rPr lang="pt-AO" smtClean="0"/>
              <a:t>09/05/25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A1E783-D85A-D8DB-03CF-8C9BEE11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9C0866D-156B-83AA-37E6-A6E387B3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03D-6F62-7445-B1F7-BAE899896D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415362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BDEF5-6039-859E-B167-045995B3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EADCA23-4E66-E972-DC1F-CAD0668CB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74E3820-118E-B032-0FDA-19EA06801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D523E7F-06EA-6D4C-EA37-1052AE29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1E522D0-E2FB-477E-609D-549553E0C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BCF6D74-25F2-01BD-91FA-12B69391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0458-CAA5-D84D-A244-A7FAB5C3B6B3}" type="datetimeFigureOut">
              <a:rPr lang="pt-AO" smtClean="0"/>
              <a:t>09/05/25</a:t>
            </a:fld>
            <a:endParaRPr lang="pt-AO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9E32933-036D-9919-F11C-20CCAC4A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1100730-9686-72E1-F8F0-1FC22E23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03D-6F62-7445-B1F7-BAE899896D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80837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0E115-6982-BF2F-E663-3FC412E4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4EC7D4F-8DBC-7676-5D1D-7DE63419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0458-CAA5-D84D-A244-A7FAB5C3B6B3}" type="datetimeFigureOut">
              <a:rPr lang="pt-AO" smtClean="0"/>
              <a:t>09/05/25</a:t>
            </a:fld>
            <a:endParaRPr lang="pt-AO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0B6791C-38DD-4592-62FF-E40467C2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1534E97-C6AD-B4E1-67E0-BB4C1B16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03D-6F62-7445-B1F7-BAE899896D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0143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50C45E0-51D2-14CA-7E3D-BB9EEEB7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0458-CAA5-D84D-A244-A7FAB5C3B6B3}" type="datetimeFigureOut">
              <a:rPr lang="pt-AO" smtClean="0"/>
              <a:t>09/05/25</a:t>
            </a:fld>
            <a:endParaRPr lang="pt-AO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7BEA6EA-D427-1115-03E6-E44C79F1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A860346-AFEB-EBDD-6C21-BE12F84D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03D-6F62-7445-B1F7-BAE899896D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85339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A17B5-668E-BD37-166F-D82E884A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2C8B6E-2592-B307-6A5E-45BFBC1A1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4B04004-402F-37FC-C59F-0FBF9FE3C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CD6E407-CBBF-5233-3446-3D9BF545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0458-CAA5-D84D-A244-A7FAB5C3B6B3}" type="datetimeFigureOut">
              <a:rPr lang="pt-AO" smtClean="0"/>
              <a:t>09/05/25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9F6362E-3F9C-B0B6-2981-EBE3EF42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AAF2749-9D8F-69BE-160F-A3BD620C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03D-6F62-7445-B1F7-BAE899896D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76489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A75FA-6FA5-E7D1-ACB3-1B449507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26DB6F2-5D62-73FB-77CD-D5276024A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AO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74D336B-18C4-296F-E6AC-3E1E69C42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EE448C-5AD5-955A-6AB2-B35C84FD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0458-CAA5-D84D-A244-A7FAB5C3B6B3}" type="datetimeFigureOut">
              <a:rPr lang="pt-AO" smtClean="0"/>
              <a:t>09/05/25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CD317A5-5069-D91F-3C1E-C83241B4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2A1923D-F42F-E06E-DB83-B5600DA7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F03D-6F62-7445-B1F7-BAE899896D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88087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C5E260D-E5FA-F7B3-05F2-9CE9FF8A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0ED6C28-0B34-CA2A-44D0-D967A1F73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966077-BD11-9D0D-316B-5741A7DEC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50458-CAA5-D84D-A244-A7FAB5C3B6B3}" type="datetimeFigureOut">
              <a:rPr lang="pt-AO" smtClean="0"/>
              <a:t>09/05/25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4EEFEE-2F78-5E8F-DFA6-95F4550DB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5A2FEC-94FF-BB43-FC76-F309341E6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1F03D-6F62-7445-B1F7-BAE899896D5E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10259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A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F35DE-9AA4-E550-5493-0F2EFAC44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263" y="2379945"/>
            <a:ext cx="9144000" cy="1708452"/>
          </a:xfrm>
        </p:spPr>
        <p:txBody>
          <a:bodyPr>
            <a:normAutofit/>
          </a:bodyPr>
          <a:lstStyle/>
          <a:p>
            <a:r>
              <a:rPr lang="pt-AO" sz="4800" b="1" dirty="0"/>
              <a:t>Resumo do livro: MySQL</a:t>
            </a:r>
            <a:br>
              <a:rPr lang="pt-AO" sz="3600" dirty="0"/>
            </a:br>
            <a:r>
              <a:rPr lang="pt-AO" sz="2400" dirty="0"/>
              <a:t>Comece com o principal banco de dados open source do mercado.</a:t>
            </a:r>
            <a:br>
              <a:rPr lang="pt-AO" sz="2400" dirty="0"/>
            </a:br>
            <a:r>
              <a:rPr lang="pt-AO" sz="1800" b="1" dirty="0"/>
              <a:t>From</a:t>
            </a:r>
            <a:r>
              <a:rPr lang="pt-AO" sz="1800" dirty="0"/>
              <a:t>: Vinícios Carvalho</a:t>
            </a:r>
            <a:endParaRPr lang="pt-AO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B588F1-BA18-DC3A-0FC4-97ED752E9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263" y="4860568"/>
            <a:ext cx="9144000" cy="1906944"/>
          </a:xfrm>
        </p:spPr>
        <p:txBody>
          <a:bodyPr>
            <a:normAutofit/>
          </a:bodyPr>
          <a:lstStyle/>
          <a:p>
            <a:r>
              <a:rPr lang="pt-AO" b="1" dirty="0"/>
              <a:t>Autor</a:t>
            </a:r>
            <a:r>
              <a:rPr lang="pt-AO" dirty="0"/>
              <a:t>: António Yava Muchaila Kalenga</a:t>
            </a:r>
          </a:p>
          <a:p>
            <a:endParaRPr lang="pt-AO" dirty="0"/>
          </a:p>
          <a:p>
            <a:pPr algn="r"/>
            <a:r>
              <a:rPr lang="pt-AO" b="1" dirty="0"/>
              <a:t>Prof.:</a:t>
            </a:r>
            <a:r>
              <a:rPr lang="pt-AO" dirty="0"/>
              <a:t> Queiroz Santana</a:t>
            </a:r>
          </a:p>
          <a:p>
            <a:r>
              <a:rPr lang="pt-AO" dirty="0"/>
              <a:t>Maio/2025</a:t>
            </a:r>
          </a:p>
          <a:p>
            <a:endParaRPr lang="pt-AO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F53C0C-1F9C-6CE3-BA6B-59E013101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10142" y="90488"/>
            <a:ext cx="1179830" cy="657225"/>
          </a:xfrm>
          <a:prstGeom prst="rect">
            <a:avLst/>
          </a:prstGeom>
          <a:noFill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82BB216-33E0-7EF4-C059-2A96FF27CF66}"/>
              </a:ext>
            </a:extLst>
          </p:cNvPr>
          <p:cNvSpPr txBox="1"/>
          <p:nvPr/>
        </p:nvSpPr>
        <p:spPr>
          <a:xfrm>
            <a:off x="1598263" y="943358"/>
            <a:ext cx="9144000" cy="15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05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SUPERIOR POLITÉCNICO DO MOXICO</a:t>
            </a:r>
            <a:endParaRPr lang="pt-AO" sz="1800" dirty="0">
              <a:effectLst/>
              <a:latin typeface="Georgia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7200" algn="ctr">
              <a:lnSpc>
                <a:spcPct val="105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DEPARTAMENTO DE ENSINO E INVESTIGAÇÃO EM ENGENHARIA</a:t>
            </a:r>
            <a:endParaRPr lang="pt-AO" sz="1800" dirty="0">
              <a:effectLst/>
              <a:latin typeface="Georgia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7200" algn="ctr">
              <a:lnSpc>
                <a:spcPct val="105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CURSO DE CIÊNCIAS DEACOMPUTAÇÃO</a:t>
            </a:r>
            <a:endParaRPr lang="pt-AO" sz="1800" dirty="0">
              <a:effectLst/>
              <a:latin typeface="Georgia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AO" dirty="0"/>
          </a:p>
        </p:txBody>
      </p:sp>
    </p:spTree>
    <p:extLst>
      <p:ext uri="{BB962C8B-B14F-4D97-AF65-F5344CB8AC3E}">
        <p14:creationId xmlns:p14="http://schemas.microsoft.com/office/powerpoint/2010/main" val="64707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5B64FF-6D62-EA5F-A081-0170DB34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28" y="1696340"/>
            <a:ext cx="5452872" cy="3752215"/>
          </a:xfrm>
        </p:spPr>
        <p:txBody>
          <a:bodyPr/>
          <a:lstStyle/>
          <a:p>
            <a:pPr marL="0" indent="0">
              <a:buNone/>
            </a:pPr>
            <a:r>
              <a:rPr lang="pt-AO" sz="3200" dirty="0">
                <a:effectLst/>
              </a:rPr>
              <a:t>Nesse sistema,  pretende-se fazer os seguintes cadastros: </a:t>
            </a:r>
            <a:endParaRPr lang="pt-AO" sz="4400" dirty="0"/>
          </a:p>
          <a:p>
            <a:pPr marL="0" indent="0">
              <a:buNone/>
            </a:pPr>
            <a:r>
              <a:rPr lang="pt-AO" dirty="0">
                <a:effectLst/>
              </a:rPr>
              <a:t>• Clientes </a:t>
            </a:r>
            <a:endParaRPr lang="pt-AO" sz="4000" dirty="0"/>
          </a:p>
          <a:p>
            <a:pPr marL="0" indent="0">
              <a:buNone/>
            </a:pPr>
            <a:r>
              <a:rPr lang="pt-AO" dirty="0">
                <a:effectLst/>
              </a:rPr>
              <a:t>• Fornecedores </a:t>
            </a:r>
            <a:endParaRPr lang="pt-AO" sz="4000" dirty="0"/>
          </a:p>
          <a:p>
            <a:pPr marL="0" indent="0">
              <a:buNone/>
            </a:pPr>
            <a:r>
              <a:rPr lang="pt-AO" dirty="0">
                <a:effectLst/>
              </a:rPr>
              <a:t>• Vendedores </a:t>
            </a:r>
            <a:endParaRPr lang="pt-AO" sz="4000" dirty="0"/>
          </a:p>
          <a:p>
            <a:pPr marL="0" indent="0">
              <a:buNone/>
            </a:pPr>
            <a:r>
              <a:rPr lang="pt-AO" dirty="0">
                <a:effectLst/>
              </a:rPr>
              <a:t>• Produtos </a:t>
            </a:r>
            <a:endParaRPr lang="pt-AO" sz="4000" dirty="0"/>
          </a:p>
          <a:p>
            <a:pPr marL="0" indent="0">
              <a:buNone/>
            </a:pPr>
            <a:r>
              <a:rPr lang="pt-AO" dirty="0">
                <a:effectLst/>
              </a:rPr>
              <a:t>• Vendas </a:t>
            </a:r>
            <a:endParaRPr lang="pt-AO" sz="4000" dirty="0"/>
          </a:p>
          <a:p>
            <a:endParaRPr lang="pt-A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ED93C3-0E7E-F052-9691-CC201EB893D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AO" b="1" dirty="0"/>
              <a:t>Requisitos para o Projecto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22475139-346E-61D4-BB96-EB9781B8E38B}"/>
              </a:ext>
            </a:extLst>
          </p:cNvPr>
          <p:cNvSpPr txBox="1">
            <a:spLocks/>
          </p:cNvSpPr>
          <p:nvPr/>
        </p:nvSpPr>
        <p:spPr>
          <a:xfrm>
            <a:off x="6967728" y="1690688"/>
            <a:ext cx="4776216" cy="4631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AO" sz="3200" b="1" dirty="0"/>
              <a:t>Boas Práticas:</a:t>
            </a:r>
          </a:p>
          <a:p>
            <a:pPr marL="0" indent="0" algn="just">
              <a:buNone/>
            </a:pPr>
            <a:r>
              <a:rPr lang="pt-AO" sz="2200" b="1" dirty="0">
                <a:effectLst/>
                <a:latin typeface="MinionPro"/>
              </a:rPr>
              <a:t>Padronização do nome das tabelas:  </a:t>
            </a:r>
            <a:r>
              <a:rPr lang="pt-AO" sz="2200" dirty="0">
                <a:effectLst/>
                <a:latin typeface="MinionPro"/>
              </a:rPr>
              <a:t>uniformizar as tabelas, fazer uma relcção com o sistema e com aquilo que ela vai se referir.  Ex.: </a:t>
            </a:r>
            <a:r>
              <a:rPr lang="pt-AO" sz="2200" b="1" dirty="0">
                <a:effectLst/>
                <a:latin typeface="NimbusMonL"/>
              </a:rPr>
              <a:t>COMCLIEN</a:t>
            </a:r>
            <a:r>
              <a:rPr lang="pt-AO" sz="2200" dirty="0">
                <a:latin typeface="MinionPro"/>
              </a:rPr>
              <a:t> &lt; Tabela Cliente&gt;</a:t>
            </a:r>
            <a:endParaRPr lang="pt-AO" sz="3900" dirty="0"/>
          </a:p>
          <a:p>
            <a:pPr marL="0" indent="0" algn="just">
              <a:buNone/>
            </a:pPr>
            <a:r>
              <a:rPr lang="pt-AO" sz="2200" b="1" dirty="0">
                <a:effectLst/>
                <a:latin typeface="MinionPro"/>
              </a:rPr>
              <a:t>Padronização do nome dos campos: </a:t>
            </a:r>
            <a:r>
              <a:rPr lang="pt-AO" sz="2200" dirty="0">
                <a:effectLst/>
                <a:latin typeface="MinionPro"/>
              </a:rPr>
              <a:t>padronizar </a:t>
            </a:r>
            <a:r>
              <a:rPr lang="pt-AO" sz="2600" dirty="0">
                <a:effectLst/>
                <a:latin typeface="MinionPro"/>
              </a:rPr>
              <a:t>o nome dos campos da tabela. Identifica-los quanto ao tipo de dados e com aquilo a que se refere. Ex.: </a:t>
            </a:r>
            <a:r>
              <a:rPr lang="pt-AO" sz="2200" dirty="0">
                <a:effectLst/>
                <a:latin typeface="NimbusMonL"/>
              </a:rPr>
              <a:t>C_NOMECLIEN </a:t>
            </a:r>
            <a:r>
              <a:rPr lang="pt-AO" sz="2600" dirty="0"/>
              <a:t>, </a:t>
            </a:r>
            <a:r>
              <a:rPr lang="pt-AO" sz="2200" b="1" dirty="0">
                <a:effectLst/>
                <a:latin typeface="MinionPro"/>
              </a:rPr>
              <a:t>C_</a:t>
            </a:r>
            <a:r>
              <a:rPr lang="pt-AO" sz="2200" dirty="0">
                <a:effectLst/>
                <a:latin typeface="MinionPro"/>
              </a:rPr>
              <a:t>: para campo do tipo caractere.</a:t>
            </a:r>
            <a:endParaRPr lang="pt-AO" sz="2600" dirty="0"/>
          </a:p>
          <a:p>
            <a:pPr marL="0" indent="0">
              <a:buNone/>
            </a:pPr>
            <a:endParaRPr lang="pt-AO" sz="3200" dirty="0"/>
          </a:p>
          <a:p>
            <a:pPr marL="0" indent="0">
              <a:buNone/>
            </a:pPr>
            <a:r>
              <a:rPr lang="pt-AO" sz="2400" u="sng" dirty="0"/>
              <a:t>Obs: Todas essas práticas são facultativas.</a:t>
            </a:r>
          </a:p>
          <a:p>
            <a:endParaRPr lang="pt-AO" dirty="0"/>
          </a:p>
        </p:txBody>
      </p:sp>
    </p:spTree>
    <p:extLst>
      <p:ext uri="{BB962C8B-B14F-4D97-AF65-F5344CB8AC3E}">
        <p14:creationId xmlns:p14="http://schemas.microsoft.com/office/powerpoint/2010/main" val="309829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08FF66-F993-3946-8ABE-BAFE9340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t-AO" b="1" dirty="0">
                <a:effectLst/>
                <a:latin typeface="MinionPro"/>
              </a:rPr>
              <a:t>Tipo texto: </a:t>
            </a:r>
            <a:r>
              <a:rPr lang="pt-AO" dirty="0">
                <a:effectLst/>
                <a:latin typeface="MinionPro"/>
              </a:rPr>
              <a:t>guardem caracteres. Eis: </a:t>
            </a:r>
            <a:r>
              <a:rPr lang="pt-AO" b="1" dirty="0">
                <a:effectLst/>
                <a:latin typeface="MinionPro"/>
              </a:rPr>
              <a:t>CHAR </a:t>
            </a:r>
            <a:r>
              <a:rPr lang="pt-AO" sz="2400" dirty="0">
                <a:effectLst/>
                <a:latin typeface="MinionPro"/>
              </a:rPr>
              <a:t>(255 caractres) </a:t>
            </a:r>
            <a:r>
              <a:rPr lang="pt-AO" b="1" dirty="0">
                <a:effectLst/>
                <a:latin typeface="MinionPro"/>
              </a:rPr>
              <a:t>, VARCHAR </a:t>
            </a:r>
            <a:r>
              <a:rPr lang="pt-AO" dirty="0">
                <a:effectLst/>
                <a:latin typeface="MinionPro"/>
              </a:rPr>
              <a:t>(dinámico), </a:t>
            </a:r>
            <a:r>
              <a:rPr lang="pt-AO" b="1" dirty="0">
                <a:effectLst/>
                <a:latin typeface="MinionPro"/>
              </a:rPr>
              <a:t>TEXT </a:t>
            </a:r>
            <a:r>
              <a:rPr lang="pt-AO" dirty="0">
                <a:effectLst/>
                <a:latin typeface="MinionPro"/>
              </a:rPr>
              <a:t>(+</a:t>
            </a:r>
            <a:r>
              <a:rPr lang="pt-AO" sz="2800" dirty="0">
                <a:effectLst/>
                <a:latin typeface="MinionPro"/>
              </a:rPr>
              <a:t> 255</a:t>
            </a:r>
            <a:r>
              <a:rPr lang="pt-AO" dirty="0">
                <a:effectLst/>
                <a:latin typeface="MinionPro"/>
              </a:rPr>
              <a:t>) </a:t>
            </a:r>
            <a:r>
              <a:rPr lang="pt-AO" b="1" dirty="0">
                <a:effectLst/>
                <a:latin typeface="MinionPro"/>
              </a:rPr>
              <a:t>e BLOB </a:t>
            </a:r>
            <a:r>
              <a:rPr lang="pt-AO" dirty="0">
                <a:effectLst/>
                <a:latin typeface="MinionPro"/>
              </a:rPr>
              <a:t>(em bytes).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pt-AO" b="1" dirty="0">
                <a:effectLst/>
              </a:rPr>
              <a:t>Tipo numérico: </a:t>
            </a:r>
            <a:r>
              <a:rPr lang="pt-AO" dirty="0">
                <a:effectLst/>
              </a:rPr>
              <a:t>guardem números. Eis:  TINYINT, SMALLINT, MEDIUMINT</a:t>
            </a:r>
            <a:r>
              <a:rPr lang="pt-AO" dirty="0"/>
              <a:t>, </a:t>
            </a:r>
            <a:r>
              <a:rPr lang="pt-AO" dirty="0">
                <a:effectLst/>
              </a:rPr>
              <a:t> INT (tamanho), BIGINT, FLOAT(tamanho, decimal)</a:t>
            </a:r>
            <a:r>
              <a:rPr lang="pt-AO" dirty="0"/>
              <a:t>, </a:t>
            </a:r>
            <a:r>
              <a:rPr lang="pt-AO" dirty="0">
                <a:effectLst/>
              </a:rPr>
              <a:t>DOUBLE(tamanho, decimal).</a:t>
            </a:r>
          </a:p>
          <a:p>
            <a:pPr marL="514350" indent="-514350">
              <a:buFont typeface="+mj-lt"/>
              <a:buAutoNum type="arabicParenR"/>
            </a:pPr>
            <a:r>
              <a:rPr lang="pt-AO" b="1" dirty="0">
                <a:effectLst/>
              </a:rPr>
              <a:t>Tipo date/time: </a:t>
            </a:r>
            <a:r>
              <a:rPr lang="pt-AO" dirty="0">
                <a:effectLst/>
              </a:rPr>
              <a:t>armazenam datas e horas. Eis.:  Date (data), DATETIME ( data e hora)</a:t>
            </a:r>
            <a:r>
              <a:rPr lang="pt-AO" dirty="0"/>
              <a:t>, </a:t>
            </a:r>
            <a:r>
              <a:rPr lang="pt-AO" dirty="0">
                <a:effectLst/>
              </a:rPr>
              <a:t>TIME ( hora).</a:t>
            </a:r>
            <a:endParaRPr lang="pt-AO" dirty="0"/>
          </a:p>
          <a:p>
            <a:endParaRPr lang="pt-AO" sz="4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pt-AO" sz="4000" dirty="0"/>
          </a:p>
          <a:p>
            <a:endParaRPr lang="pt-AO" sz="4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A832CA-7B46-4EA9-93F8-1F6B08510B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AO" b="1" dirty="0"/>
              <a:t>Tipos de Dados:</a:t>
            </a:r>
          </a:p>
        </p:txBody>
      </p:sp>
    </p:spTree>
    <p:extLst>
      <p:ext uri="{BB962C8B-B14F-4D97-AF65-F5344CB8AC3E}">
        <p14:creationId xmlns:p14="http://schemas.microsoft.com/office/powerpoint/2010/main" val="79589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9531E-3175-47A0-542B-BD535335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dirty="0"/>
              <a:t>Modelagem do Projecto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225C7A-3948-E067-92A5-F1D4126A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AO" dirty="0"/>
              <a:t>Aqui, </a:t>
            </a:r>
            <a:r>
              <a:rPr lang="pt-AO" dirty="0">
                <a:effectLst/>
              </a:rPr>
              <a:t>pensa-se na modelagem dos dados. Ela é composta de três etapas: </a:t>
            </a:r>
            <a:endParaRPr lang="pt-AO" sz="4000" dirty="0"/>
          </a:p>
          <a:p>
            <a:pPr algn="just"/>
            <a:r>
              <a:rPr lang="pt-AO" b="1" dirty="0">
                <a:effectLst/>
                <a:latin typeface="MinionPro"/>
              </a:rPr>
              <a:t>Fase conceitual: o </a:t>
            </a:r>
            <a:r>
              <a:rPr lang="pt-AO" dirty="0">
                <a:effectLst/>
                <a:latin typeface="MinionPro"/>
              </a:rPr>
              <a:t>levantamento de requisitos que o projeto deve atender. </a:t>
            </a:r>
          </a:p>
          <a:p>
            <a:pPr algn="just"/>
            <a:r>
              <a:rPr lang="pt-AO" b="1" dirty="0">
                <a:effectLst/>
                <a:latin typeface="MinionPro"/>
              </a:rPr>
              <a:t>Fase lógica:  aqui </a:t>
            </a:r>
            <a:r>
              <a:rPr lang="pt-AO" dirty="0">
                <a:effectLst/>
                <a:latin typeface="MinionPro"/>
              </a:rPr>
              <a:t>os objetos, suas características e seus relacionamentos têm suas representações de acordo a algumas determinadas regras de implementação.</a:t>
            </a:r>
          </a:p>
          <a:p>
            <a:pPr algn="just"/>
            <a:r>
              <a:rPr lang="pt-AO" b="1" dirty="0">
                <a:effectLst/>
                <a:latin typeface="MinionPro"/>
              </a:rPr>
              <a:t>Fase física</a:t>
            </a:r>
            <a:r>
              <a:rPr lang="pt-AO" dirty="0">
                <a:effectLst/>
                <a:latin typeface="MinionPro"/>
              </a:rPr>
              <a:t>: elaborada apartir do modelo lógico. Por Exemplo, aqui nos dá como resultado o </a:t>
            </a:r>
            <a:r>
              <a:rPr lang="pt-AO" sz="2000" b="1" dirty="0">
                <a:effectLst/>
                <a:latin typeface="MinionPro"/>
              </a:rPr>
              <a:t>Diagrama de Entidade e Relacionamento:</a:t>
            </a:r>
            <a:endParaRPr lang="pt-AO" dirty="0"/>
          </a:p>
          <a:p>
            <a:pPr algn="just"/>
            <a:endParaRPr lang="pt-AO" sz="4000" dirty="0"/>
          </a:p>
          <a:p>
            <a:endParaRPr lang="pt-AO" dirty="0"/>
          </a:p>
          <a:p>
            <a:endParaRPr lang="pt-AO" dirty="0"/>
          </a:p>
          <a:p>
            <a:endParaRPr lang="pt-AO" dirty="0"/>
          </a:p>
        </p:txBody>
      </p:sp>
    </p:spTree>
    <p:extLst>
      <p:ext uri="{BB962C8B-B14F-4D97-AF65-F5344CB8AC3E}">
        <p14:creationId xmlns:p14="http://schemas.microsoft.com/office/powerpoint/2010/main" val="302803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45FA5-37E5-22E0-68AE-3C1139EB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AO" sz="3200" b="1" dirty="0">
                <a:effectLst/>
              </a:rPr>
              <a:t>Diagrama de Entidade e Relacionamento </a:t>
            </a:r>
            <a:endParaRPr lang="pt-AO" sz="6000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32CB578-FF41-B974-97E1-C911E6961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404" y="1408177"/>
            <a:ext cx="8775192" cy="4919472"/>
          </a:xfrm>
        </p:spPr>
      </p:pic>
    </p:spTree>
    <p:extLst>
      <p:ext uri="{BB962C8B-B14F-4D97-AF65-F5344CB8AC3E}">
        <p14:creationId xmlns:p14="http://schemas.microsoft.com/office/powerpoint/2010/main" val="22072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9A868-7DF8-28AD-B7E2-42448FD4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dirty="0"/>
              <a:t>Crear e Eliminar Tabela 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2E51EE2C-9F8B-DC6C-CD93-FACD077EC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068811"/>
            <a:ext cx="5652255" cy="110690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2859DC1-02C3-F108-F337-449EA22BE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44" y="3803111"/>
            <a:ext cx="4978400" cy="16383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D91A1E8-C42D-6149-8B08-E540EC0C502A}"/>
              </a:ext>
            </a:extLst>
          </p:cNvPr>
          <p:cNvSpPr txBox="1"/>
          <p:nvPr/>
        </p:nvSpPr>
        <p:spPr>
          <a:xfrm>
            <a:off x="723144" y="2565997"/>
            <a:ext cx="101528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AO" sz="2400" b="1" dirty="0">
                <a:effectLst/>
              </a:rPr>
              <a:t>DDLLinguagemdeDefiniçãodeDados</a:t>
            </a:r>
            <a:r>
              <a:rPr lang="pt-AO" sz="2400" dirty="0">
                <a:effectLst/>
              </a:rPr>
              <a:t>:comandosDDLsãoresponsáveis pela criação, alteração e exclusão dos objetos no banco de dados. </a:t>
            </a:r>
            <a:r>
              <a:rPr lang="pt-AO" sz="2400" b="1" dirty="0">
                <a:effectLst/>
              </a:rPr>
              <a:t>São</a:t>
            </a:r>
            <a:r>
              <a:rPr lang="pt-AO" sz="2400" dirty="0">
                <a:effectLst/>
              </a:rPr>
              <a:t> eles: </a:t>
            </a:r>
            <a:r>
              <a:rPr lang="pt-AO" dirty="0">
                <a:effectLst/>
              </a:rPr>
              <a:t>CREATE TABLE</a:t>
            </a:r>
            <a:r>
              <a:rPr lang="pt-AO" sz="2400" dirty="0">
                <a:effectLst/>
              </a:rPr>
              <a:t>, </a:t>
            </a:r>
            <a:r>
              <a:rPr lang="pt-AO" dirty="0">
                <a:effectLst/>
              </a:rPr>
              <a:t>CREATE INDEX</a:t>
            </a:r>
            <a:r>
              <a:rPr lang="pt-AO" sz="2400" dirty="0">
                <a:effectLst/>
              </a:rPr>
              <a:t>, </a:t>
            </a:r>
            <a:r>
              <a:rPr lang="pt-AO" dirty="0">
                <a:effectLst/>
              </a:rPr>
              <a:t>ALTER TABLE</a:t>
            </a:r>
            <a:r>
              <a:rPr lang="pt-AO" sz="2400" dirty="0">
                <a:effectLst/>
              </a:rPr>
              <a:t>, </a:t>
            </a:r>
            <a:r>
              <a:rPr lang="pt-AO" dirty="0">
                <a:effectLst/>
              </a:rPr>
              <a:t>DROP TABLE</a:t>
            </a:r>
            <a:r>
              <a:rPr lang="pt-AO" sz="2400" dirty="0">
                <a:effectLst/>
              </a:rPr>
              <a:t>, </a:t>
            </a:r>
            <a:r>
              <a:rPr lang="pt-AO" dirty="0">
                <a:effectLst/>
              </a:rPr>
              <a:t>DROP VIEW </a:t>
            </a:r>
            <a:r>
              <a:rPr lang="pt-AO" sz="2400" dirty="0">
                <a:effectLst/>
              </a:rPr>
              <a:t>e </a:t>
            </a:r>
            <a:r>
              <a:rPr lang="pt-AO" dirty="0">
                <a:effectLst/>
              </a:rPr>
              <a:t>DROP INDEX</a:t>
            </a:r>
            <a:r>
              <a:rPr lang="pt-AO" sz="2400" dirty="0">
                <a:effectLst/>
              </a:rPr>
              <a:t>; </a:t>
            </a:r>
            <a:endParaRPr lang="pt-AO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65EE0E-8CBE-198A-08A5-AD51574F2716}"/>
              </a:ext>
            </a:extLst>
          </p:cNvPr>
          <p:cNvSpPr txBox="1"/>
          <p:nvPr/>
        </p:nvSpPr>
        <p:spPr>
          <a:xfrm>
            <a:off x="838200" y="1640297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AO" sz="1800" b="1" dirty="0">
                <a:effectLst/>
                <a:latin typeface="MinionPro"/>
              </a:rPr>
              <a:t>Para tal temos os comando DDL:</a:t>
            </a:r>
            <a:endParaRPr lang="pt-AO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770C8E0-9143-C803-E3E1-8BCF5158624D}"/>
              </a:ext>
            </a:extLst>
          </p:cNvPr>
          <p:cNvSpPr txBox="1"/>
          <p:nvPr/>
        </p:nvSpPr>
        <p:spPr>
          <a:xfrm>
            <a:off x="1426464" y="380311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AO" dirty="0"/>
              <a:t>Criar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02F8D6E-153F-330E-1C87-D9AB5075ACBB}"/>
              </a:ext>
            </a:extLst>
          </p:cNvPr>
          <p:cNvSpPr txBox="1"/>
          <p:nvPr/>
        </p:nvSpPr>
        <p:spPr>
          <a:xfrm>
            <a:off x="8083296" y="406881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AO" dirty="0"/>
              <a:t>Eliminar</a:t>
            </a:r>
          </a:p>
        </p:txBody>
      </p:sp>
    </p:spTree>
    <p:extLst>
      <p:ext uri="{BB962C8B-B14F-4D97-AF65-F5344CB8AC3E}">
        <p14:creationId xmlns:p14="http://schemas.microsoft.com/office/powerpoint/2010/main" val="141155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F6A04-10F2-9ACE-D843-CFF7E2A8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dirty="0"/>
              <a:t>Elaborar relacionametnos</a:t>
            </a:r>
          </a:p>
        </p:txBody>
      </p:sp>
      <p:pic>
        <p:nvPicPr>
          <p:cNvPr id="4" name="Marcador de Posição de Conteúdo 4">
            <a:extLst>
              <a:ext uri="{FF2B5EF4-FFF2-40B4-BE49-F238E27FC236}">
                <a16:creationId xmlns:a16="http://schemas.microsoft.com/office/drawing/2014/main" id="{404BE71B-1902-00A2-717A-A50935E93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330968"/>
            <a:ext cx="8587486" cy="365559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B0399A-BACF-ECBD-1BCB-08FC8036D073}"/>
              </a:ext>
            </a:extLst>
          </p:cNvPr>
          <p:cNvSpPr txBox="1"/>
          <p:nvPr/>
        </p:nvSpPr>
        <p:spPr>
          <a:xfrm>
            <a:off x="838200" y="1640297"/>
            <a:ext cx="9194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AO" sz="2400" b="1" dirty="0">
                <a:effectLst/>
                <a:latin typeface="MinionPro"/>
              </a:rPr>
              <a:t>Para tal eis o conceito de chaves Estrangeiras e Primárias:</a:t>
            </a:r>
            <a:endParaRPr lang="pt-AO" sz="2400" dirty="0"/>
          </a:p>
        </p:txBody>
      </p:sp>
    </p:spTree>
    <p:extLst>
      <p:ext uri="{BB962C8B-B14F-4D97-AF65-F5344CB8AC3E}">
        <p14:creationId xmlns:p14="http://schemas.microsoft.com/office/powerpoint/2010/main" val="250692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83315-20A7-43E6-EF34-20A60DB9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dirty="0"/>
              <a:t>Manipulando Registos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76CDF8-0BBF-E134-0376-8A013B9D3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32" y="1979513"/>
            <a:ext cx="10515600" cy="1449487"/>
          </a:xfrm>
        </p:spPr>
        <p:txBody>
          <a:bodyPr>
            <a:normAutofit/>
          </a:bodyPr>
          <a:lstStyle/>
          <a:p>
            <a:pPr algn="just"/>
            <a:r>
              <a:rPr lang="pt-AO" sz="2400" b="1" dirty="0">
                <a:effectLst/>
                <a:latin typeface="MinionPro"/>
              </a:rPr>
              <a:t>DML Linguagem de Manipulação de Dados</a:t>
            </a:r>
            <a:r>
              <a:rPr lang="pt-AO" sz="2400" dirty="0">
                <a:effectLst/>
                <a:latin typeface="MinionPro"/>
              </a:rPr>
              <a:t>: esses comandos indicam uma ação para o SGBD executar. Utilizados para recuperar, inserir e modificar um registro no banco de dados. Seus comandos são: </a:t>
            </a:r>
            <a:r>
              <a:rPr lang="pt-AO" sz="2400" dirty="0">
                <a:effectLst/>
                <a:latin typeface="NimbusMonL"/>
              </a:rPr>
              <a:t>INSERT</a:t>
            </a:r>
            <a:r>
              <a:rPr lang="pt-AO" sz="2400" dirty="0">
                <a:effectLst/>
                <a:latin typeface="MinionPro"/>
              </a:rPr>
              <a:t>, </a:t>
            </a:r>
            <a:r>
              <a:rPr lang="pt-AO" sz="2400" dirty="0">
                <a:effectLst/>
                <a:latin typeface="NimbusMonL"/>
              </a:rPr>
              <a:t>DELETE</a:t>
            </a:r>
            <a:r>
              <a:rPr lang="pt-AO" sz="2400" dirty="0">
                <a:effectLst/>
                <a:latin typeface="MinionPro"/>
              </a:rPr>
              <a:t>, </a:t>
            </a:r>
            <a:r>
              <a:rPr lang="pt-AO" sz="2400" dirty="0">
                <a:effectLst/>
                <a:latin typeface="NimbusMonL"/>
              </a:rPr>
              <a:t>UPDATE</a:t>
            </a:r>
            <a:r>
              <a:rPr lang="pt-AO" sz="2400" dirty="0">
                <a:effectLst/>
                <a:latin typeface="MinionPro"/>
              </a:rPr>
              <a:t>, </a:t>
            </a:r>
            <a:r>
              <a:rPr lang="pt-AO" sz="2400" dirty="0">
                <a:effectLst/>
                <a:latin typeface="NimbusMonL"/>
              </a:rPr>
              <a:t>SELECT </a:t>
            </a:r>
            <a:r>
              <a:rPr lang="pt-AO" sz="2400" dirty="0">
                <a:effectLst/>
                <a:latin typeface="MinionPro"/>
              </a:rPr>
              <a:t>e </a:t>
            </a:r>
            <a:r>
              <a:rPr lang="pt-AO" sz="2400" dirty="0">
                <a:effectLst/>
                <a:latin typeface="NimbusMonL"/>
              </a:rPr>
              <a:t>LOCK</a:t>
            </a:r>
            <a:r>
              <a:rPr lang="pt-AO" sz="2400" dirty="0">
                <a:effectLst/>
                <a:latin typeface="MinionPro"/>
              </a:rPr>
              <a:t>;</a:t>
            </a:r>
            <a:endParaRPr lang="pt-AO" sz="3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DDF4B1-77B1-E64E-9D36-3A1D7BC5A981}"/>
              </a:ext>
            </a:extLst>
          </p:cNvPr>
          <p:cNvSpPr txBox="1"/>
          <p:nvPr/>
        </p:nvSpPr>
        <p:spPr>
          <a:xfrm>
            <a:off x="838200" y="1456293"/>
            <a:ext cx="6099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AO" sz="2800" dirty="0"/>
              <a:t>Para tal eis os comandos DML: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55B1A8-F828-999B-810A-96DBA6DA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215435"/>
            <a:ext cx="5295900" cy="17399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2C38791-C5EF-C30C-B6B8-08C0D2C98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248" y="3756481"/>
            <a:ext cx="4406900" cy="6858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1D30F02-735B-963E-D613-79A6104A9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248" y="5050293"/>
            <a:ext cx="3327400" cy="889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C0501B-6428-9D2F-0C74-7DFC51BB9BA9}"/>
              </a:ext>
            </a:extLst>
          </p:cNvPr>
          <p:cNvSpPr txBox="1"/>
          <p:nvPr/>
        </p:nvSpPr>
        <p:spPr>
          <a:xfrm>
            <a:off x="847852" y="368369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AO" dirty="0"/>
              <a:t>Inserir Registo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9F8F48-78D5-5858-AF61-A835AFB1E214}"/>
              </a:ext>
            </a:extLst>
          </p:cNvPr>
          <p:cNvSpPr txBox="1"/>
          <p:nvPr/>
        </p:nvSpPr>
        <p:spPr>
          <a:xfrm>
            <a:off x="6937248" y="3329155"/>
            <a:ext cx="19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AO" dirty="0"/>
              <a:t>Actualizar Registo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98B859-27E0-E807-65DA-C2C14ABDC116}"/>
              </a:ext>
            </a:extLst>
          </p:cNvPr>
          <p:cNvSpPr txBox="1"/>
          <p:nvPr/>
        </p:nvSpPr>
        <p:spPr>
          <a:xfrm>
            <a:off x="6937248" y="4678797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AO" dirty="0"/>
              <a:t>Eliminar Registo</a:t>
            </a:r>
          </a:p>
        </p:txBody>
      </p:sp>
    </p:spTree>
    <p:extLst>
      <p:ext uri="{BB962C8B-B14F-4D97-AF65-F5344CB8AC3E}">
        <p14:creationId xmlns:p14="http://schemas.microsoft.com/office/powerpoint/2010/main" val="406242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5B7B5-DD9F-FD36-DAC3-8C024F8A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090"/>
            <a:ext cx="10515600" cy="1325563"/>
          </a:xfrm>
        </p:spPr>
        <p:txBody>
          <a:bodyPr/>
          <a:lstStyle/>
          <a:p>
            <a:r>
              <a:rPr lang="pt-AO" dirty="0"/>
              <a:t>CONSULTAS</a:t>
            </a:r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C49DB67F-F564-2010-EE9C-B3A0E581F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3879"/>
            <a:ext cx="6541168" cy="1739900"/>
          </a:xfr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353BD66-F9AB-9E59-9011-8EF76721F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06032"/>
            <a:ext cx="6541168" cy="8255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C809919-2EFF-18FB-4A4F-349E80BA0D18}"/>
              </a:ext>
            </a:extLst>
          </p:cNvPr>
          <p:cNvSpPr txBox="1"/>
          <p:nvPr/>
        </p:nvSpPr>
        <p:spPr>
          <a:xfrm>
            <a:off x="7935707" y="1536601"/>
            <a:ext cx="355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AO" sz="1800" dirty="0">
                <a:effectLst/>
                <a:latin typeface="MinionPro"/>
              </a:rPr>
              <a:t>Para visualizar os registros da nossa tabela, </a:t>
            </a:r>
          </a:p>
          <a:p>
            <a:r>
              <a:rPr lang="pt-AO" sz="1800" dirty="0">
                <a:effectLst/>
                <a:latin typeface="MinionPro"/>
              </a:rPr>
              <a:t>Eis um </a:t>
            </a:r>
            <a:r>
              <a:rPr lang="pt-AO" sz="1800" dirty="0">
                <a:solidFill>
                  <a:srgbClr val="00B0F0"/>
                </a:solidFill>
                <a:effectLst/>
                <a:latin typeface="NimbusMonL"/>
              </a:rPr>
              <a:t>select</a:t>
            </a:r>
            <a:r>
              <a:rPr lang="pt-AO" sz="1800" dirty="0">
                <a:effectLst/>
                <a:latin typeface="NimbusMonL"/>
              </a:rPr>
              <a:t> </a:t>
            </a:r>
            <a:r>
              <a:rPr lang="pt-AO" sz="1800" dirty="0">
                <a:effectLst/>
                <a:latin typeface="MinionPro"/>
              </a:rPr>
              <a:t>simples para listá-los. </a:t>
            </a:r>
            <a:endParaRPr lang="pt-AO" dirty="0"/>
          </a:p>
          <a:p>
            <a:r>
              <a:rPr lang="pt-AO" dirty="0"/>
              <a:t>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A42AA00-C223-C774-27DC-3C439D60B5EC}"/>
              </a:ext>
            </a:extLst>
          </p:cNvPr>
          <p:cNvSpPr txBox="1"/>
          <p:nvPr/>
        </p:nvSpPr>
        <p:spPr>
          <a:xfrm>
            <a:off x="7935707" y="2608731"/>
            <a:ext cx="3708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AO" dirty="0"/>
              <a:t>Os SELECTs, são tão uteis 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AO" dirty="0"/>
              <a:t>Ë possível deletar  um registo por meio de um </a:t>
            </a:r>
            <a:r>
              <a:rPr lang="pt-AO" dirty="0">
                <a:solidFill>
                  <a:srgbClr val="00B0F0"/>
                </a:solidFill>
              </a:rPr>
              <a:t>select. </a:t>
            </a:r>
            <a:r>
              <a:rPr lang="pt-AO" dirty="0"/>
              <a:t>Por Exemplo:</a:t>
            </a:r>
            <a:endParaRPr lang="pt-AO" dirty="0">
              <a:solidFill>
                <a:srgbClr val="00B0F0"/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BE20151-A1B3-FA81-DE43-BE26200D3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499" y="3568666"/>
            <a:ext cx="4321218" cy="9271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D3F6B38E-5843-7270-067B-D5C05968E7C8}"/>
              </a:ext>
            </a:extLst>
          </p:cNvPr>
          <p:cNvSpPr txBox="1"/>
          <p:nvPr/>
        </p:nvSpPr>
        <p:spPr>
          <a:xfrm>
            <a:off x="838199" y="4634718"/>
            <a:ext cx="95584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AO" sz="2000" dirty="0">
                <a:effectLst/>
              </a:rPr>
              <a:t>Existem várias funções no MySQL que  possibilitam fazer diversas operações, dentre elas: realizar cálculos, manipular strings, trabalhar com datas, realizar opções lógicas, extrair informações dos nossos registros etc. Elas permitem fazer as </a:t>
            </a:r>
            <a:r>
              <a:rPr lang="pt-AO" sz="2000" b="1" dirty="0">
                <a:effectLst/>
              </a:rPr>
              <a:t>consultas com funções.</a:t>
            </a:r>
            <a:endParaRPr lang="pt-AO" sz="2000" b="1" dirty="0"/>
          </a:p>
          <a:p>
            <a:endParaRPr lang="pt-AO" dirty="0"/>
          </a:p>
        </p:txBody>
      </p:sp>
    </p:spTree>
    <p:extLst>
      <p:ext uri="{BB962C8B-B14F-4D97-AF65-F5344CB8AC3E}">
        <p14:creationId xmlns:p14="http://schemas.microsoft.com/office/powerpoint/2010/main" val="360322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3D9DA-9B55-8C28-C667-DF9F42A9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dirty="0">
                <a:effectLst/>
              </a:rPr>
              <a:t>Criando, exportando e importando backups</a:t>
            </a:r>
            <a:endParaRPr lang="pt-AO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596ECF-1C08-84C7-80BC-D718048C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AO" sz="2400" b="1" dirty="0"/>
              <a:t>Porquê Backups?  </a:t>
            </a:r>
            <a:r>
              <a:rPr lang="pt-AO" sz="2400" dirty="0"/>
              <a:t>Segurança dos seus dados.</a:t>
            </a:r>
          </a:p>
          <a:p>
            <a:r>
              <a:rPr lang="pt-AO" sz="2400" b="1" dirty="0"/>
              <a:t>Como Fazer? </a:t>
            </a:r>
            <a:r>
              <a:rPr lang="pt-AO" sz="2400" dirty="0"/>
              <a:t>Online (quando o servidor está em execução) ou Offline (quando está parado).</a:t>
            </a:r>
          </a:p>
          <a:p>
            <a:r>
              <a:rPr lang="pt-AO" sz="1800" b="1" dirty="0">
                <a:effectLst/>
                <a:latin typeface="MinionPro"/>
              </a:rPr>
              <a:t>Criando backups </a:t>
            </a:r>
          </a:p>
          <a:p>
            <a:endParaRPr lang="pt-AO" sz="1800" b="1" dirty="0">
              <a:effectLst/>
              <a:latin typeface="MinionPro"/>
            </a:endParaRPr>
          </a:p>
          <a:p>
            <a:endParaRPr lang="pt-AO" dirty="0"/>
          </a:p>
          <a:p>
            <a:r>
              <a:rPr lang="pt-AO" sz="1800" b="1" dirty="0">
                <a:effectLst/>
                <a:latin typeface="MinionPro"/>
              </a:rPr>
              <a:t>Importando backups </a:t>
            </a:r>
            <a:endParaRPr lang="pt-AO" dirty="0"/>
          </a:p>
          <a:p>
            <a:endParaRPr lang="pt-AO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EC7DE7F-C125-8327-29D8-8550FF9A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47" y="4856299"/>
            <a:ext cx="3644900" cy="3556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1E64E14-89AD-8927-95D2-B3902CA75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79" y="5395913"/>
            <a:ext cx="4800600" cy="8509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6EAD90D-BAFD-5D4E-461F-AD73C8B32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79" y="3542159"/>
            <a:ext cx="5207000" cy="70467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0A6CDC5-9766-BA15-1D96-E17203854F43}"/>
              </a:ext>
            </a:extLst>
          </p:cNvPr>
          <p:cNvSpPr txBox="1"/>
          <p:nvPr/>
        </p:nvSpPr>
        <p:spPr>
          <a:xfrm>
            <a:off x="6859653" y="4934248"/>
            <a:ext cx="3401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AO" dirty="0"/>
              <a:t>Primeiro </a:t>
            </a:r>
            <a:r>
              <a:rPr lang="pt-AO" b="1" dirty="0"/>
              <a:t>criar</a:t>
            </a:r>
            <a:r>
              <a:rPr lang="pt-AO" dirty="0"/>
              <a:t> uma </a:t>
            </a:r>
            <a:r>
              <a:rPr lang="pt-AO" b="1" dirty="0"/>
              <a:t>database</a:t>
            </a:r>
            <a:r>
              <a:rPr lang="pt-AO" dirty="0"/>
              <a:t>, em seguida inserrir o seguinte comendo ao </a:t>
            </a:r>
            <a:r>
              <a:rPr lang="pt-AO" b="1" dirty="0"/>
              <a:t>terminal</a:t>
            </a:r>
            <a:r>
              <a:rPr lang="pt-A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43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F1779-D68A-E3E5-63AD-943504B9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B9EF0E-9E33-4E63-EC3D-FA0EAA86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457200" algn="just">
              <a:spcAft>
                <a:spcPts val="800"/>
              </a:spcAft>
            </a:pPr>
            <a:r>
              <a:rPr lang="pt-PT" sz="3200" dirty="0">
                <a:latin typeface="Georgia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PT" sz="3200" dirty="0" err="1">
                <a:effectLst/>
                <a:latin typeface="Georgia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pt-PT" sz="3200" dirty="0">
                <a:effectLst/>
                <a:latin typeface="Georgia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um excelente banco de dados para ser utilizado em aplicações que trabalham com grandes volumes de dados, além de ser compatível com diversos sistemas operacionais e que vem em constante evolução ao decorrer de cada nova versão lançada.</a:t>
            </a:r>
            <a:endParaRPr lang="pt-AO" sz="3200" dirty="0">
              <a:effectLst/>
              <a:latin typeface="Georgia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PT" sz="3200" dirty="0">
                <a:effectLst/>
                <a:latin typeface="Georgia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Dominar os conceitos apresentados neste artigo é crucial para utilizar o </a:t>
            </a:r>
            <a:r>
              <a:rPr lang="pt-PT" sz="3200" dirty="0" err="1">
                <a:effectLst/>
                <a:latin typeface="Georgia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pt-PT" sz="3200" dirty="0">
                <a:effectLst/>
                <a:latin typeface="Georgia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forma eficaz e aproveitar todo o seu potencial no armazenamento e gerenciamento de dados estruturados.</a:t>
            </a:r>
            <a:r>
              <a:rPr lang="pt-AO" sz="4400" dirty="0">
                <a:effectLst/>
              </a:rPr>
              <a:t> </a:t>
            </a:r>
            <a:endParaRPr lang="pt-AO" sz="4400" dirty="0"/>
          </a:p>
        </p:txBody>
      </p:sp>
    </p:spTree>
    <p:extLst>
      <p:ext uri="{BB962C8B-B14F-4D97-AF65-F5344CB8AC3E}">
        <p14:creationId xmlns:p14="http://schemas.microsoft.com/office/powerpoint/2010/main" val="336624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F9EF5-2BCC-925A-D021-A55EC230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AO" sz="4000" b="1" dirty="0"/>
              <a:t>SUMÁRIO</a:t>
            </a:r>
            <a:endParaRPr lang="pt-AO" sz="3200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F0B11D-7158-015A-4842-2F3870C8B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88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AO" b="1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AO" dirty="0"/>
              <a:t>Conceitos.</a:t>
            </a:r>
          </a:p>
          <a:p>
            <a:pPr marL="514350" indent="-514350">
              <a:buFont typeface="+mj-lt"/>
              <a:buAutoNum type="arabicPeriod"/>
            </a:pPr>
            <a:r>
              <a:rPr lang="pt-AO" dirty="0">
                <a:effectLst/>
              </a:rPr>
              <a:t>Iniciando o projeto.</a:t>
            </a:r>
          </a:p>
          <a:p>
            <a:pPr marL="514350" indent="-514350">
              <a:buFont typeface="+mj-lt"/>
              <a:buAutoNum type="arabicPeriod"/>
            </a:pPr>
            <a:r>
              <a:rPr lang="pt-AO" dirty="0">
                <a:effectLst/>
              </a:rPr>
              <a:t>criando nossos códigos.</a:t>
            </a:r>
          </a:p>
          <a:p>
            <a:pPr marL="514350" indent="-514350">
              <a:buFont typeface="+mj-lt"/>
              <a:buAutoNum type="arabicPeriod"/>
            </a:pPr>
            <a:r>
              <a:rPr lang="pt-AO" dirty="0">
                <a:effectLst/>
              </a:rPr>
              <a:t>Manipulando registros.</a:t>
            </a:r>
            <a:endParaRPr lang="pt-AO" dirty="0"/>
          </a:p>
          <a:p>
            <a:pPr marL="0" indent="0">
              <a:buNone/>
            </a:pPr>
            <a:endParaRPr lang="pt-AO" sz="3200" dirty="0"/>
          </a:p>
          <a:p>
            <a:endParaRPr lang="pt-AO" sz="2800" dirty="0"/>
          </a:p>
          <a:p>
            <a:pPr marL="514350" indent="-514350">
              <a:buFont typeface="+mj-lt"/>
              <a:buAutoNum type="arabicPeriod"/>
            </a:pPr>
            <a:endParaRPr lang="pt-AO" sz="400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pt-AO" dirty="0"/>
          </a:p>
          <a:p>
            <a:endParaRPr lang="pt-AO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18748A83-256C-A966-87BE-6905F13669D8}"/>
              </a:ext>
            </a:extLst>
          </p:cNvPr>
          <p:cNvSpPr txBox="1">
            <a:spLocks/>
          </p:cNvSpPr>
          <p:nvPr/>
        </p:nvSpPr>
        <p:spPr>
          <a:xfrm>
            <a:off x="6889314" y="1825625"/>
            <a:ext cx="4491173" cy="388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AO" dirty="0">
                <a:effectLst/>
              </a:rPr>
              <a:t>6. Consultas.</a:t>
            </a:r>
            <a:endParaRPr lang="pt-AO" dirty="0"/>
          </a:p>
          <a:p>
            <a:pPr marL="0" indent="0">
              <a:buNone/>
            </a:pPr>
            <a:r>
              <a:rPr lang="pt-AO" dirty="0">
                <a:effectLst/>
              </a:rPr>
              <a:t>7. Criando, exportando e importando backups.</a:t>
            </a:r>
          </a:p>
          <a:p>
            <a:pPr marL="0" indent="0">
              <a:buNone/>
            </a:pPr>
            <a:r>
              <a:rPr lang="pt-AO" b="1" dirty="0">
                <a:effectLst/>
              </a:rPr>
              <a:t>8. Conclusão. </a:t>
            </a:r>
            <a:endParaRPr lang="pt-AO" b="1" dirty="0"/>
          </a:p>
          <a:p>
            <a:endParaRPr lang="pt-AO" dirty="0"/>
          </a:p>
          <a:p>
            <a:endParaRPr lang="pt-AO" dirty="0"/>
          </a:p>
          <a:p>
            <a:pPr marL="514350" indent="-514350">
              <a:buFont typeface="+mj-lt"/>
              <a:buAutoNum type="arabicPeriod"/>
            </a:pPr>
            <a:endParaRPr lang="pt-AO" sz="4000" dirty="0"/>
          </a:p>
          <a:p>
            <a:pPr marL="514350" indent="-514350">
              <a:buFont typeface="+mj-lt"/>
              <a:buAutoNum type="arabicPeriod"/>
            </a:pPr>
            <a:endParaRPr lang="pt-AO" dirty="0"/>
          </a:p>
          <a:p>
            <a:endParaRPr lang="pt-AO" dirty="0"/>
          </a:p>
        </p:txBody>
      </p:sp>
    </p:spTree>
    <p:extLst>
      <p:ext uri="{BB962C8B-B14F-4D97-AF65-F5344CB8AC3E}">
        <p14:creationId xmlns:p14="http://schemas.microsoft.com/office/powerpoint/2010/main" val="104044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A0F09-4BDE-E6C6-137A-74D75050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157" y="2308225"/>
            <a:ext cx="10515600" cy="1325563"/>
          </a:xfrm>
        </p:spPr>
        <p:txBody>
          <a:bodyPr/>
          <a:lstStyle/>
          <a:p>
            <a:pPr algn="ctr"/>
            <a:r>
              <a:rPr lang="pt-AO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7123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A9B04-6DA0-31C8-E91A-EE65F2FE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FA3FC4-DC82-2EC6-96E8-7C18836C2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AO" dirty="0"/>
              <a:t>Em todo e qualquer  desenvolvemineto de um sistema a etapa da escolha de ferramentas é crucial, pois significa definir com precisão a qualidade que este sistema terá. </a:t>
            </a:r>
          </a:p>
          <a:p>
            <a:pPr algn="just"/>
            <a:r>
              <a:rPr lang="pt-AO" dirty="0"/>
              <a:t>Surgem assim o MySQL, </a:t>
            </a:r>
            <a:r>
              <a:rPr lang="pt-AO" dirty="0">
                <a:effectLst/>
                <a:latin typeface="MinionPro"/>
              </a:rPr>
              <a:t> </a:t>
            </a:r>
            <a:r>
              <a:rPr lang="pt-AO" dirty="0">
                <a:effectLst/>
              </a:rPr>
              <a:t>como opção de Sistema Gerenciador de Banco de Dados (SGBD), pois guardar seus dados ou de seus clientes com segurança é o mais importante.  Sobre todo o  planejamento do projecto em desenvolvimento, a modelagem e a construção do banco de dados de um sistema é o coração dele. </a:t>
            </a:r>
            <a:endParaRPr lang="pt-AO" dirty="0"/>
          </a:p>
          <a:p>
            <a:pPr algn="just"/>
            <a:r>
              <a:rPr lang="pt-AO" dirty="0"/>
              <a:t>N</a:t>
            </a:r>
            <a:r>
              <a:rPr lang="pt-AO" dirty="0">
                <a:effectLst/>
              </a:rPr>
              <a:t>este artigo, fazer-se-a uma descrição resumida sobre as boas prátcas na modelagem de projecto usando MySQL.</a:t>
            </a:r>
          </a:p>
          <a:p>
            <a:pPr algn="just"/>
            <a:endParaRPr lang="pt-AO" dirty="0"/>
          </a:p>
          <a:p>
            <a:endParaRPr lang="pt-AO" dirty="0"/>
          </a:p>
          <a:p>
            <a:pPr algn="just"/>
            <a:endParaRPr lang="pt-AO" sz="3200" dirty="0"/>
          </a:p>
        </p:txBody>
      </p:sp>
    </p:spTree>
    <p:extLst>
      <p:ext uri="{BB962C8B-B14F-4D97-AF65-F5344CB8AC3E}">
        <p14:creationId xmlns:p14="http://schemas.microsoft.com/office/powerpoint/2010/main" val="185808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019FB-ECB4-5071-3D19-35A5F401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AO" b="1" dirty="0"/>
              <a:t>CONCEITO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DEB18E-A227-C340-8144-6A8077FD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240"/>
            <a:ext cx="5800344" cy="4351338"/>
          </a:xfrm>
        </p:spPr>
        <p:txBody>
          <a:bodyPr>
            <a:normAutofit/>
          </a:bodyPr>
          <a:lstStyle/>
          <a:p>
            <a:endParaRPr lang="pt-AO" dirty="0"/>
          </a:p>
          <a:p>
            <a:r>
              <a:rPr lang="pt-AO" sz="4000" b="1" dirty="0"/>
              <a:t>Sobre MySQL</a:t>
            </a:r>
          </a:p>
          <a:p>
            <a:endParaRPr lang="pt-AO" dirty="0"/>
          </a:p>
          <a:p>
            <a:pPr marL="0" indent="0" algn="just">
              <a:buNone/>
            </a:pPr>
            <a:r>
              <a:rPr lang="pt-AO" sz="3600" dirty="0"/>
              <a:t>É um SGBD ( sistema gerenciador de Base de Dados), que utiliza SQL.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CF809A8C-7652-62A4-CAC9-6D5E65887629}"/>
              </a:ext>
            </a:extLst>
          </p:cNvPr>
          <p:cNvSpPr txBox="1">
            <a:spLocks/>
          </p:cNvSpPr>
          <p:nvPr/>
        </p:nvSpPr>
        <p:spPr>
          <a:xfrm>
            <a:off x="7577328" y="1528589"/>
            <a:ext cx="4236720" cy="4106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AO" dirty="0"/>
          </a:p>
          <a:p>
            <a:r>
              <a:rPr lang="pt-AO" sz="4100" b="1" dirty="0"/>
              <a:t>Porquê MySQL?</a:t>
            </a:r>
          </a:p>
          <a:p>
            <a:pPr marL="0" indent="0">
              <a:buNone/>
            </a:pPr>
            <a:endParaRPr lang="pt-AO" dirty="0"/>
          </a:p>
          <a:p>
            <a:pPr>
              <a:buFont typeface="Wingdings" pitchFamily="2" charset="2"/>
              <a:buChar char="v"/>
            </a:pPr>
            <a:r>
              <a:rPr lang="pt-AO" dirty="0"/>
              <a:t>Mais usado;</a:t>
            </a:r>
          </a:p>
          <a:p>
            <a:pPr>
              <a:buFont typeface="Wingdings" pitchFamily="2" charset="2"/>
              <a:buChar char="v"/>
            </a:pPr>
            <a:r>
              <a:rPr lang="pt-AO" dirty="0"/>
              <a:t>Facil utilização e manunteção;</a:t>
            </a:r>
          </a:p>
          <a:p>
            <a:pPr>
              <a:buFont typeface="Wingdings" pitchFamily="2" charset="2"/>
              <a:buChar char="v"/>
            </a:pPr>
            <a:r>
              <a:rPr lang="pt-AO" dirty="0"/>
              <a:t>Robustez;</a:t>
            </a:r>
          </a:p>
          <a:p>
            <a:pPr>
              <a:buFont typeface="Wingdings" pitchFamily="2" charset="2"/>
              <a:buChar char="v"/>
            </a:pPr>
            <a:r>
              <a:rPr lang="pt-AO" dirty="0"/>
              <a:t>Alto desempenho;</a:t>
            </a:r>
          </a:p>
          <a:p>
            <a:pPr>
              <a:buFont typeface="Wingdings" pitchFamily="2" charset="2"/>
              <a:buChar char="v"/>
            </a:pPr>
            <a:r>
              <a:rPr lang="pt-AO" dirty="0"/>
              <a:t>Alta compatiblidade;</a:t>
            </a:r>
          </a:p>
          <a:p>
            <a:pPr>
              <a:buFont typeface="Wingdings" pitchFamily="2" charset="2"/>
              <a:buChar char="v"/>
            </a:pPr>
            <a:r>
              <a:rPr lang="pt-AO" dirty="0"/>
              <a:t>Multiusuário;</a:t>
            </a:r>
          </a:p>
          <a:p>
            <a:pPr>
              <a:buFont typeface="Wingdings" pitchFamily="2" charset="2"/>
              <a:buChar char="v"/>
            </a:pPr>
            <a:r>
              <a:rPr lang="pt-AO" dirty="0"/>
              <a:t>Software livre.</a:t>
            </a:r>
          </a:p>
        </p:txBody>
      </p:sp>
    </p:spTree>
    <p:extLst>
      <p:ext uri="{BB962C8B-B14F-4D97-AF65-F5344CB8AC3E}">
        <p14:creationId xmlns:p14="http://schemas.microsoft.com/office/powerpoint/2010/main" val="172460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8523C-CFDA-2AD4-8A05-8CE567DD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" y="1297064"/>
            <a:ext cx="10515600" cy="175499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AO" sz="3600" b="1" dirty="0">
                <a:latin typeface="+mn-lt"/>
              </a:rPr>
              <a:t>Sobre Base de Dados</a:t>
            </a:r>
            <a:br>
              <a:rPr lang="pt-AO" sz="3200" b="1" dirty="0">
                <a:latin typeface="+mn-lt"/>
              </a:rPr>
            </a:br>
            <a:r>
              <a:rPr lang="pt-AO" sz="2400" dirty="0"/>
              <a:t>Toda estrutura na qual é possível armazenar uma informação, permitindo consulta-la e manipula-la em função da necessidade.</a:t>
            </a:r>
            <a:endParaRPr lang="pt-AO" sz="3200" b="1" dirty="0">
              <a:latin typeface="+mn-lt"/>
            </a:endParaRP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E98965B9-E1C0-D88F-BF7D-3489A5D583E2}"/>
              </a:ext>
            </a:extLst>
          </p:cNvPr>
          <p:cNvSpPr txBox="1">
            <a:spLocks/>
          </p:cNvSpPr>
          <p:nvPr/>
        </p:nvSpPr>
        <p:spPr>
          <a:xfrm>
            <a:off x="838200" y="3534541"/>
            <a:ext cx="10515600" cy="1130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AO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381ABC5-3402-BABA-4DE4-B6624B4F94C2}"/>
              </a:ext>
            </a:extLst>
          </p:cNvPr>
          <p:cNvSpPr txBox="1">
            <a:spLocks/>
          </p:cNvSpPr>
          <p:nvPr/>
        </p:nvSpPr>
        <p:spPr>
          <a:xfrm>
            <a:off x="460248" y="3534540"/>
            <a:ext cx="5209032" cy="253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AO" sz="3300" b="1" dirty="0">
                <a:latin typeface="+mn-lt"/>
              </a:rPr>
              <a:t>Constituição</a:t>
            </a:r>
            <a:endParaRPr lang="pt-AO" sz="2900" b="1" dirty="0">
              <a:latin typeface="+mn-lt"/>
            </a:endParaRPr>
          </a:p>
          <a:p>
            <a:r>
              <a:rPr lang="pt-AO" sz="2500" dirty="0">
                <a:latin typeface="+mn-lt"/>
              </a:rPr>
              <a:t>Toda e qualquer base de dados refere-se a: </a:t>
            </a:r>
            <a:r>
              <a:rPr lang="pt-AO" sz="2500" b="1" dirty="0">
                <a:latin typeface="+mn-lt"/>
              </a:rPr>
              <a:t>Tabelas.</a:t>
            </a:r>
            <a:endParaRPr lang="pt-AO" sz="2500" dirty="0">
              <a:latin typeface="+mn-lt"/>
            </a:endParaRPr>
          </a:p>
          <a:p>
            <a:pPr marL="0" indent="0" algn="just">
              <a:buNone/>
            </a:pPr>
            <a:r>
              <a:rPr lang="pt-AO" sz="2500" dirty="0">
                <a:latin typeface="+mn-lt"/>
              </a:rPr>
              <a:t>Sendo que tabelas são compostas por colunas (atributos) e linhas(rigistos).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AO" sz="2100" dirty="0">
              <a:latin typeface="+mn-lt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CE543A7-91F6-1A2D-5C80-EC4427A31F33}"/>
              </a:ext>
            </a:extLst>
          </p:cNvPr>
          <p:cNvSpPr txBox="1">
            <a:spLocks/>
          </p:cNvSpPr>
          <p:nvPr/>
        </p:nvSpPr>
        <p:spPr>
          <a:xfrm>
            <a:off x="838200" y="1945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AO" b="1" dirty="0"/>
              <a:t>CONCEITO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D40301E-5CE0-98A6-3315-16F27089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50137"/>
            <a:ext cx="59563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6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556A1-F2E3-67E2-E40B-019AFE5F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b="1" dirty="0"/>
              <a:t>CONCEITO</a:t>
            </a:r>
            <a:endParaRPr lang="pt-AO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F8B8252-32E6-6E7D-302A-1FF87C3201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7409688" cy="173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AO" sz="3200" b="1" dirty="0"/>
              <a:t>Bases de Dados Relacional</a:t>
            </a:r>
            <a:endParaRPr lang="pt-AO" sz="1200" dirty="0"/>
          </a:p>
          <a:p>
            <a:pPr marL="0" indent="0" algn="just">
              <a:buNone/>
            </a:pPr>
            <a:r>
              <a:rPr lang="pt-AO" sz="2400" dirty="0"/>
              <a:t>O relacionamento entre as várias tabelas que compõem uma base de dados chama-se </a:t>
            </a:r>
            <a:r>
              <a:rPr lang="pt-AO" sz="2400" b="1" dirty="0"/>
              <a:t>base de dados relacional.</a:t>
            </a:r>
          </a:p>
          <a:p>
            <a:endParaRPr lang="pt-AO" dirty="0"/>
          </a:p>
        </p:txBody>
      </p:sp>
    </p:spTree>
    <p:extLst>
      <p:ext uri="{BB962C8B-B14F-4D97-AF65-F5344CB8AC3E}">
        <p14:creationId xmlns:p14="http://schemas.microsoft.com/office/powerpoint/2010/main" val="176451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F261D-7BC4-FB55-FAA6-FC69F7A5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b="1" dirty="0"/>
              <a:t>COMEÇANDO  A UTILIZAR O MYSQL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D06A57-17F4-79E4-C9D5-1C0A60D6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pt-PT" sz="2400" b="1" dirty="0"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1. INSTALAÇÃO DO MYSQL</a:t>
            </a:r>
            <a:endParaRPr lang="pt-AO" sz="2400" b="1" dirty="0">
              <a:effectLst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 algn="just">
              <a:buFont typeface="Symbol" pitchFamily="2" charset="2"/>
              <a:buChar char=""/>
            </a:pPr>
            <a:r>
              <a:rPr lang="pt-PT" sz="2400" dirty="0">
                <a:effectLst/>
                <a:ea typeface="Calibri" panose="020F0502020204030204" pitchFamily="34" charset="0"/>
                <a:cs typeface="Symbol" pitchFamily="2" charset="2"/>
              </a:rPr>
              <a:t>Fazer o download do </a:t>
            </a:r>
            <a:r>
              <a:rPr lang="pt-PT" sz="2400" dirty="0" err="1">
                <a:effectLst/>
                <a:ea typeface="Calibri" panose="020F0502020204030204" pitchFamily="34" charset="0"/>
                <a:cs typeface="Symbol" pitchFamily="2" charset="2"/>
              </a:rPr>
              <a:t>MySQL</a:t>
            </a:r>
            <a:r>
              <a:rPr lang="pt-PT" sz="2400" dirty="0">
                <a:effectLst/>
                <a:ea typeface="Calibri" panose="020F0502020204030204" pitchFamily="34" charset="0"/>
                <a:cs typeface="Symbol" pitchFamily="2" charset="2"/>
              </a:rPr>
              <a:t> </a:t>
            </a:r>
            <a:r>
              <a:rPr lang="pt-PT" sz="2400" dirty="0" err="1">
                <a:effectLst/>
                <a:ea typeface="Calibri" panose="020F0502020204030204" pitchFamily="34" charset="0"/>
                <a:cs typeface="Symbol" pitchFamily="2" charset="2"/>
              </a:rPr>
              <a:t>Community</a:t>
            </a:r>
            <a:r>
              <a:rPr lang="pt-PT" sz="2400" dirty="0">
                <a:effectLst/>
                <a:ea typeface="Calibri" panose="020F0502020204030204" pitchFamily="34" charset="0"/>
                <a:cs typeface="Symbol" pitchFamily="2" charset="2"/>
              </a:rPr>
              <a:t> Server no site oficial do </a:t>
            </a:r>
            <a:r>
              <a:rPr lang="pt-PT" sz="2400" dirty="0" err="1">
                <a:effectLst/>
                <a:ea typeface="Calibri" panose="020F0502020204030204" pitchFamily="34" charset="0"/>
                <a:cs typeface="Symbol" pitchFamily="2" charset="2"/>
              </a:rPr>
              <a:t>MySQL</a:t>
            </a:r>
            <a:r>
              <a:rPr lang="pt-PT" sz="2400" dirty="0">
                <a:effectLst/>
                <a:ea typeface="Calibri" panose="020F0502020204030204" pitchFamily="34" charset="0"/>
                <a:cs typeface="Symbol" pitchFamily="2" charset="2"/>
              </a:rPr>
              <a:t>.</a:t>
            </a:r>
            <a:endParaRPr lang="pt-AO" sz="2400" dirty="0">
              <a:effectLst/>
              <a:ea typeface="Calibri" panose="020F0502020204030204" pitchFamily="34" charset="0"/>
              <a:cs typeface="Symbol" pitchFamily="2" charset="2"/>
            </a:endParaRPr>
          </a:p>
          <a:p>
            <a:pPr marL="342900" lvl="0" indent="-342900" algn="just">
              <a:spcAft>
                <a:spcPts val="800"/>
              </a:spcAft>
              <a:buFont typeface="Symbol" pitchFamily="2" charset="2"/>
              <a:buChar char=""/>
            </a:pPr>
            <a:r>
              <a:rPr lang="pt-PT" sz="2400" dirty="0">
                <a:effectLst/>
                <a:ea typeface="Calibri" panose="020F0502020204030204" pitchFamily="34" charset="0"/>
                <a:cs typeface="Symbol" pitchFamily="2" charset="2"/>
              </a:rPr>
              <a:t>Seguir as instruções de instalação para o seu sistema operacional.</a:t>
            </a:r>
            <a:endParaRPr lang="pt-AO" sz="2400" dirty="0">
              <a:effectLst/>
              <a:ea typeface="Calibri" panose="020F0502020204030204" pitchFamily="34" charset="0"/>
              <a:cs typeface="Symbol" pitchFamily="2" charset="2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2"/>
            </a:pPr>
            <a:r>
              <a:rPr lang="pt-PT" b="1" dirty="0"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ACESSANDO O MYSQL</a:t>
            </a:r>
            <a:endParaRPr lang="pt-AO" b="1" dirty="0">
              <a:effectLst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indent="0" algn="just">
              <a:spcAft>
                <a:spcPts val="800"/>
              </a:spcAft>
              <a:buNone/>
            </a:pPr>
            <a:r>
              <a:rPr lang="pt-PT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Após a instalação, </a:t>
            </a:r>
            <a:r>
              <a:rPr lang="pt-PT" sz="24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acessa-se</a:t>
            </a:r>
            <a:r>
              <a:rPr lang="pt-PT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pt-PT" sz="24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pt-PT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de duas maneiras principais:</a:t>
            </a:r>
            <a:endParaRPr lang="pt-AO" sz="24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Symbol" pitchFamily="2" charset="2"/>
              <a:buChar char=""/>
            </a:pPr>
            <a:r>
              <a:rPr lang="pt-PT" sz="20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pt-PT" sz="20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Workbench</a:t>
            </a:r>
            <a:r>
              <a:rPr lang="pt-PT" sz="2000" dirty="0">
                <a:effectLst/>
                <a:ea typeface="Calibri" panose="020F0502020204030204" pitchFamily="34" charset="0"/>
                <a:cs typeface="Symbol" pitchFamily="2" charset="2"/>
              </a:rPr>
              <a:t>: Uma interface gráfica para gerenciar seus bancos de dados.</a:t>
            </a:r>
            <a:endParaRPr lang="pt-AO" sz="2000" dirty="0">
              <a:effectLst/>
              <a:ea typeface="Calibri" panose="020F0502020204030204" pitchFamily="34" charset="0"/>
              <a:cs typeface="Symbol" pitchFamily="2" charset="2"/>
            </a:endParaRPr>
          </a:p>
          <a:p>
            <a:pPr marL="342900" lvl="0" indent="-342900" algn="just">
              <a:spcAft>
                <a:spcPts val="800"/>
              </a:spcAft>
              <a:buFont typeface="Symbol" pitchFamily="2" charset="2"/>
              <a:buChar char=""/>
            </a:pPr>
            <a:r>
              <a:rPr lang="pt-PT" sz="20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Linha de Comando</a:t>
            </a:r>
            <a:r>
              <a:rPr lang="pt-PT" sz="2000" dirty="0">
                <a:effectLst/>
                <a:ea typeface="Calibri" panose="020F0502020204030204" pitchFamily="34" charset="0"/>
                <a:cs typeface="Symbol" pitchFamily="2" charset="2"/>
              </a:rPr>
              <a:t>: Usando o terminal ou </a:t>
            </a:r>
            <a:r>
              <a:rPr lang="pt-PT" sz="2000" dirty="0" err="1">
                <a:effectLst/>
                <a:ea typeface="Calibri" panose="020F0502020204030204" pitchFamily="34" charset="0"/>
                <a:cs typeface="Symbol" pitchFamily="2" charset="2"/>
              </a:rPr>
              <a:t>prompt</a:t>
            </a:r>
            <a:r>
              <a:rPr lang="pt-PT" sz="2000" dirty="0">
                <a:effectLst/>
                <a:ea typeface="Calibri" panose="020F0502020204030204" pitchFamily="34" charset="0"/>
                <a:cs typeface="Symbol" pitchFamily="2" charset="2"/>
              </a:rPr>
              <a:t> de comando para executar instruções </a:t>
            </a:r>
            <a:r>
              <a:rPr lang="pt-PT" sz="2000" dirty="0">
                <a:effectLst/>
                <a:latin typeface="Georgia" panose="020F0502020204030204" pitchFamily="34" charset="0"/>
                <a:ea typeface="Calibri" panose="020F0502020204030204" pitchFamily="34" charset="0"/>
                <a:cs typeface="Symbol" pitchFamily="2" charset="2"/>
              </a:rPr>
              <a:t>SQL.</a:t>
            </a:r>
            <a:endParaRPr lang="pt-AO" sz="2000" dirty="0">
              <a:effectLst/>
              <a:latin typeface="Georgia" panose="020F0502020204030204" pitchFamily="34" charset="0"/>
              <a:ea typeface="Calibri" panose="020F0502020204030204" pitchFamily="34" charset="0"/>
              <a:cs typeface="Symbol" pitchFamily="2" charset="2"/>
            </a:endParaRPr>
          </a:p>
          <a:p>
            <a:endParaRPr lang="pt-AO" dirty="0"/>
          </a:p>
        </p:txBody>
      </p:sp>
    </p:spTree>
    <p:extLst>
      <p:ext uri="{BB962C8B-B14F-4D97-AF65-F5344CB8AC3E}">
        <p14:creationId xmlns:p14="http://schemas.microsoft.com/office/powerpoint/2010/main" val="78978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EA6BE61-2867-E1BB-6A2A-2CD19B1EA1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AO" b="1" dirty="0"/>
              <a:t>Iniciando um Projecto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D0A6E64-9568-68C3-6FC6-3EC8FED4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pt-AO" dirty="0"/>
              <a:t>Apois inicializar com a instalação e acesso ao MySQL seja por </a:t>
            </a:r>
            <a:r>
              <a:rPr lang="pt-PT" sz="2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pt-PT" sz="2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Workbench</a:t>
            </a:r>
            <a:r>
              <a:rPr lang="pt-PT" b="1" dirty="0">
                <a:ea typeface="Calibri" panose="020F0502020204030204" pitchFamily="34" charset="0"/>
                <a:cs typeface="Calibri" panose="020F0502020204030204" pitchFamily="34" charset="0"/>
              </a:rPr>
              <a:t> ou pela </a:t>
            </a:r>
            <a:r>
              <a:rPr lang="pt-PT" sz="2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Linha de Comando</a:t>
            </a:r>
            <a:r>
              <a:rPr lang="pt-PT" b="1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>
                <a:ea typeface="Calibri" panose="020F0502020204030204" pitchFamily="34" charset="0"/>
                <a:cs typeface="Calibri" panose="020F0502020204030204" pitchFamily="34" charset="0"/>
              </a:rPr>
              <a:t>requer a criação de um usuário </a:t>
            </a:r>
            <a:r>
              <a:rPr lang="pt-PT" b="1" dirty="0" err="1">
                <a:ea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pt-PT" b="1" dirty="0"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pt-AO" dirty="0">
                <a:effectLst/>
              </a:rPr>
              <a:t>Podemos continuar utilizando-o ou podemos criar um novo. Para tal eis os comando </a:t>
            </a:r>
            <a:r>
              <a:rPr lang="pt-AO" b="1" dirty="0">
                <a:effectLst/>
              </a:rPr>
              <a:t>DCL</a:t>
            </a:r>
            <a:r>
              <a:rPr lang="pt-AO" dirty="0">
                <a:effectLst/>
              </a:rPr>
              <a:t> da linguagem SQL:</a:t>
            </a:r>
          </a:p>
          <a:p>
            <a:endParaRPr lang="pt-AO" dirty="0"/>
          </a:p>
          <a:p>
            <a:pPr marL="0" indent="0">
              <a:buNone/>
            </a:pPr>
            <a:endParaRPr lang="pt-AO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AB947B-4D50-1CDF-3091-DB24E7208267}"/>
              </a:ext>
            </a:extLst>
          </p:cNvPr>
          <p:cNvSpPr txBox="1"/>
          <p:nvPr/>
        </p:nvSpPr>
        <p:spPr>
          <a:xfrm>
            <a:off x="838200" y="3429000"/>
            <a:ext cx="565404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AO" sz="2800" b="1" dirty="0">
                <a:effectLst/>
                <a:latin typeface="MinionPro"/>
              </a:rPr>
              <a:t>DCL Linguagem de Controle de Dados</a:t>
            </a:r>
            <a:r>
              <a:rPr lang="pt-AO" sz="2800" dirty="0">
                <a:effectLst/>
                <a:latin typeface="MinionPro"/>
              </a:rPr>
              <a:t>: responsável pelo controle de acesso dos usuários, controlando as sessões e transações do SGBD. Alguns de seus comandos são: </a:t>
            </a:r>
            <a:r>
              <a:rPr lang="pt-AO" sz="2800" dirty="0">
                <a:effectLst/>
                <a:latin typeface="NimbusMonL"/>
              </a:rPr>
              <a:t>COMMIT</a:t>
            </a:r>
            <a:r>
              <a:rPr lang="pt-AO" sz="2800" dirty="0">
                <a:effectLst/>
                <a:latin typeface="MinionPro"/>
              </a:rPr>
              <a:t>, </a:t>
            </a:r>
            <a:r>
              <a:rPr lang="pt-AO" sz="2800" dirty="0">
                <a:effectLst/>
                <a:latin typeface="NimbusMonL"/>
              </a:rPr>
              <a:t>ROLLBACK</a:t>
            </a:r>
            <a:r>
              <a:rPr lang="pt-AO" sz="2800" dirty="0">
                <a:effectLst/>
                <a:latin typeface="MinionPro"/>
              </a:rPr>
              <a:t>, </a:t>
            </a:r>
            <a:r>
              <a:rPr lang="pt-AO" sz="2800" dirty="0">
                <a:effectLst/>
                <a:latin typeface="NimbusMonL"/>
              </a:rPr>
              <a:t>GRANT </a:t>
            </a:r>
            <a:r>
              <a:rPr lang="pt-AO" sz="2800" dirty="0">
                <a:effectLst/>
                <a:latin typeface="MinionPro"/>
              </a:rPr>
              <a:t>e </a:t>
            </a:r>
            <a:r>
              <a:rPr lang="pt-AO" sz="2800" dirty="0">
                <a:effectLst/>
                <a:latin typeface="NimbusMonL"/>
              </a:rPr>
              <a:t>REVOKE</a:t>
            </a:r>
            <a:r>
              <a:rPr lang="pt-AO" sz="2800" dirty="0">
                <a:effectLst/>
                <a:latin typeface="MinionPro"/>
              </a:rPr>
              <a:t>. </a:t>
            </a:r>
            <a:endParaRPr lang="pt-AO" sz="2800" dirty="0"/>
          </a:p>
          <a:p>
            <a:endParaRPr lang="pt-AO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CE9AA56-DE4F-EB36-0094-9D5BDBCE536E}"/>
              </a:ext>
            </a:extLst>
          </p:cNvPr>
          <p:cNvSpPr txBox="1"/>
          <p:nvPr/>
        </p:nvSpPr>
        <p:spPr>
          <a:xfrm>
            <a:off x="6961632" y="3563937"/>
            <a:ext cx="47609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AO" sz="1800" b="1" dirty="0">
                <a:effectLst/>
              </a:rPr>
              <a:t>Criar:</a:t>
            </a:r>
          </a:p>
          <a:p>
            <a:r>
              <a:rPr lang="pt-AO" sz="1800" dirty="0">
                <a:effectLst/>
              </a:rPr>
              <a:t>mysql&gt; </a:t>
            </a:r>
            <a:r>
              <a:rPr lang="pt-AO" sz="1800" dirty="0">
                <a:solidFill>
                  <a:srgbClr val="7F0054"/>
                </a:solidFill>
                <a:effectLst/>
              </a:rPr>
              <a:t>create </a:t>
            </a:r>
            <a:r>
              <a:rPr lang="pt-AO" sz="1800" dirty="0">
                <a:effectLst/>
              </a:rPr>
              <a:t>user usermysql@</a:t>
            </a:r>
            <a:r>
              <a:rPr lang="pt-AO" sz="1800" dirty="0">
                <a:solidFill>
                  <a:srgbClr val="2800FF"/>
                </a:solidFill>
                <a:effectLst/>
              </a:rPr>
              <a:t>'%' </a:t>
            </a:r>
            <a:r>
              <a:rPr lang="pt-AO" sz="1800" dirty="0">
                <a:effectLst/>
              </a:rPr>
              <a:t>identified </a:t>
            </a:r>
            <a:r>
              <a:rPr lang="pt-AO" sz="1800" dirty="0">
                <a:solidFill>
                  <a:srgbClr val="7F0054"/>
                </a:solidFill>
                <a:effectLst/>
              </a:rPr>
              <a:t>by </a:t>
            </a:r>
            <a:r>
              <a:rPr lang="pt-AO" sz="1800" dirty="0">
                <a:solidFill>
                  <a:srgbClr val="2800FF"/>
                </a:solidFill>
                <a:effectLst/>
              </a:rPr>
              <a:t>'cursomysql’</a:t>
            </a:r>
            <a:r>
              <a:rPr lang="pt-AO" sz="1800" dirty="0">
                <a:effectLst/>
              </a:rPr>
              <a:t>; </a:t>
            </a:r>
          </a:p>
          <a:p>
            <a:r>
              <a:rPr lang="pt-AO" b="1" dirty="0"/>
              <a:t>Privilégio:</a:t>
            </a:r>
          </a:p>
          <a:p>
            <a:r>
              <a:rPr lang="pt-AO" sz="1800" dirty="0">
                <a:effectLst/>
              </a:rPr>
              <a:t>mysql&gt; </a:t>
            </a:r>
            <a:r>
              <a:rPr lang="pt-AO" sz="1800" dirty="0">
                <a:solidFill>
                  <a:srgbClr val="7F0054"/>
                </a:solidFill>
                <a:effectLst/>
              </a:rPr>
              <a:t>grant all </a:t>
            </a:r>
            <a:r>
              <a:rPr lang="pt-AO" sz="1800" dirty="0">
                <a:effectLst/>
              </a:rPr>
              <a:t>privileges </a:t>
            </a:r>
            <a:r>
              <a:rPr lang="pt-AO" sz="1800" dirty="0">
                <a:solidFill>
                  <a:srgbClr val="7F0054"/>
                </a:solidFill>
                <a:effectLst/>
              </a:rPr>
              <a:t>on </a:t>
            </a:r>
            <a:r>
              <a:rPr lang="pt-AO" sz="1800" dirty="0">
                <a:effectLst/>
              </a:rPr>
              <a:t>*.* </a:t>
            </a:r>
            <a:r>
              <a:rPr lang="pt-AO" sz="1800" dirty="0">
                <a:solidFill>
                  <a:srgbClr val="7F0054"/>
                </a:solidFill>
                <a:effectLst/>
              </a:rPr>
              <a:t>to </a:t>
            </a:r>
            <a:r>
              <a:rPr lang="pt-AO" sz="1800" dirty="0">
                <a:effectLst/>
              </a:rPr>
              <a:t>usermysql@</a:t>
            </a:r>
            <a:r>
              <a:rPr lang="pt-AO" sz="1800" dirty="0">
                <a:solidFill>
                  <a:srgbClr val="2800FF"/>
                </a:solidFill>
                <a:effectLst/>
              </a:rPr>
              <a:t>'%' </a:t>
            </a:r>
            <a:r>
              <a:rPr lang="pt-AO" sz="1800" dirty="0">
                <a:solidFill>
                  <a:srgbClr val="7F0054"/>
                </a:solidFill>
                <a:effectLst/>
              </a:rPr>
              <a:t>with grant option</a:t>
            </a:r>
            <a:r>
              <a:rPr lang="pt-AO" sz="1800" dirty="0">
                <a:effectLst/>
              </a:rPr>
              <a:t>; </a:t>
            </a:r>
          </a:p>
          <a:p>
            <a:r>
              <a:rPr lang="pt-AO" b="1" dirty="0"/>
              <a:t>Revogar:</a:t>
            </a:r>
          </a:p>
          <a:p>
            <a:r>
              <a:rPr lang="pt-AO" sz="1800" dirty="0">
                <a:effectLst/>
              </a:rPr>
              <a:t>mysql&gt; </a:t>
            </a:r>
            <a:r>
              <a:rPr lang="pt-AO" sz="1800" dirty="0">
                <a:solidFill>
                  <a:srgbClr val="7F0054"/>
                </a:solidFill>
                <a:effectLst/>
              </a:rPr>
              <a:t>revoke all on </a:t>
            </a:r>
            <a:r>
              <a:rPr lang="pt-AO" sz="1800" dirty="0">
                <a:effectLst/>
              </a:rPr>
              <a:t>*.* </a:t>
            </a:r>
            <a:r>
              <a:rPr lang="pt-AO" sz="1800" dirty="0">
                <a:solidFill>
                  <a:srgbClr val="7F0054"/>
                </a:solidFill>
                <a:effectLst/>
              </a:rPr>
              <a:t>from </a:t>
            </a:r>
            <a:r>
              <a:rPr lang="pt-AO" sz="1800" dirty="0">
                <a:effectLst/>
              </a:rPr>
              <a:t>usermysql; </a:t>
            </a:r>
            <a:endParaRPr lang="pt-AO" b="1" dirty="0"/>
          </a:p>
          <a:p>
            <a:endParaRPr lang="pt-AO" dirty="0"/>
          </a:p>
        </p:txBody>
      </p:sp>
    </p:spTree>
    <p:extLst>
      <p:ext uri="{BB962C8B-B14F-4D97-AF65-F5344CB8AC3E}">
        <p14:creationId xmlns:p14="http://schemas.microsoft.com/office/powerpoint/2010/main" val="60366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9C69D-2DCB-98CC-E385-DDFFE9C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dirty="0"/>
              <a:t>Criando a 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90B0EC-4ECD-9368-EC3C-66CA75E5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AO" sz="3600" dirty="0">
                <a:effectLst/>
              </a:rPr>
              <a:t>Daremos o nome ao nosso projeto de </a:t>
            </a:r>
            <a:r>
              <a:rPr lang="pt-AO" sz="3600" b="1" dirty="0">
                <a:effectLst/>
              </a:rPr>
              <a:t>Comercial.</a:t>
            </a:r>
            <a:r>
              <a:rPr lang="pt-AO" sz="3600" dirty="0">
                <a:effectLst/>
              </a:rPr>
              <a:t> </a:t>
            </a:r>
            <a:endParaRPr lang="pt-AO" sz="4800" dirty="0"/>
          </a:p>
          <a:p>
            <a:endParaRPr lang="pt-AO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F420AB-2A21-9EFE-75B8-2252EA5D4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56" y="2300732"/>
            <a:ext cx="7427976" cy="12771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BF4C0F1-289C-DF97-B23A-5BA4A6C3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4800"/>
            <a:ext cx="8891016" cy="1582438"/>
          </a:xfrm>
          <a:prstGeom prst="rect">
            <a:avLst/>
          </a:prstGeom>
        </p:spPr>
      </p:pic>
      <p:pic>
        <p:nvPicPr>
          <p:cNvPr id="4097" name="Picture 1" descr="page36image41476432">
            <a:extLst>
              <a:ext uri="{FF2B5EF4-FFF2-40B4-BE49-F238E27FC236}">
                <a16:creationId xmlns:a16="http://schemas.microsoft.com/office/drawing/2014/main" id="{7573349D-72C8-7565-6443-CD914714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29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54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1176</Words>
  <Application>Microsoft Macintosh PowerPoint</Application>
  <PresentationFormat>Ecrã Panorâmico</PresentationFormat>
  <Paragraphs>128</Paragraphs>
  <Slides>20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Calibri Light</vt:lpstr>
      <vt:lpstr>Georgia</vt:lpstr>
      <vt:lpstr>MinionPro</vt:lpstr>
      <vt:lpstr>NimbusMonL</vt:lpstr>
      <vt:lpstr>Symbol</vt:lpstr>
      <vt:lpstr>Wingdings</vt:lpstr>
      <vt:lpstr>Tema do Office</vt:lpstr>
      <vt:lpstr>Resumo do livro: MySQL Comece com o principal banco de dados open source do mercado. From: Vinícios Carvalho</vt:lpstr>
      <vt:lpstr>SUMÁRIO</vt:lpstr>
      <vt:lpstr>INTRODUÇÃO</vt:lpstr>
      <vt:lpstr>CONCEITO</vt:lpstr>
      <vt:lpstr>Sobre Base de Dados Toda estrutura na qual é possível armazenar uma informação, permitindo consulta-la e manipula-la em função da necessidade.</vt:lpstr>
      <vt:lpstr>CONCEITO</vt:lpstr>
      <vt:lpstr>COMEÇANDO  A UTILIZAR O MYSQL</vt:lpstr>
      <vt:lpstr>Apresentação do PowerPoint</vt:lpstr>
      <vt:lpstr>Criando a Base de Dados</vt:lpstr>
      <vt:lpstr>Apresentação do PowerPoint</vt:lpstr>
      <vt:lpstr>Apresentação do PowerPoint</vt:lpstr>
      <vt:lpstr>Modelagem do Projecto</vt:lpstr>
      <vt:lpstr>Diagrama de Entidade e Relacionamento </vt:lpstr>
      <vt:lpstr>Crear e Eliminar Tabela </vt:lpstr>
      <vt:lpstr>Elaborar relacionametnos</vt:lpstr>
      <vt:lpstr>Manipulando Registos</vt:lpstr>
      <vt:lpstr>CONSULTAS</vt:lpstr>
      <vt:lpstr>Criando, exportando e importando backups</vt:lpstr>
      <vt:lpstr>Conclusão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Makliss</dc:creator>
  <cp:lastModifiedBy>Makliss</cp:lastModifiedBy>
  <cp:revision>50</cp:revision>
  <dcterms:created xsi:type="dcterms:W3CDTF">2025-05-07T19:33:16Z</dcterms:created>
  <dcterms:modified xsi:type="dcterms:W3CDTF">2025-05-09T08:41:53Z</dcterms:modified>
</cp:coreProperties>
</file>