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8"/>
    <p:restoredTop sz="94748"/>
  </p:normalViewPr>
  <p:slideViewPr>
    <p:cSldViewPr snapToGrid="0">
      <p:cViewPr varScale="1">
        <p:scale>
          <a:sx n="114" d="100"/>
          <a:sy n="114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3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4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1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4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2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3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9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3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779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FCEE5-F6F3-771E-7E9C-DB26186AD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09398"/>
            <a:ext cx="6823988" cy="3453419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MLB ERA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F8ECC-80DF-E43F-B6C4-8CA00B16E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572000"/>
            <a:ext cx="6823988" cy="1023580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An Evaluation of pitchers across 2012 – 2022.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Baseball and gloves">
            <a:extLst>
              <a:ext uri="{FF2B5EF4-FFF2-40B4-BE49-F238E27FC236}">
                <a16:creationId xmlns:a16="http://schemas.microsoft.com/office/drawing/2014/main" id="{1797E52A-EC10-3020-D2A1-1227245CA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565" b="-1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06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81DFC-F312-995C-16B6-85960701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Basis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FF9E-7501-98DC-DFDC-B86217F7C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/>
              <a:t>The study is derived from a Ridge Regression that evaluates the factors that add value to the Chinese Sports Industry.</a:t>
            </a:r>
          </a:p>
          <a:p>
            <a:r>
              <a:rPr lang="en-US" sz="2000" dirty="0"/>
              <a:t>This research by </a:t>
            </a:r>
            <a:r>
              <a:rPr lang="en-US" sz="2000" dirty="0" err="1"/>
              <a:t>Jiaomu</a:t>
            </a:r>
            <a:r>
              <a:rPr lang="en-US" sz="2000" dirty="0"/>
              <a:t> Li, Sen Huang, </a:t>
            </a:r>
            <a:r>
              <a:rPr lang="en-US" sz="2000" dirty="0" err="1"/>
              <a:t>Sicheng</a:t>
            </a:r>
            <a:r>
              <a:rPr lang="en-US" sz="2000" dirty="0"/>
              <a:t> Min &amp; </a:t>
            </a:r>
            <a:r>
              <a:rPr lang="en-US" sz="2000" dirty="0" err="1"/>
              <a:t>Te</a:t>
            </a:r>
            <a:r>
              <a:rPr lang="en-US" sz="2000" dirty="0"/>
              <a:t> Bu analyzed factors influencing the development of the sports industry from 2010 – 2019.</a:t>
            </a:r>
          </a:p>
          <a:p>
            <a:r>
              <a:rPr lang="en-US" sz="2000" dirty="0"/>
              <a:t>The goal of this research was to analyze the relationship and evaluate the correlation between the factors and the value added to the sport’s industry.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6722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76E54-B46E-2333-99A9-F89B7515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2152621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Factors &amp;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-up of a paper&#10;&#10;Description automatically generated">
            <a:extLst>
              <a:ext uri="{FF2B5EF4-FFF2-40B4-BE49-F238E27FC236}">
                <a16:creationId xmlns:a16="http://schemas.microsoft.com/office/drawing/2014/main" id="{8905739A-AAFE-0A69-54FD-A851D8203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533" y="1124999"/>
            <a:ext cx="6142038" cy="186593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CEF273-0DB3-85A5-17A4-0ECCAF908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594" y="3705025"/>
            <a:ext cx="7772400" cy="243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57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67CAD-8735-A2D3-34DA-3315DA4C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Earned Run Average Predictions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27E1-597E-5D34-3D3A-6FC368C76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822960"/>
            <a:ext cx="6143248" cy="5733288"/>
          </a:xfrm>
        </p:spPr>
        <p:txBody>
          <a:bodyPr>
            <a:normAutofit/>
          </a:bodyPr>
          <a:lstStyle/>
          <a:p>
            <a:r>
              <a:rPr lang="en-US" sz="2000" dirty="0"/>
              <a:t>ERA (Earned Run Average): The average number of earned runs a pitcher allows per 9 innings. ((ER*9)/IP)</a:t>
            </a:r>
          </a:p>
          <a:p>
            <a:r>
              <a:rPr lang="en-US" sz="2000" dirty="0"/>
              <a:t>Imported data from a python built in library called ‘</a:t>
            </a:r>
            <a:r>
              <a:rPr lang="en-US" sz="2000" dirty="0" err="1"/>
              <a:t>pybaseball</a:t>
            </a:r>
            <a:r>
              <a:rPr lang="en-US" sz="2000" dirty="0"/>
              <a:t>’ </a:t>
            </a:r>
          </a:p>
          <a:p>
            <a:r>
              <a:rPr lang="en-US" sz="2000" dirty="0"/>
              <a:t>Modelled it with some criteria and specified years.</a:t>
            </a:r>
          </a:p>
          <a:p>
            <a:r>
              <a:rPr lang="en-US" sz="2000" dirty="0"/>
              <a:t>Cleaned, Transformed and prepared it for machine learning.</a:t>
            </a:r>
          </a:p>
          <a:p>
            <a:r>
              <a:rPr lang="en-US" sz="2000" dirty="0"/>
              <a:t>Ran a ridge regression where I predicted the ERA of pitchers on test data to evaluate accuracy.</a:t>
            </a:r>
          </a:p>
          <a:p>
            <a:r>
              <a:rPr lang="en-US" sz="2000" dirty="0"/>
              <a:t>Ran an OLS Regression to evaluate independent variables’ significance to the target.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1627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460D7-C378-4AB6-C9FC-4ADF1FC8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6"/>
            <a:ext cx="3511233" cy="235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Prediction Results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F57F4FE-98AB-2CA9-B497-9DF54F541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1" y="3429001"/>
            <a:ext cx="3511233" cy="2971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all" dirty="0">
                <a:solidFill>
                  <a:schemeClr val="accent1"/>
                </a:solidFill>
              </a:rPr>
              <a:t>Used the first 5 years to predict the next year target, then incrementally added the predicted year to use in predicting future years.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cap="all" dirty="0">
                <a:solidFill>
                  <a:schemeClr val="accent1"/>
                </a:solidFill>
              </a:rPr>
              <a:t>Predictions appeared to be decent returning a mean squared error (MSE) of 0.4785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F835275-E868-13C5-0031-6D4278152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19" b="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55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F7941-9F40-432B-DE2D-CA490E49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6"/>
            <a:ext cx="3511233" cy="22256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Cont’d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9D6F361-0FC8-0BDA-0B37-071592240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397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9A1ED5-4D18-3258-5B6D-FC5D72FAD856}"/>
              </a:ext>
            </a:extLst>
          </p:cNvPr>
          <p:cNvSpPr txBox="1"/>
          <p:nvPr/>
        </p:nvSpPr>
        <p:spPr>
          <a:xfrm>
            <a:off x="542577" y="3538478"/>
            <a:ext cx="35112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all" dirty="0">
                <a:solidFill>
                  <a:schemeClr val="accent1"/>
                </a:solidFill>
              </a:rPr>
              <a:t>The Significant Variables (&lt;10%) appear to be:</a:t>
            </a:r>
          </a:p>
          <a:p>
            <a:pPr marL="0" indent="0">
              <a:lnSpc>
                <a:spcPct val="100000"/>
              </a:lnSpc>
              <a:buNone/>
            </a:pPr>
            <a:endParaRPr lang="en-US" cap="all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all" dirty="0">
                <a:solidFill>
                  <a:schemeClr val="accent1"/>
                </a:solidFill>
              </a:rPr>
              <a:t>IBB (Intentional Walks)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all" dirty="0">
                <a:solidFill>
                  <a:schemeClr val="accent1"/>
                </a:solidFill>
              </a:rPr>
              <a:t>E-F (ERA – FIP Differential)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all" dirty="0">
                <a:solidFill>
                  <a:schemeClr val="accent1"/>
                </a:solidFill>
              </a:rPr>
              <a:t>Z-Swing% (Inside the zone swing Percentage)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all" dirty="0" err="1">
                <a:solidFill>
                  <a:schemeClr val="accent1"/>
                </a:solidFill>
              </a:rPr>
              <a:t>Frm</a:t>
            </a:r>
            <a:r>
              <a:rPr lang="en-US" cap="all" dirty="0">
                <a:solidFill>
                  <a:schemeClr val="accent1"/>
                </a:solidFill>
              </a:rPr>
              <a:t> (Framing)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all" dirty="0">
                <a:solidFill>
                  <a:schemeClr val="accent1"/>
                </a:solidFill>
              </a:rPr>
              <a:t>LOB % (Left on base percentage)</a:t>
            </a:r>
          </a:p>
        </p:txBody>
      </p:sp>
    </p:spTree>
    <p:extLst>
      <p:ext uri="{BB962C8B-B14F-4D97-AF65-F5344CB8AC3E}">
        <p14:creationId xmlns:p14="http://schemas.microsoft.com/office/powerpoint/2010/main" val="1541789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6FC8-DE15-C31C-1AF5-0650ADDC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336" y="2699524"/>
            <a:ext cx="4341328" cy="145895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Thank you,</a:t>
            </a:r>
            <a:br>
              <a:rPr lang="en-US" sz="4000" dirty="0"/>
            </a:br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87123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3B2E21"/>
      </a:dk2>
      <a:lt2>
        <a:srgbClr val="E7E2E8"/>
      </a:lt2>
      <a:accent1>
        <a:srgbClr val="62B547"/>
      </a:accent1>
      <a:accent2>
        <a:srgbClr val="87AE3A"/>
      </a:accent2>
      <a:accent3>
        <a:srgbClr val="ABA343"/>
      </a:accent3>
      <a:accent4>
        <a:srgbClr val="B1773B"/>
      </a:accent4>
      <a:accent5>
        <a:srgbClr val="C3574D"/>
      </a:accent5>
      <a:accent6>
        <a:srgbClr val="B13B62"/>
      </a:accent6>
      <a:hlink>
        <a:srgbClr val="BF603F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276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Schoolbook</vt:lpstr>
      <vt:lpstr>Franklin Gothic Book</vt:lpstr>
      <vt:lpstr>Gill Sans MT</vt:lpstr>
      <vt:lpstr>Wingdings 2</vt:lpstr>
      <vt:lpstr>DividendVTI</vt:lpstr>
      <vt:lpstr>MLB ERA Predictions</vt:lpstr>
      <vt:lpstr>Basis</vt:lpstr>
      <vt:lpstr>Factors &amp; Results</vt:lpstr>
      <vt:lpstr>Earned Run Average Predictions</vt:lpstr>
      <vt:lpstr>Prediction Results</vt:lpstr>
      <vt:lpstr>Cont’d</vt:lpstr>
      <vt:lpstr>Thank you,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MLB ERA Predictions</dc:title>
  <dc:creator>Antonio L.</dc:creator>
  <cp:lastModifiedBy>Antonio L.</cp:lastModifiedBy>
  <cp:revision>10</cp:revision>
  <dcterms:created xsi:type="dcterms:W3CDTF">2023-10-24T20:28:19Z</dcterms:created>
  <dcterms:modified xsi:type="dcterms:W3CDTF">2023-11-29T01:35:36Z</dcterms:modified>
</cp:coreProperties>
</file>