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4" r:id="rId3"/>
    <p:sldId id="258" r:id="rId4"/>
    <p:sldId id="265" r:id="rId5"/>
    <p:sldId id="268" r:id="rId6"/>
    <p:sldId id="266" r:id="rId7"/>
    <p:sldId id="267" r:id="rId8"/>
    <p:sldId id="259" r:id="rId9"/>
    <p:sldId id="263" r:id="rId10"/>
    <p:sldId id="269" r:id="rId11"/>
    <p:sldId id="272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78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35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39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281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864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0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82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0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35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5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1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4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5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2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77190-357B-4186-A807-76651D108AA7}" type="datetimeFigureOut">
              <a:rPr lang="es-PE" smtClean="0"/>
              <a:t>5/03/2018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528A13-EAB2-41FE-8E1F-2469D82111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62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970" y="367322"/>
            <a:ext cx="10572000" cy="2971051"/>
          </a:xfrm>
        </p:spPr>
        <p:txBody>
          <a:bodyPr>
            <a:normAutofit/>
          </a:bodyPr>
          <a:lstStyle/>
          <a:p>
            <a:r>
              <a:rPr lang="es-PE" dirty="0"/>
              <a:t>ANALYTICS </a:t>
            </a:r>
            <a:r>
              <a:rPr lang="es-PE"/>
              <a:t>APLICADO </a:t>
            </a:r>
            <a:r>
              <a:rPr lang="es-PE" smtClean="0"/>
              <a:t>A LAS IMPORTACIONES ADUANERAS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D08D8B1E-64C5-4C62-BEFB-3B4DAE5F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8953" y="134016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2. ANÁLISIS CLUSTER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0586" y="2230453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Selección número de </a:t>
            </a:r>
            <a:r>
              <a:rPr lang="es-PE" b="1" dirty="0" err="1" smtClean="0">
                <a:solidFill>
                  <a:schemeClr val="bg1"/>
                </a:solidFill>
              </a:rPr>
              <a:t>clústers</a:t>
            </a:r>
            <a:r>
              <a:rPr lang="es-PE" b="1" dirty="0" smtClean="0">
                <a:solidFill>
                  <a:schemeClr val="bg1"/>
                </a:solidFill>
              </a:rPr>
              <a:t>: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7345" y="2810143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ELBOW METHOD: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4105" y="3288707"/>
            <a:ext cx="340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Según esta técnica el punto donde la suma de las distancias al cuadrado presenta un cambio es </a:t>
            </a:r>
            <a:r>
              <a:rPr lang="es-PE" b="1" dirty="0" smtClean="0">
                <a:solidFill>
                  <a:schemeClr val="bg1"/>
                </a:solidFill>
              </a:rPr>
              <a:t>6.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81" y="2526886"/>
            <a:ext cx="6067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28953" y="134016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2. ANÁLISIS CLUSTER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0586" y="2230453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Variables a incluir en el proceso de </a:t>
            </a:r>
            <a:r>
              <a:rPr lang="es-PE" b="1" dirty="0" err="1" smtClean="0">
                <a:solidFill>
                  <a:schemeClr val="bg1"/>
                </a:solidFill>
              </a:rPr>
              <a:t>cluster</a:t>
            </a:r>
            <a:r>
              <a:rPr lang="es-PE" b="1" dirty="0" smtClean="0">
                <a:solidFill>
                  <a:schemeClr val="bg1"/>
                </a:solidFill>
              </a:rPr>
              <a:t>: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2" y="4299805"/>
            <a:ext cx="10799152" cy="80804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82027" y="2937015"/>
            <a:ext cx="935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Se consideran las siguientes variables como mas representativos para el negocio.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8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824248"/>
          </a:xfrm>
        </p:spPr>
        <p:txBody>
          <a:bodyPr/>
          <a:lstStyle/>
          <a:p>
            <a:r>
              <a:rPr lang="es-PE" sz="3600" dirty="0"/>
              <a:t>3. INTERPRETACIÓN DE LA CLASIFICACIÓN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5651" y="2453437"/>
            <a:ext cx="4361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El conglomerado 4 es el que agrupa los importadores con mas alto numero de importaciones al igual que monto de importación.  Donde se aprecia que las importaciones de América y Europa es su principal característica.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5651" y="5111974"/>
            <a:ext cx="426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El conglomerado 3 agrupa los importadores con menor numero de importaciones y de monto de importación. 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82" y="886825"/>
            <a:ext cx="6833830" cy="59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3894" y="2159973"/>
            <a:ext cx="112822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20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algn="just"/>
            <a:r>
              <a:rPr lang="es-PE" sz="2000" b="1" dirty="0">
                <a:solidFill>
                  <a:schemeClr val="bg1"/>
                </a:solidFill>
              </a:rPr>
              <a:t> La metodología de Business </a:t>
            </a:r>
            <a:r>
              <a:rPr lang="es-PE" sz="2000" b="1" dirty="0" err="1">
                <a:solidFill>
                  <a:schemeClr val="bg1"/>
                </a:solidFill>
              </a:rPr>
              <a:t>Analytics</a:t>
            </a:r>
            <a:r>
              <a:rPr lang="es-PE" sz="2000" b="1" dirty="0">
                <a:solidFill>
                  <a:schemeClr val="bg1"/>
                </a:solidFill>
              </a:rPr>
              <a:t> utilizada (Análisis descriptivo) nos ha permitido tener una “visualización”, no importando el volumen de los datos ni la variedad.</a:t>
            </a:r>
          </a:p>
          <a:p>
            <a:pPr algn="just"/>
            <a:r>
              <a:rPr lang="es-PE" sz="2000" b="1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PE" sz="2000" b="1" dirty="0">
                <a:solidFill>
                  <a:schemeClr val="bg1"/>
                </a:solidFill>
              </a:rPr>
              <a:t> Al aplicar la técnica de la segmentación de valor tenemos la certeza de la “veracidad” en la segmentación y categorización de nuestros clientes. </a:t>
            </a:r>
          </a:p>
          <a:p>
            <a:pPr algn="just"/>
            <a:endParaRPr lang="es-PE" sz="2000" b="1" dirty="0">
              <a:solidFill>
                <a:schemeClr val="bg1"/>
              </a:solidFill>
            </a:endParaRPr>
          </a:p>
          <a:p>
            <a:pPr algn="just"/>
            <a:r>
              <a:rPr lang="es-PE" sz="2000" b="1" dirty="0">
                <a:solidFill>
                  <a:schemeClr val="bg1"/>
                </a:solidFill>
              </a:rPr>
              <a:t> Mediante la técnica del agrupamiento podemos como generar grupos </a:t>
            </a:r>
            <a:r>
              <a:rPr lang="es-PE" sz="2000" b="1" dirty="0" smtClean="0">
                <a:solidFill>
                  <a:schemeClr val="bg1"/>
                </a:solidFill>
              </a:rPr>
              <a:t>de importadores </a:t>
            </a:r>
            <a:r>
              <a:rPr lang="es-PE" sz="2000" b="1" dirty="0">
                <a:solidFill>
                  <a:schemeClr val="bg1"/>
                </a:solidFill>
              </a:rPr>
              <a:t>considerando variables de importancia del negocio. </a:t>
            </a:r>
          </a:p>
          <a:p>
            <a:pPr algn="just"/>
            <a:endParaRPr lang="es-PE" sz="2000" b="1" dirty="0">
              <a:solidFill>
                <a:schemeClr val="bg1"/>
              </a:solidFill>
            </a:endParaRPr>
          </a:p>
          <a:p>
            <a:pPr algn="just"/>
            <a:r>
              <a:rPr lang="es-PE" sz="2000" b="1" dirty="0">
                <a:solidFill>
                  <a:schemeClr val="bg1"/>
                </a:solidFill>
              </a:rPr>
              <a:t> Todo este conocimiento nos va ayudar a la toma de mejores decisiones, en los procesos del negocio y el actuar diario de la empresa, integrando o mezclando con Business </a:t>
            </a:r>
            <a:r>
              <a:rPr lang="es-PE" sz="2000" b="1" dirty="0" err="1">
                <a:solidFill>
                  <a:schemeClr val="bg1"/>
                </a:solidFill>
              </a:rPr>
              <a:t>Analytics</a:t>
            </a:r>
            <a:r>
              <a:rPr lang="es-PE" sz="2000" b="1" dirty="0">
                <a:solidFill>
                  <a:schemeClr val="bg1"/>
                </a:solidFill>
              </a:rPr>
              <a:t> los datos tradicionales de la empresa. </a:t>
            </a:r>
          </a:p>
        </p:txBody>
      </p:sp>
    </p:spTree>
    <p:extLst>
      <p:ext uri="{BB962C8B-B14F-4D97-AF65-F5344CB8AC3E}">
        <p14:creationId xmlns:p14="http://schemas.microsoft.com/office/powerpoint/2010/main" val="343685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19311" y="2536447"/>
            <a:ext cx="76246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20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s-PE" sz="2000" b="1" dirty="0">
                <a:solidFill>
                  <a:schemeClr val="bg1"/>
                </a:solidFill>
              </a:rPr>
              <a:t> Implementar una oficina de Business </a:t>
            </a:r>
            <a:r>
              <a:rPr lang="es-PE" sz="2000" b="1" dirty="0" err="1">
                <a:solidFill>
                  <a:schemeClr val="bg1"/>
                </a:solidFill>
              </a:rPr>
              <a:t>Analytics</a:t>
            </a:r>
            <a:r>
              <a:rPr lang="es-PE" sz="2000" b="1" dirty="0">
                <a:solidFill>
                  <a:schemeClr val="bg1"/>
                </a:solidFill>
              </a:rPr>
              <a:t> en el negocio de </a:t>
            </a:r>
            <a:r>
              <a:rPr lang="es-PE" sz="2000" b="1" dirty="0" err="1">
                <a:solidFill>
                  <a:schemeClr val="bg1"/>
                </a:solidFill>
              </a:rPr>
              <a:t>retail</a:t>
            </a:r>
            <a:r>
              <a:rPr lang="es-PE" sz="2000" b="1" dirty="0">
                <a:solidFill>
                  <a:schemeClr val="bg1"/>
                </a:solidFill>
              </a:rPr>
              <a:t>, con personal debidamente calificado y capacitado en la tecnología Big Data. 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r>
              <a:rPr lang="es-PE" sz="2000" b="1" dirty="0">
                <a:solidFill>
                  <a:schemeClr val="bg1"/>
                </a:solidFill>
              </a:rPr>
              <a:t> Adquirir los software adecuados que nos permitan como herramienta procesar la data a la velocidad adecuada. </a:t>
            </a:r>
          </a:p>
        </p:txBody>
      </p:sp>
    </p:spTree>
    <p:extLst>
      <p:ext uri="{BB962C8B-B14F-4D97-AF65-F5344CB8AC3E}">
        <p14:creationId xmlns:p14="http://schemas.microsoft.com/office/powerpoint/2010/main" val="35017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 DEL NEGOCIO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s-PE" sz="2000" b="1" dirty="0">
                <a:solidFill>
                  <a:schemeClr val="bg1"/>
                </a:solidFill>
              </a:rPr>
              <a:t>La empresa no cuenta con la analítica de datos, proceso necesario para ayudar a predecir futuros comportamientos del cliente; tendencias y posibles resultados, la cual permitirá explotar las crecientes cantidades de datos y así ayudar a la toma de mejores decisiones, los procesos del negocio y el actuar diario de la empresa, integrando o mezclando con </a:t>
            </a:r>
            <a:r>
              <a:rPr lang="es-PE" sz="2000" b="1" dirty="0" err="1">
                <a:solidFill>
                  <a:schemeClr val="bg1"/>
                </a:solidFill>
              </a:rPr>
              <a:t>BigData</a:t>
            </a:r>
            <a:r>
              <a:rPr lang="es-PE" sz="2000" b="1" dirty="0">
                <a:solidFill>
                  <a:schemeClr val="bg1"/>
                </a:solidFill>
              </a:rPr>
              <a:t> los datos tradicionales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411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984" y="450166"/>
            <a:ext cx="6758419" cy="629848"/>
          </a:xfrm>
        </p:spPr>
        <p:txBody>
          <a:bodyPr/>
          <a:lstStyle/>
          <a:p>
            <a:r>
              <a:rPr lang="es-PE" dirty="0"/>
              <a:t>APLICACIÓN DESCRIPTIVA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98984" y="1080014"/>
            <a:ext cx="7600862" cy="6298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1. ANÁLISIS DESCRIPTIVO</a:t>
            </a: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4" y="1709862"/>
            <a:ext cx="10424160" cy="5148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2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068" y="309488"/>
            <a:ext cx="10571998" cy="714253"/>
          </a:xfrm>
        </p:spPr>
        <p:txBody>
          <a:bodyPr/>
          <a:lstStyle/>
          <a:p>
            <a:r>
              <a:rPr lang="es-PE" dirty="0"/>
              <a:t>2. DIAGNÓSTICO TÁCTICO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9" y="2343076"/>
            <a:ext cx="4605265" cy="135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55" y="2393118"/>
            <a:ext cx="6676488" cy="4021750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24067" y="921237"/>
            <a:ext cx="10571998" cy="6579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SEGMENTACIÓN POR CATEGORÍA</a:t>
            </a:r>
          </a:p>
        </p:txBody>
      </p:sp>
    </p:spTree>
    <p:extLst>
      <p:ext uri="{BB962C8B-B14F-4D97-AF65-F5344CB8AC3E}">
        <p14:creationId xmlns:p14="http://schemas.microsoft.com/office/powerpoint/2010/main" val="305244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067" y="131627"/>
            <a:ext cx="10571998" cy="657983"/>
          </a:xfrm>
        </p:spPr>
        <p:txBody>
          <a:bodyPr/>
          <a:lstStyle/>
          <a:p>
            <a:r>
              <a:rPr lang="es-PE" dirty="0"/>
              <a:t>2. DIAGNÓSTICO TÁCTICO</a:t>
            </a: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2250"/>
            <a:ext cx="5484691" cy="184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84" y="2500458"/>
            <a:ext cx="6489163" cy="39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24067" y="921237"/>
            <a:ext cx="10571998" cy="6579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SEGMENTACIÓN POR SEDES</a:t>
            </a:r>
          </a:p>
        </p:txBody>
      </p:sp>
    </p:spTree>
    <p:extLst>
      <p:ext uri="{BB962C8B-B14F-4D97-AF65-F5344CB8AC3E}">
        <p14:creationId xmlns:p14="http://schemas.microsoft.com/office/powerpoint/2010/main" val="290508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3. SEGMENTACIÓN DE VALOR</a:t>
            </a: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7" y="1904120"/>
            <a:ext cx="11746523" cy="460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6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334646"/>
            <a:ext cx="10571998" cy="636024"/>
          </a:xfrm>
        </p:spPr>
        <p:txBody>
          <a:bodyPr/>
          <a:lstStyle/>
          <a:p>
            <a:r>
              <a:rPr lang="es-PE" dirty="0"/>
              <a:t>3. SEGMENTACIÓN DE VALOR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40695"/>
            <a:ext cx="4529797" cy="151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5686"/>
            <a:ext cx="5613009" cy="169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08" y="2380639"/>
            <a:ext cx="6201934" cy="4315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88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82421"/>
            <a:ext cx="10571998" cy="643915"/>
          </a:xfrm>
        </p:spPr>
        <p:txBody>
          <a:bodyPr/>
          <a:lstStyle/>
          <a:p>
            <a:r>
              <a:rPr lang="es-PE" dirty="0"/>
              <a:t>ANÁLISIS INFERENCIAL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7576" y="726336"/>
            <a:ext cx="11934423" cy="124413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200" dirty="0"/>
              <a:t>MODELO NO SUPERVISADO DE AGRUPAMIENTO - MÉTODO JERÁRQUICO</a:t>
            </a:r>
          </a:p>
        </p:txBody>
      </p:sp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1" y="2952009"/>
            <a:ext cx="9992724" cy="33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06520" y="2168851"/>
            <a:ext cx="696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/>
                </a:solidFill>
              </a:rPr>
              <a:t>1. ANÁLISIS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7161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7" y="295641"/>
            <a:ext cx="10571998" cy="970450"/>
          </a:xfrm>
        </p:spPr>
        <p:txBody>
          <a:bodyPr/>
          <a:lstStyle/>
          <a:p>
            <a:r>
              <a:rPr lang="es-PE" sz="3200" dirty="0"/>
              <a:t>CORRELACIONES</a:t>
            </a:r>
          </a:p>
        </p:txBody>
      </p:sp>
      <p:pic>
        <p:nvPicPr>
          <p:cNvPr id="4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64406"/>
            <a:ext cx="6821246" cy="509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14" y="2343955"/>
            <a:ext cx="5339786" cy="36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4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3D8C5C"/>
      </a:accent1>
      <a:accent2>
        <a:srgbClr val="000000"/>
      </a:accent2>
      <a:accent3>
        <a:srgbClr val="6FC08F"/>
      </a:accent3>
      <a:accent4>
        <a:srgbClr val="696565"/>
      </a:accent4>
      <a:accent5>
        <a:srgbClr val="696565"/>
      </a:accent5>
      <a:accent6>
        <a:srgbClr val="B6DFC6"/>
      </a:accent6>
      <a:hlink>
        <a:srgbClr val="6FC08F"/>
      </a:hlink>
      <a:folHlink>
        <a:srgbClr val="3D8C5C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988</TotalTime>
  <Words>402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2</vt:lpstr>
      <vt:lpstr>Citable</vt:lpstr>
      <vt:lpstr>ANALYTICS APLICADO A LAS IMPORTACIONES ADUANERAS</vt:lpstr>
      <vt:lpstr>PROBLEMA DEL NEGOCIO</vt:lpstr>
      <vt:lpstr>APLICACIÓN DESCRIPTIVA</vt:lpstr>
      <vt:lpstr>2. DIAGNÓSTICO TÁCTICO</vt:lpstr>
      <vt:lpstr>2. DIAGNÓSTICO TÁCTICO</vt:lpstr>
      <vt:lpstr>3. SEGMENTACIÓN DE VALOR</vt:lpstr>
      <vt:lpstr>3. SEGMENTACIÓN DE VALOR</vt:lpstr>
      <vt:lpstr>ANÁLISIS INFERENCIAL</vt:lpstr>
      <vt:lpstr>CORRELACIONES</vt:lpstr>
      <vt:lpstr>Presentación de PowerPoint</vt:lpstr>
      <vt:lpstr>Presentación de PowerPoint</vt:lpstr>
      <vt:lpstr>3. INTERPRETACIÓN DE LA CLASIFICACIÓN</vt:lpstr>
      <vt:lpstr>CONCLUSIONES</vt:lpstr>
      <vt:lpstr>RECOMENDACIONES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alberto condezo</dc:creator>
  <cp:lastModifiedBy>ANTONIO</cp:lastModifiedBy>
  <cp:revision>35</cp:revision>
  <dcterms:created xsi:type="dcterms:W3CDTF">2017-09-16T02:45:13Z</dcterms:created>
  <dcterms:modified xsi:type="dcterms:W3CDTF">2018-03-06T02:37:42Z</dcterms:modified>
</cp:coreProperties>
</file>