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1F33-2961-4C38-B856-32E3A6E66175}" type="datetimeFigureOut">
              <a:rPr lang="cs-CZ" smtClean="0"/>
              <a:t>23.10.2019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F246-0EE8-4560-8B48-DBA2A6DF097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1F33-2961-4C38-B856-32E3A6E66175}" type="datetimeFigureOut">
              <a:rPr lang="cs-CZ" smtClean="0"/>
              <a:t>23.10.2019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F246-0EE8-4560-8B48-DBA2A6DF097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1F33-2961-4C38-B856-32E3A6E66175}" type="datetimeFigureOut">
              <a:rPr lang="cs-CZ" smtClean="0"/>
              <a:t>23.10.2019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F246-0EE8-4560-8B48-DBA2A6DF097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1F33-2961-4C38-B856-32E3A6E66175}" type="datetimeFigureOut">
              <a:rPr lang="cs-CZ" smtClean="0"/>
              <a:t>23.10.2019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F246-0EE8-4560-8B48-DBA2A6DF097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1F33-2961-4C38-B856-32E3A6E66175}" type="datetimeFigureOut">
              <a:rPr lang="cs-CZ" smtClean="0"/>
              <a:t>23.10.2019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F246-0EE8-4560-8B48-DBA2A6DF097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1F33-2961-4C38-B856-32E3A6E66175}" type="datetimeFigureOut">
              <a:rPr lang="cs-CZ" smtClean="0"/>
              <a:t>23.10.2019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F246-0EE8-4560-8B48-DBA2A6DF097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1F33-2961-4C38-B856-32E3A6E66175}" type="datetimeFigureOut">
              <a:rPr lang="cs-CZ" smtClean="0"/>
              <a:t>23.10.2019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F246-0EE8-4560-8B48-DBA2A6DF097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1F33-2961-4C38-B856-32E3A6E66175}" type="datetimeFigureOut">
              <a:rPr lang="cs-CZ" smtClean="0"/>
              <a:t>23.10.2019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F246-0EE8-4560-8B48-DBA2A6DF097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1F33-2961-4C38-B856-32E3A6E66175}" type="datetimeFigureOut">
              <a:rPr lang="cs-CZ" smtClean="0"/>
              <a:t>23.10.2019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F246-0EE8-4560-8B48-DBA2A6DF097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1F33-2961-4C38-B856-32E3A6E66175}" type="datetimeFigureOut">
              <a:rPr lang="cs-CZ" smtClean="0"/>
              <a:t>23.10.2019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F246-0EE8-4560-8B48-DBA2A6DF097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1F33-2961-4C38-B856-32E3A6E66175}" type="datetimeFigureOut">
              <a:rPr lang="cs-CZ" smtClean="0"/>
              <a:t>23.10.2019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9F246-0EE8-4560-8B48-DBA2A6DF097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1F33-2961-4C38-B856-32E3A6E66175}" type="datetimeFigureOut">
              <a:rPr lang="cs-CZ" smtClean="0"/>
              <a:t>23.10.2019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9F246-0EE8-4560-8B48-DBA2A6DF097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ypocet.cz/cista-mzd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OlbH37GQg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Domácí rozpočet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Příjmy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Brigáda</a:t>
            </a:r>
          </a:p>
          <a:p>
            <a:r>
              <a:rPr lang="cs-CZ" dirty="0" smtClean="0"/>
              <a:t>Práce na částečný úvazek</a:t>
            </a:r>
          </a:p>
          <a:p>
            <a:r>
              <a:rPr lang="cs-CZ" dirty="0" smtClean="0"/>
              <a:t>Zaměstnání, Podnikání (OSVČ)</a:t>
            </a:r>
          </a:p>
          <a:p>
            <a:r>
              <a:rPr lang="cs-CZ" dirty="0" smtClean="0"/>
              <a:t>Zisk z prodeje (auta, zahrady, domu, bytu,…)</a:t>
            </a:r>
          </a:p>
          <a:p>
            <a:r>
              <a:rPr lang="cs-CZ" dirty="0" smtClean="0"/>
              <a:t>Dědictví, dar</a:t>
            </a:r>
          </a:p>
          <a:p>
            <a:r>
              <a:rPr lang="cs-CZ" dirty="0" smtClean="0"/>
              <a:t>Zisk z investic</a:t>
            </a: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/>
          <p:nvPr/>
        </p:nvPicPr>
        <p:blipFill>
          <a:blip r:embed="rId2" cstate="print"/>
          <a:srcRect b="2841"/>
          <a:stretch>
            <a:fillRect/>
          </a:stretch>
        </p:blipFill>
        <p:spPr bwMode="auto">
          <a:xfrm>
            <a:off x="1691680" y="3789040"/>
            <a:ext cx="5400600" cy="30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642194"/>
          </a:xfrm>
        </p:spPr>
        <p:txBody>
          <a:bodyPr>
            <a:normAutofit/>
          </a:bodyPr>
          <a:lstStyle/>
          <a:p>
            <a:r>
              <a:rPr lang="cs-CZ" dirty="0" smtClean="0"/>
              <a:t>Zaměstnání =  pravidelný, stabilní příjem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3993307"/>
          </a:xfrm>
        </p:spPr>
        <p:txBody>
          <a:bodyPr>
            <a:normAutofit/>
          </a:bodyPr>
          <a:lstStyle/>
          <a:p>
            <a:r>
              <a:rPr lang="cs-CZ" sz="3000" dirty="0" smtClean="0"/>
              <a:t>Minimální mzda - od </a:t>
            </a:r>
            <a:r>
              <a:rPr lang="cs-CZ" sz="3000" dirty="0"/>
              <a:t>ledna 2019 - </a:t>
            </a:r>
            <a:r>
              <a:rPr lang="cs-CZ" sz="3000" b="1" dirty="0"/>
              <a:t>13 350Kč </a:t>
            </a:r>
            <a:r>
              <a:rPr lang="cs-CZ" sz="3000" dirty="0"/>
              <a:t>(79,80 Kč/hod</a:t>
            </a:r>
            <a:r>
              <a:rPr lang="cs-CZ" sz="3000" dirty="0" smtClean="0"/>
              <a:t>)</a:t>
            </a:r>
          </a:p>
          <a:p>
            <a:r>
              <a:rPr lang="cs-CZ" sz="3000" dirty="0" smtClean="0"/>
              <a:t>Průměrná mzda v ČR (1. pololetí 2019) – </a:t>
            </a:r>
            <a:r>
              <a:rPr lang="cs-CZ" sz="3000" b="1" dirty="0" smtClean="0"/>
              <a:t>33 297 Kč</a:t>
            </a:r>
          </a:p>
          <a:p>
            <a:pPr>
              <a:buNone/>
            </a:pPr>
            <a:r>
              <a:rPr lang="cs-CZ" sz="3000" dirty="0" smtClean="0"/>
              <a:t>(v Olomouckém kraji nižší 29 702, nejvyšší v Praze)</a:t>
            </a:r>
          </a:p>
          <a:p>
            <a:pPr>
              <a:buNone/>
            </a:pPr>
            <a:endParaRPr lang="cs-CZ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Průměr 33 297 Kč = Hrubá mzda!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 té ještě platíme zdravotní (nemoc, úraz) a sociální pojištění (důchod, nezaměstnanost,…)</a:t>
            </a:r>
          </a:p>
          <a:p>
            <a:r>
              <a:rPr lang="cs-CZ" dirty="0" smtClean="0"/>
              <a:t>Také platíme daň z příjmu</a:t>
            </a:r>
          </a:p>
          <a:p>
            <a:r>
              <a:rPr lang="cs-CZ" dirty="0" smtClean="0"/>
              <a:t>Čistá mzda je „pouze“ 25 000 Kč</a:t>
            </a:r>
            <a:endParaRPr lang="cs-CZ" dirty="0"/>
          </a:p>
          <a:p>
            <a:endParaRPr lang="cs-CZ" dirty="0" smtClean="0"/>
          </a:p>
          <a:p>
            <a:r>
              <a:rPr lang="cs-CZ" dirty="0" smtClean="0"/>
              <a:t>Kalkulačka </a:t>
            </a:r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www.vypocet.cz/cista-mzda</a:t>
            </a:r>
            <a:r>
              <a:rPr lang="cs-CZ" dirty="0" smtClean="0"/>
              <a:t> </a:t>
            </a:r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/>
          <a:lstStyle/>
          <a:p>
            <a:r>
              <a:rPr lang="cs-CZ" dirty="0" smtClean="0"/>
              <a:t>Průměr však nemá každý…</a:t>
            </a:r>
            <a:endParaRPr lang="cs-CZ" dirty="0"/>
          </a:p>
        </p:txBody>
      </p:sp>
      <p:pic>
        <p:nvPicPr>
          <p:cNvPr id="4" name="Zástupný symbol pro obsah 3" descr="lidl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124744"/>
            <a:ext cx="8704966" cy="4896544"/>
          </a:xfrm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179512" y="5715000"/>
            <a:ext cx="87129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27 500 Kč hrubého = 21 000 Kč čistého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Domácnost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cs-CZ" b="1" cap="small" dirty="0"/>
              <a:t>Co vše doma máme? Jaké funkce chceme, aby měla?</a:t>
            </a:r>
            <a:br>
              <a:rPr lang="cs-CZ" b="1" cap="small" dirty="0"/>
            </a:br>
            <a:r>
              <a:rPr lang="cs-CZ" b="1" cap="small" dirty="0"/>
              <a:t>(spánek, zábava, jídlo/vaření, údržba oděvů,…)</a:t>
            </a:r>
            <a:endParaRPr lang="cs-CZ" dirty="0"/>
          </a:p>
          <a:p>
            <a:pPr algn="ctr"/>
            <a:r>
              <a:rPr lang="cs-CZ" b="1" cap="small" dirty="0"/>
              <a:t>Aby vše fungovalo, je třeba vynakládat úsilí/peníze</a:t>
            </a:r>
            <a:br>
              <a:rPr lang="cs-CZ" b="1" cap="small" dirty="0"/>
            </a:br>
            <a:r>
              <a:rPr lang="cs-CZ" b="1" cap="small" dirty="0"/>
              <a:t>= vše něco stojí </a:t>
            </a:r>
            <a:r>
              <a:rPr lang="cs-CZ" b="1" u="sng" cap="small" dirty="0"/>
              <a:t>-&gt;</a:t>
            </a:r>
            <a:r>
              <a:rPr lang="cs-CZ" b="1" u="sng" cap="small" dirty="0" smtClean="0"/>
              <a:t>Výdaje</a:t>
            </a:r>
          </a:p>
          <a:p>
            <a:pPr algn="ctr">
              <a:buNone/>
            </a:pPr>
            <a:r>
              <a:rPr lang="cs-CZ" b="1" cap="small" dirty="0" smtClean="0"/>
              <a:t>(co vše napadne vás?)</a:t>
            </a:r>
            <a:endParaRPr lang="cs-CZ" dirty="0"/>
          </a:p>
          <a:p>
            <a:endParaRPr lang="cs-C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Výdaje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cs-CZ" dirty="0" smtClean="0"/>
              <a:t>Vše za co domácnost vydává peníze</a:t>
            </a:r>
          </a:p>
          <a:p>
            <a:r>
              <a:rPr lang="cs-CZ" dirty="0" smtClean="0"/>
              <a:t>Bydlení (nájem, hypotéka, opravy, energie,…)</a:t>
            </a:r>
          </a:p>
          <a:p>
            <a:r>
              <a:rPr lang="cs-CZ" dirty="0" smtClean="0"/>
              <a:t>Potraviny</a:t>
            </a:r>
          </a:p>
          <a:p>
            <a:r>
              <a:rPr lang="cs-CZ" dirty="0" smtClean="0"/>
              <a:t>Drogerie (osobní hygiena, úklid, praní,…)</a:t>
            </a:r>
          </a:p>
          <a:p>
            <a:r>
              <a:rPr lang="cs-CZ" dirty="0" smtClean="0"/>
              <a:t>Zábava</a:t>
            </a:r>
          </a:p>
          <a:p>
            <a:r>
              <a:rPr lang="cs-CZ" dirty="0" smtClean="0"/>
              <a:t>Pojištění domácnosti, auta…</a:t>
            </a:r>
          </a:p>
          <a:p>
            <a:endParaRPr lang="cs-CZ" dirty="0"/>
          </a:p>
          <a:p>
            <a:r>
              <a:rPr lang="cs-CZ" dirty="0" smtClean="0"/>
              <a:t>+ nepravidelné výdaje (dárky na Vánoce…)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Kolik co stojí? Kolik zbude?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Vytvořte si názorný plakát, s domem uprostřed a pomocí barevných šipek (zelená příjmy, červená výdaje) si zaznamenejte kolik peněz „teče“ oběma směry (domů i ven z domu)</a:t>
            </a:r>
            <a:endParaRPr lang="cs-C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Domácí rozpočet 1 + 7 + 2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cs-CZ" dirty="0" smtClean="0">
                <a:hlinkClick r:id="rId2"/>
              </a:rPr>
              <a:t>https://www.youtube.com/watch?v=MOlbH37GQg0</a:t>
            </a:r>
            <a:endParaRPr lang="cs-CZ" dirty="0" smtClean="0"/>
          </a:p>
          <a:p>
            <a:pPr>
              <a:buNone/>
            </a:pPr>
            <a:endParaRPr lang="cs-CZ" dirty="0"/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endParaRPr lang="cs-CZ" dirty="0"/>
          </a:p>
          <a:p>
            <a:pPr algn="ctr">
              <a:buNone/>
            </a:pPr>
            <a:r>
              <a:rPr lang="cs-CZ" dirty="0" smtClean="0"/>
              <a:t>1 díl zábava, 7 dílů potřeby, 2 díly rezervy (spoření + investice)</a:t>
            </a:r>
            <a:endParaRPr lang="cs-C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257</Words>
  <Application>Microsoft Office PowerPoint</Application>
  <PresentationFormat>Předvádění na obrazovce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Motiv sady Office</vt:lpstr>
      <vt:lpstr>Domácí rozpočet</vt:lpstr>
      <vt:lpstr>Příjmy</vt:lpstr>
      <vt:lpstr>Zaměstnání =  pravidelný, stabilní příjem</vt:lpstr>
      <vt:lpstr>Průměr 33 297 Kč = Hrubá mzda!</vt:lpstr>
      <vt:lpstr>Průměr však nemá každý…</vt:lpstr>
      <vt:lpstr>Domácnost</vt:lpstr>
      <vt:lpstr>Výdaje</vt:lpstr>
      <vt:lpstr>Kolik co stojí? Kolik zbude?</vt:lpstr>
      <vt:lpstr>Domácí rozpočet 1 + 7 + 2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Domácí rozpočet</dc:title>
  <dc:creator>gerzaa</dc:creator>
  <cp:lastModifiedBy>gerzaa</cp:lastModifiedBy>
  <cp:revision>7</cp:revision>
  <dcterms:created xsi:type="dcterms:W3CDTF">2019-10-23T10:25:59Z</dcterms:created>
  <dcterms:modified xsi:type="dcterms:W3CDTF">2019-10-23T11:24:06Z</dcterms:modified>
</cp:coreProperties>
</file>