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70" r:id="rId9"/>
    <p:sldId id="271" r:id="rId10"/>
    <p:sldId id="272" r:id="rId11"/>
    <p:sldId id="273" r:id="rId12"/>
    <p:sldId id="274" r:id="rId13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7C80"/>
    <a:srgbClr val="FF6600"/>
    <a:srgbClr val="FF9933"/>
    <a:srgbClr val="FFCC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80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25EF81F4-2EBC-494C-BD72-FB2AE11490B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468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BCB6A8C-87DB-48E1-83F8-73C45E37B8C1}" type="slidenum">
              <a:rPr lang="pl-PL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</a:t>
            </a:fld>
            <a:endParaRPr lang="pl-PL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cs-CZ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43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BD47B4D-2D27-424D-9471-65E6A192FDD0}" type="slidenum">
              <a:rPr lang="pl-PL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10</a:t>
            </a:fld>
            <a:endParaRPr lang="pl-PL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cs-CZ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04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BE103EB-1EC5-4D3B-B563-B73AB1DB43F8}" type="slidenum">
              <a:rPr lang="pl-PL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11</a:t>
            </a:fld>
            <a:endParaRPr lang="pl-PL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cs-CZ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66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7B7E10C-ADEB-464A-A00F-B42F3CE4B28F}" type="slidenum">
              <a:rPr lang="pl-PL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</a:t>
            </a:fld>
            <a:endParaRPr lang="pl-PL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cs-CZ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30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6FFEC92-B653-4512-915C-AA8C6B2F7D46}" type="slidenum">
              <a:rPr lang="pl-PL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</a:t>
            </a:fld>
            <a:endParaRPr lang="pl-PL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cs-CZ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44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3A3F116-3F3C-488B-A74D-D0807FE1240C}" type="slidenum">
              <a:rPr lang="pl-PL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4</a:t>
            </a:fld>
            <a:endParaRPr lang="pl-PL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cs-CZ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30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C7636CE-8C48-4C98-9AE4-C73D0ACF9E40}" type="slidenum">
              <a:rPr lang="pl-PL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5</a:t>
            </a:fld>
            <a:endParaRPr lang="pl-PL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cs-CZ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268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8F331CE-21FB-44C5-B42B-386B5E5BC9D0}" type="slidenum">
              <a:rPr lang="pl-PL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6</a:t>
            </a:fld>
            <a:endParaRPr lang="pl-PL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cs-CZ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89B5971-B70E-4938-AE34-360E86A96CF8}" type="slidenum">
              <a:rPr lang="pl-PL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7</a:t>
            </a:fld>
            <a:endParaRPr lang="pl-PL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cs-CZ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962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9A3855A-718C-4BAB-98D8-81FFC840CBC6}" type="slidenum">
              <a:rPr lang="pl-PL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8</a:t>
            </a:fld>
            <a:endParaRPr lang="pl-PL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cs-CZ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285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F2D4BE5-EAA2-4639-8B93-80806223F475}" type="slidenum">
              <a:rPr lang="pl-PL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9</a:t>
            </a:fld>
            <a:endParaRPr lang="pl-PL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cs-CZ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5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62402-134D-4EC9-801A-64406DB5529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4151D-4377-4CF0-984C-E51F749AFA1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7C6B5-D1E6-4F5A-A267-ED209A6DCEE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BC1BD-9579-4AD7-B5B0-956E7BE1836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5DBBF-1290-4DDF-8D99-097036B253D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218DA-C80B-4025-8A40-6FE6B43A88F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A4266-CC9F-4AC5-963F-D368AB93786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848F8-6D20-4020-949A-0F50326FC22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2C8D2-521E-4298-9ABA-C58C5068A03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6BC34-642C-4662-997B-879A73B1699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6CA98-C96E-45B2-BC7D-85BA9F14DEA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dirty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4C4BE-4EBC-45AF-9F6B-21116C326DB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Klepněte pro úpravu formátu titulního textu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Klepněte pro úpravu formátu textu osnovy</a:t>
            </a:r>
          </a:p>
          <a:p>
            <a:pPr lvl="1"/>
            <a:r>
              <a:rPr lang="en-GB" smtClean="0"/>
              <a:t>Druhá úroveň</a:t>
            </a:r>
          </a:p>
          <a:p>
            <a:pPr lvl="2"/>
            <a:r>
              <a:rPr lang="en-GB" smtClean="0"/>
              <a:t>Třetí úroveň</a:t>
            </a:r>
          </a:p>
          <a:p>
            <a:pPr lvl="3"/>
            <a:r>
              <a:rPr lang="en-GB" smtClean="0"/>
              <a:t>Čtvrtá úroveň osnovy</a:t>
            </a:r>
          </a:p>
          <a:p>
            <a:pPr lvl="4"/>
            <a:r>
              <a:rPr lang="en-GB" smtClean="0"/>
              <a:t>Pátá úroveň osnovy</a:t>
            </a:r>
          </a:p>
          <a:p>
            <a:pPr lvl="4"/>
            <a:r>
              <a:rPr lang="en-GB" smtClean="0"/>
              <a:t>Šestá úroveň</a:t>
            </a:r>
          </a:p>
          <a:p>
            <a:pPr lvl="4"/>
            <a:r>
              <a:rPr lang="en-GB" smtClean="0"/>
              <a:t>Sedmá úroveň</a:t>
            </a:r>
          </a:p>
          <a:p>
            <a:pPr lvl="4"/>
            <a:r>
              <a:rPr lang="en-GB" smtClean="0"/>
              <a:t>Osmá úroveň textu</a:t>
            </a:r>
          </a:p>
          <a:p>
            <a:pPr lvl="4"/>
            <a:r>
              <a:rPr lang="en-GB" smtClean="0"/>
              <a:t>Devátá úroveň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48A07BB-AC0A-4512-AF5B-8ACEE2C9547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800">
          <a:solidFill>
            <a:srgbClr val="FFFFFF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800">
          <a:solidFill>
            <a:srgbClr val="FFFFFF"/>
          </a:solidFill>
          <a:latin typeface="Verdana" pitchFamily="32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800">
          <a:solidFill>
            <a:srgbClr val="FFFFFF"/>
          </a:solidFill>
          <a:latin typeface="Verdana" pitchFamily="32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800">
          <a:solidFill>
            <a:srgbClr val="FFFFFF"/>
          </a:solidFill>
          <a:latin typeface="Verdana" pitchFamily="32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800">
          <a:solidFill>
            <a:srgbClr val="FFFFFF"/>
          </a:solidFill>
          <a:latin typeface="Verdana" pitchFamily="32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FFFFFF"/>
          </a:solidFill>
          <a:latin typeface="Verdana" pitchFamily="32" charset="0"/>
          <a:cs typeface="Arial Unicode MS" charset="0"/>
        </a:defRPr>
      </a:lvl6pPr>
      <a:lvl7pPr marL="2971800" indent="-228600" algn="ctr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FFFFFF"/>
          </a:solidFill>
          <a:latin typeface="Verdana" pitchFamily="32" charset="0"/>
          <a:cs typeface="Arial Unicode MS" charset="0"/>
        </a:defRPr>
      </a:lvl7pPr>
      <a:lvl8pPr marL="3429000" indent="-228600" algn="ctr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FFFFFF"/>
          </a:solidFill>
          <a:latin typeface="Verdana" pitchFamily="32" charset="0"/>
          <a:cs typeface="Arial Unicode MS" charset="0"/>
        </a:defRPr>
      </a:lvl8pPr>
      <a:lvl9pPr marL="3886200" indent="-228600" algn="ctr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FFFFFF"/>
          </a:solidFill>
          <a:latin typeface="Verdana" pitchFamily="32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101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FFFFFF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FFFFFF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FFFFFF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468313" y="539750"/>
            <a:ext cx="9070975" cy="287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105840" rIns="0" bIns="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110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Peníze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92513" y="3025775"/>
            <a:ext cx="2706687" cy="2911475"/>
            <a:chOff x="2263" y="1906"/>
            <a:chExt cx="1705" cy="1834"/>
          </a:xfrm>
        </p:grpSpPr>
        <p:grpSp>
          <p:nvGrpSpPr>
            <p:cNvPr id="2053" name="Group 3"/>
            <p:cNvGrpSpPr>
              <a:grpSpLocks/>
            </p:cNvGrpSpPr>
            <p:nvPr/>
          </p:nvGrpSpPr>
          <p:grpSpPr bwMode="auto">
            <a:xfrm>
              <a:off x="2263" y="1906"/>
              <a:ext cx="1705" cy="1834"/>
              <a:chOff x="2263" y="1906"/>
              <a:chExt cx="1705" cy="1834"/>
            </a:xfrm>
          </p:grpSpPr>
          <p:grpSp>
            <p:nvGrpSpPr>
              <p:cNvPr id="2054" name="Group 4"/>
              <p:cNvGrpSpPr>
                <a:grpSpLocks/>
              </p:cNvGrpSpPr>
              <p:nvPr/>
            </p:nvGrpSpPr>
            <p:grpSpPr bwMode="auto">
              <a:xfrm>
                <a:off x="2263" y="1906"/>
                <a:ext cx="1705" cy="1834"/>
                <a:chOff x="2263" y="1906"/>
                <a:chExt cx="1705" cy="1834"/>
              </a:xfrm>
            </p:grpSpPr>
            <p:grpSp>
              <p:nvGrpSpPr>
                <p:cNvPr id="2055" name="Group 5"/>
                <p:cNvGrpSpPr>
                  <a:grpSpLocks/>
                </p:cNvGrpSpPr>
                <p:nvPr/>
              </p:nvGrpSpPr>
              <p:grpSpPr bwMode="auto">
                <a:xfrm>
                  <a:off x="2263" y="1906"/>
                  <a:ext cx="1705" cy="1834"/>
                  <a:chOff x="2263" y="1906"/>
                  <a:chExt cx="1705" cy="1834"/>
                </a:xfrm>
              </p:grpSpPr>
              <p:sp>
                <p:nvSpPr>
                  <p:cNvPr id="2056" name="Freeform 6"/>
                  <p:cNvSpPr>
                    <a:spLocks noChangeArrowheads="1"/>
                  </p:cNvSpPr>
                  <p:nvPr/>
                </p:nvSpPr>
                <p:spPr bwMode="auto">
                  <a:xfrm>
                    <a:off x="2163" y="1882"/>
                    <a:ext cx="1878" cy="1868"/>
                  </a:xfrm>
                  <a:custGeom>
                    <a:avLst/>
                    <a:gdLst>
                      <a:gd name="T0" fmla="*/ 0 w 8280"/>
                      <a:gd name="T1" fmla="*/ 1 h 8236"/>
                      <a:gd name="T2" fmla="*/ 0 w 8280"/>
                      <a:gd name="T3" fmla="*/ 1 h 8236"/>
                      <a:gd name="T4" fmla="*/ 0 w 8280"/>
                      <a:gd name="T5" fmla="*/ 1 h 8236"/>
                      <a:gd name="T6" fmla="*/ 0 w 8280"/>
                      <a:gd name="T7" fmla="*/ 1 h 8236"/>
                      <a:gd name="T8" fmla="*/ 0 w 8280"/>
                      <a:gd name="T9" fmla="*/ 1 h 8236"/>
                      <a:gd name="T10" fmla="*/ 0 w 8280"/>
                      <a:gd name="T11" fmla="*/ 1 h 8236"/>
                      <a:gd name="T12" fmla="*/ 0 w 8280"/>
                      <a:gd name="T13" fmla="*/ 0 h 8236"/>
                      <a:gd name="T14" fmla="*/ 0 w 8280"/>
                      <a:gd name="T15" fmla="*/ 0 h 8236"/>
                      <a:gd name="T16" fmla="*/ 0 w 8280"/>
                      <a:gd name="T17" fmla="*/ 0 h 8236"/>
                      <a:gd name="T18" fmla="*/ 0 w 8280"/>
                      <a:gd name="T19" fmla="*/ 0 h 8236"/>
                      <a:gd name="T20" fmla="*/ 1 w 8280"/>
                      <a:gd name="T21" fmla="*/ 0 h 8236"/>
                      <a:gd name="T22" fmla="*/ 1 w 8280"/>
                      <a:gd name="T23" fmla="*/ 0 h 8236"/>
                      <a:gd name="T24" fmla="*/ 1 w 8280"/>
                      <a:gd name="T25" fmla="*/ 0 h 8236"/>
                      <a:gd name="T26" fmla="*/ 1 w 8280"/>
                      <a:gd name="T27" fmla="*/ 0 h 8236"/>
                      <a:gd name="T28" fmla="*/ 1 w 8280"/>
                      <a:gd name="T29" fmla="*/ 0 h 8236"/>
                      <a:gd name="T30" fmla="*/ 1 w 8280"/>
                      <a:gd name="T31" fmla="*/ 0 h 8236"/>
                      <a:gd name="T32" fmla="*/ 1 w 8280"/>
                      <a:gd name="T33" fmla="*/ 0 h 8236"/>
                      <a:gd name="T34" fmla="*/ 1 w 8280"/>
                      <a:gd name="T35" fmla="*/ 0 h 8236"/>
                      <a:gd name="T36" fmla="*/ 1 w 8280"/>
                      <a:gd name="T37" fmla="*/ 0 h 8236"/>
                      <a:gd name="T38" fmla="*/ 1 w 8280"/>
                      <a:gd name="T39" fmla="*/ 0 h 8236"/>
                      <a:gd name="T40" fmla="*/ 1 w 8280"/>
                      <a:gd name="T41" fmla="*/ 1 h 8236"/>
                      <a:gd name="T42" fmla="*/ 1 w 8280"/>
                      <a:gd name="T43" fmla="*/ 1 h 8236"/>
                      <a:gd name="T44" fmla="*/ 1 w 8280"/>
                      <a:gd name="T45" fmla="*/ 1 h 8236"/>
                      <a:gd name="T46" fmla="*/ 1 w 8280"/>
                      <a:gd name="T47" fmla="*/ 1 h 8236"/>
                      <a:gd name="T48" fmla="*/ 1 w 8280"/>
                      <a:gd name="T49" fmla="*/ 1 h 8236"/>
                      <a:gd name="T50" fmla="*/ 0 w 8280"/>
                      <a:gd name="T51" fmla="*/ 1 h 8236"/>
                      <a:gd name="T52" fmla="*/ 0 w 8280"/>
                      <a:gd name="T53" fmla="*/ 1 h 82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8280"/>
                      <a:gd name="T82" fmla="*/ 0 h 8236"/>
                      <a:gd name="T83" fmla="*/ 8280 w 8280"/>
                      <a:gd name="T84" fmla="*/ 8236 h 8236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8280" h="8236">
                        <a:moveTo>
                          <a:pt x="2588" y="8151"/>
                        </a:moveTo>
                        <a:lnTo>
                          <a:pt x="1291" y="7969"/>
                        </a:lnTo>
                        <a:lnTo>
                          <a:pt x="806" y="7657"/>
                        </a:lnTo>
                        <a:lnTo>
                          <a:pt x="538" y="7119"/>
                        </a:lnTo>
                        <a:lnTo>
                          <a:pt x="441" y="6548"/>
                        </a:lnTo>
                        <a:lnTo>
                          <a:pt x="488" y="6231"/>
                        </a:lnTo>
                        <a:cubicBezTo>
                          <a:pt x="668" y="4545"/>
                          <a:pt x="0" y="2898"/>
                          <a:pt x="1026" y="1198"/>
                        </a:cubicBezTo>
                        <a:cubicBezTo>
                          <a:pt x="1377" y="1063"/>
                          <a:pt x="1609" y="1024"/>
                          <a:pt x="1920" y="1024"/>
                        </a:cubicBezTo>
                        <a:lnTo>
                          <a:pt x="2009" y="759"/>
                        </a:lnTo>
                        <a:lnTo>
                          <a:pt x="2406" y="530"/>
                        </a:lnTo>
                        <a:cubicBezTo>
                          <a:pt x="3126" y="362"/>
                          <a:pt x="3742" y="0"/>
                          <a:pt x="4451" y="136"/>
                        </a:cubicBezTo>
                        <a:cubicBezTo>
                          <a:pt x="4718" y="362"/>
                          <a:pt x="4801" y="530"/>
                          <a:pt x="4936" y="712"/>
                        </a:cubicBezTo>
                        <a:cubicBezTo>
                          <a:pt x="4983" y="798"/>
                          <a:pt x="4983" y="798"/>
                          <a:pt x="4983" y="798"/>
                        </a:cubicBezTo>
                        <a:lnTo>
                          <a:pt x="5604" y="892"/>
                        </a:lnTo>
                        <a:lnTo>
                          <a:pt x="5957" y="530"/>
                        </a:lnTo>
                        <a:cubicBezTo>
                          <a:pt x="6007" y="530"/>
                          <a:pt x="6007" y="530"/>
                          <a:pt x="6007" y="530"/>
                        </a:cubicBezTo>
                        <a:lnTo>
                          <a:pt x="6368" y="668"/>
                        </a:lnTo>
                        <a:lnTo>
                          <a:pt x="6719" y="977"/>
                        </a:lnTo>
                        <a:cubicBezTo>
                          <a:pt x="6771" y="977"/>
                          <a:pt x="6771" y="977"/>
                          <a:pt x="6771" y="977"/>
                        </a:cubicBezTo>
                        <a:lnTo>
                          <a:pt x="7607" y="1245"/>
                        </a:lnTo>
                        <a:cubicBezTo>
                          <a:pt x="8279" y="3033"/>
                          <a:pt x="7789" y="4810"/>
                          <a:pt x="7836" y="6589"/>
                        </a:cubicBezTo>
                        <a:lnTo>
                          <a:pt x="7439" y="7748"/>
                        </a:lnTo>
                        <a:lnTo>
                          <a:pt x="7207" y="7928"/>
                        </a:lnTo>
                        <a:cubicBezTo>
                          <a:pt x="7166" y="7928"/>
                          <a:pt x="7166" y="7928"/>
                          <a:pt x="7166" y="7928"/>
                        </a:cubicBezTo>
                        <a:lnTo>
                          <a:pt x="5872" y="7969"/>
                        </a:lnTo>
                        <a:cubicBezTo>
                          <a:pt x="4801" y="7928"/>
                          <a:pt x="3794" y="8235"/>
                          <a:pt x="2723" y="8201"/>
                        </a:cubicBezTo>
                        <a:lnTo>
                          <a:pt x="2588" y="8151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57" name="Freeform 7"/>
                  <p:cNvSpPr>
                    <a:spLocks noChangeArrowheads="1"/>
                  </p:cNvSpPr>
                  <p:nvPr/>
                </p:nvSpPr>
                <p:spPr bwMode="auto">
                  <a:xfrm>
                    <a:off x="2335" y="2154"/>
                    <a:ext cx="1575" cy="1497"/>
                  </a:xfrm>
                  <a:custGeom>
                    <a:avLst/>
                    <a:gdLst>
                      <a:gd name="T0" fmla="*/ 0 w 6947"/>
                      <a:gd name="T1" fmla="*/ 1 h 6602"/>
                      <a:gd name="T2" fmla="*/ 0 w 6947"/>
                      <a:gd name="T3" fmla="*/ 1 h 6602"/>
                      <a:gd name="T4" fmla="*/ 0 w 6947"/>
                      <a:gd name="T5" fmla="*/ 1 h 6602"/>
                      <a:gd name="T6" fmla="*/ 0 w 6947"/>
                      <a:gd name="T7" fmla="*/ 1 h 6602"/>
                      <a:gd name="T8" fmla="*/ 0 w 6947"/>
                      <a:gd name="T9" fmla="*/ 1 h 6602"/>
                      <a:gd name="T10" fmla="*/ 0 w 6947"/>
                      <a:gd name="T11" fmla="*/ 1 h 6602"/>
                      <a:gd name="T12" fmla="*/ 0 w 6947"/>
                      <a:gd name="T13" fmla="*/ 1 h 6602"/>
                      <a:gd name="T14" fmla="*/ 0 w 6947"/>
                      <a:gd name="T15" fmla="*/ 1 h 6602"/>
                      <a:gd name="T16" fmla="*/ 0 w 6947"/>
                      <a:gd name="T17" fmla="*/ 1 h 6602"/>
                      <a:gd name="T18" fmla="*/ 1 w 6947"/>
                      <a:gd name="T19" fmla="*/ 1 h 6602"/>
                      <a:gd name="T20" fmla="*/ 1 w 6947"/>
                      <a:gd name="T21" fmla="*/ 1 h 6602"/>
                      <a:gd name="T22" fmla="*/ 1 w 6947"/>
                      <a:gd name="T23" fmla="*/ 1 h 6602"/>
                      <a:gd name="T24" fmla="*/ 1 w 6947"/>
                      <a:gd name="T25" fmla="*/ 1 h 6602"/>
                      <a:gd name="T26" fmla="*/ 1 w 6947"/>
                      <a:gd name="T27" fmla="*/ 1 h 6602"/>
                      <a:gd name="T28" fmla="*/ 1 w 6947"/>
                      <a:gd name="T29" fmla="*/ 0 h 6602"/>
                      <a:gd name="T30" fmla="*/ 1 w 6947"/>
                      <a:gd name="T31" fmla="*/ 0 h 6602"/>
                      <a:gd name="T32" fmla="*/ 1 w 6947"/>
                      <a:gd name="T33" fmla="*/ 0 h 6602"/>
                      <a:gd name="T34" fmla="*/ 1 w 6947"/>
                      <a:gd name="T35" fmla="*/ 0 h 6602"/>
                      <a:gd name="T36" fmla="*/ 1 w 6947"/>
                      <a:gd name="T37" fmla="*/ 0 h 6602"/>
                      <a:gd name="T38" fmla="*/ 1 w 6947"/>
                      <a:gd name="T39" fmla="*/ 0 h 6602"/>
                      <a:gd name="T40" fmla="*/ 1 w 6947"/>
                      <a:gd name="T41" fmla="*/ 0 h 6602"/>
                      <a:gd name="T42" fmla="*/ 1 w 6947"/>
                      <a:gd name="T43" fmla="*/ 0 h 6602"/>
                      <a:gd name="T44" fmla="*/ 1 w 6947"/>
                      <a:gd name="T45" fmla="*/ 0 h 6602"/>
                      <a:gd name="T46" fmla="*/ 1 w 6947"/>
                      <a:gd name="T47" fmla="*/ 0 h 6602"/>
                      <a:gd name="T48" fmla="*/ 1 w 6947"/>
                      <a:gd name="T49" fmla="*/ 0 h 6602"/>
                      <a:gd name="T50" fmla="*/ 1 w 6947"/>
                      <a:gd name="T51" fmla="*/ 0 h 6602"/>
                      <a:gd name="T52" fmla="*/ 1 w 6947"/>
                      <a:gd name="T53" fmla="*/ 0 h 6602"/>
                      <a:gd name="T54" fmla="*/ 1 w 6947"/>
                      <a:gd name="T55" fmla="*/ 0 h 6602"/>
                      <a:gd name="T56" fmla="*/ 1 w 6947"/>
                      <a:gd name="T57" fmla="*/ 0 h 6602"/>
                      <a:gd name="T58" fmla="*/ 1 w 6947"/>
                      <a:gd name="T59" fmla="*/ 0 h 6602"/>
                      <a:gd name="T60" fmla="*/ 1 w 6947"/>
                      <a:gd name="T61" fmla="*/ 1 h 6602"/>
                      <a:gd name="T62" fmla="*/ 1 w 6947"/>
                      <a:gd name="T63" fmla="*/ 1 h 6602"/>
                      <a:gd name="T64" fmla="*/ 1 w 6947"/>
                      <a:gd name="T65" fmla="*/ 1 h 6602"/>
                      <a:gd name="T66" fmla="*/ 0 w 6947"/>
                      <a:gd name="T67" fmla="*/ 1 h 6602"/>
                      <a:gd name="T68" fmla="*/ 0 w 6947"/>
                      <a:gd name="T69" fmla="*/ 1 h 6602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6947"/>
                      <a:gd name="T106" fmla="*/ 0 h 6602"/>
                      <a:gd name="T107" fmla="*/ 6947 w 6947"/>
                      <a:gd name="T108" fmla="*/ 6602 h 6602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6947" h="6602">
                        <a:moveTo>
                          <a:pt x="1253" y="6550"/>
                        </a:moveTo>
                        <a:lnTo>
                          <a:pt x="268" y="6283"/>
                        </a:lnTo>
                        <a:lnTo>
                          <a:pt x="86" y="5971"/>
                        </a:lnTo>
                        <a:lnTo>
                          <a:pt x="0" y="5350"/>
                        </a:lnTo>
                        <a:cubicBezTo>
                          <a:pt x="353" y="5168"/>
                          <a:pt x="715" y="5124"/>
                          <a:pt x="1029" y="5124"/>
                        </a:cubicBezTo>
                        <a:lnTo>
                          <a:pt x="1200" y="5033"/>
                        </a:lnTo>
                        <a:cubicBezTo>
                          <a:pt x="1253" y="5033"/>
                          <a:pt x="1253" y="5033"/>
                          <a:pt x="1253" y="5033"/>
                        </a:cubicBezTo>
                        <a:lnTo>
                          <a:pt x="1465" y="4989"/>
                        </a:lnTo>
                        <a:lnTo>
                          <a:pt x="2406" y="5615"/>
                        </a:lnTo>
                        <a:cubicBezTo>
                          <a:pt x="3300" y="5480"/>
                          <a:pt x="4133" y="5883"/>
                          <a:pt x="5027" y="5389"/>
                        </a:cubicBezTo>
                        <a:cubicBezTo>
                          <a:pt x="5113" y="5303"/>
                          <a:pt x="5113" y="5303"/>
                          <a:pt x="5113" y="5303"/>
                        </a:cubicBezTo>
                        <a:lnTo>
                          <a:pt x="5339" y="5085"/>
                        </a:lnTo>
                        <a:cubicBezTo>
                          <a:pt x="5339" y="5033"/>
                          <a:pt x="5339" y="5033"/>
                          <a:pt x="5339" y="5033"/>
                        </a:cubicBezTo>
                        <a:lnTo>
                          <a:pt x="5742" y="4415"/>
                        </a:lnTo>
                        <a:lnTo>
                          <a:pt x="5742" y="4053"/>
                        </a:lnTo>
                        <a:cubicBezTo>
                          <a:pt x="5695" y="3833"/>
                          <a:pt x="5830" y="3612"/>
                          <a:pt x="5742" y="3347"/>
                        </a:cubicBezTo>
                        <a:cubicBezTo>
                          <a:pt x="5695" y="3250"/>
                          <a:pt x="5695" y="3250"/>
                          <a:pt x="5695" y="3250"/>
                        </a:cubicBezTo>
                        <a:lnTo>
                          <a:pt x="5695" y="2682"/>
                        </a:lnTo>
                        <a:lnTo>
                          <a:pt x="5695" y="2365"/>
                        </a:lnTo>
                        <a:lnTo>
                          <a:pt x="5742" y="2185"/>
                        </a:lnTo>
                        <a:lnTo>
                          <a:pt x="5474" y="1738"/>
                        </a:lnTo>
                        <a:cubicBezTo>
                          <a:pt x="5695" y="1653"/>
                          <a:pt x="5963" y="1380"/>
                          <a:pt x="6183" y="1380"/>
                        </a:cubicBezTo>
                        <a:lnTo>
                          <a:pt x="6448" y="1297"/>
                        </a:lnTo>
                        <a:lnTo>
                          <a:pt x="6630" y="1167"/>
                        </a:lnTo>
                        <a:cubicBezTo>
                          <a:pt x="6680" y="1167"/>
                          <a:pt x="6680" y="1167"/>
                          <a:pt x="6680" y="1167"/>
                        </a:cubicBezTo>
                        <a:lnTo>
                          <a:pt x="6722" y="933"/>
                        </a:lnTo>
                        <a:lnTo>
                          <a:pt x="6545" y="629"/>
                        </a:lnTo>
                        <a:lnTo>
                          <a:pt x="6363" y="403"/>
                        </a:lnTo>
                        <a:lnTo>
                          <a:pt x="6228" y="0"/>
                        </a:lnTo>
                        <a:lnTo>
                          <a:pt x="6722" y="268"/>
                        </a:lnTo>
                        <a:cubicBezTo>
                          <a:pt x="6946" y="2144"/>
                          <a:pt x="6810" y="3965"/>
                          <a:pt x="6680" y="5836"/>
                        </a:cubicBezTo>
                        <a:lnTo>
                          <a:pt x="6410" y="6239"/>
                        </a:lnTo>
                        <a:cubicBezTo>
                          <a:pt x="6363" y="6239"/>
                          <a:pt x="6363" y="6239"/>
                          <a:pt x="6363" y="6239"/>
                        </a:cubicBezTo>
                        <a:cubicBezTo>
                          <a:pt x="4666" y="6459"/>
                          <a:pt x="3035" y="6504"/>
                          <a:pt x="1382" y="6601"/>
                        </a:cubicBezTo>
                        <a:lnTo>
                          <a:pt x="1253" y="655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58" name="Freeform 8"/>
                  <p:cNvSpPr>
                    <a:spLocks noChangeArrowheads="1"/>
                  </p:cNvSpPr>
                  <p:nvPr/>
                </p:nvSpPr>
                <p:spPr bwMode="auto">
                  <a:xfrm>
                    <a:off x="2598" y="3519"/>
                    <a:ext cx="69" cy="61"/>
                  </a:xfrm>
                  <a:custGeom>
                    <a:avLst/>
                    <a:gdLst>
                      <a:gd name="T0" fmla="*/ 0 w 306"/>
                      <a:gd name="T1" fmla="*/ 0 h 267"/>
                      <a:gd name="T2" fmla="*/ 0 w 306"/>
                      <a:gd name="T3" fmla="*/ 0 h 267"/>
                      <a:gd name="T4" fmla="*/ 0 w 306"/>
                      <a:gd name="T5" fmla="*/ 0 h 267"/>
                      <a:gd name="T6" fmla="*/ 0 w 306"/>
                      <a:gd name="T7" fmla="*/ 0 h 267"/>
                      <a:gd name="T8" fmla="*/ 0 w 306"/>
                      <a:gd name="T9" fmla="*/ 0 h 267"/>
                      <a:gd name="T10" fmla="*/ 0 w 306"/>
                      <a:gd name="T11" fmla="*/ 0 h 26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06"/>
                      <a:gd name="T19" fmla="*/ 0 h 267"/>
                      <a:gd name="T20" fmla="*/ 306 w 306"/>
                      <a:gd name="T21" fmla="*/ 267 h 26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06" h="267">
                        <a:moveTo>
                          <a:pt x="91" y="266"/>
                        </a:moveTo>
                        <a:lnTo>
                          <a:pt x="0" y="168"/>
                        </a:lnTo>
                        <a:lnTo>
                          <a:pt x="135" y="0"/>
                        </a:lnTo>
                        <a:lnTo>
                          <a:pt x="305" y="86"/>
                        </a:lnTo>
                        <a:lnTo>
                          <a:pt x="177" y="266"/>
                        </a:lnTo>
                        <a:lnTo>
                          <a:pt x="91" y="266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59" name="Freeform 9"/>
                  <p:cNvSpPr>
                    <a:spLocks noChangeArrowheads="1"/>
                  </p:cNvSpPr>
                  <p:nvPr/>
                </p:nvSpPr>
                <p:spPr bwMode="auto">
                  <a:xfrm>
                    <a:off x="2819" y="3497"/>
                    <a:ext cx="62" cy="82"/>
                  </a:xfrm>
                  <a:custGeom>
                    <a:avLst/>
                    <a:gdLst>
                      <a:gd name="T0" fmla="*/ 0 w 275"/>
                      <a:gd name="T1" fmla="*/ 0 h 363"/>
                      <a:gd name="T2" fmla="*/ 0 w 275"/>
                      <a:gd name="T3" fmla="*/ 0 h 363"/>
                      <a:gd name="T4" fmla="*/ 0 w 275"/>
                      <a:gd name="T5" fmla="*/ 0 h 363"/>
                      <a:gd name="T6" fmla="*/ 0 w 275"/>
                      <a:gd name="T7" fmla="*/ 0 h 363"/>
                      <a:gd name="T8" fmla="*/ 0 w 275"/>
                      <a:gd name="T9" fmla="*/ 0 h 3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5"/>
                      <a:gd name="T16" fmla="*/ 0 h 363"/>
                      <a:gd name="T17" fmla="*/ 275 w 275"/>
                      <a:gd name="T18" fmla="*/ 363 h 3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5" h="363">
                        <a:moveTo>
                          <a:pt x="0" y="317"/>
                        </a:moveTo>
                        <a:lnTo>
                          <a:pt x="52" y="0"/>
                        </a:lnTo>
                        <a:lnTo>
                          <a:pt x="274" y="97"/>
                        </a:lnTo>
                        <a:lnTo>
                          <a:pt x="97" y="362"/>
                        </a:lnTo>
                        <a:lnTo>
                          <a:pt x="0" y="317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60" name="Freeform 10"/>
                  <p:cNvSpPr>
                    <a:spLocks noChangeArrowheads="1"/>
                  </p:cNvSpPr>
                  <p:nvPr/>
                </p:nvSpPr>
                <p:spPr bwMode="auto">
                  <a:xfrm>
                    <a:off x="2455" y="3428"/>
                    <a:ext cx="132" cy="91"/>
                  </a:xfrm>
                  <a:custGeom>
                    <a:avLst/>
                    <a:gdLst>
                      <a:gd name="T0" fmla="*/ 0 w 584"/>
                      <a:gd name="T1" fmla="*/ 0 h 402"/>
                      <a:gd name="T2" fmla="*/ 0 w 584"/>
                      <a:gd name="T3" fmla="*/ 0 h 402"/>
                      <a:gd name="T4" fmla="*/ 0 w 584"/>
                      <a:gd name="T5" fmla="*/ 0 h 402"/>
                      <a:gd name="T6" fmla="*/ 0 w 584"/>
                      <a:gd name="T7" fmla="*/ 0 h 402"/>
                      <a:gd name="T8" fmla="*/ 0 w 584"/>
                      <a:gd name="T9" fmla="*/ 0 h 402"/>
                      <a:gd name="T10" fmla="*/ 0 w 584"/>
                      <a:gd name="T11" fmla="*/ 0 h 40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84"/>
                      <a:gd name="T19" fmla="*/ 0 h 402"/>
                      <a:gd name="T20" fmla="*/ 584 w 584"/>
                      <a:gd name="T21" fmla="*/ 402 h 40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84" h="402">
                        <a:moveTo>
                          <a:pt x="135" y="356"/>
                        </a:moveTo>
                        <a:lnTo>
                          <a:pt x="0" y="86"/>
                        </a:lnTo>
                        <a:lnTo>
                          <a:pt x="317" y="0"/>
                        </a:lnTo>
                        <a:lnTo>
                          <a:pt x="583" y="39"/>
                        </a:lnTo>
                        <a:lnTo>
                          <a:pt x="221" y="401"/>
                        </a:lnTo>
                        <a:lnTo>
                          <a:pt x="135" y="356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61" name="Freeform 11"/>
                  <p:cNvSpPr>
                    <a:spLocks noChangeArrowheads="1"/>
                  </p:cNvSpPr>
                  <p:nvPr/>
                </p:nvSpPr>
                <p:spPr bwMode="auto">
                  <a:xfrm>
                    <a:off x="3454" y="3245"/>
                    <a:ext cx="205" cy="263"/>
                  </a:xfrm>
                  <a:custGeom>
                    <a:avLst/>
                    <a:gdLst>
                      <a:gd name="T0" fmla="*/ 0 w 902"/>
                      <a:gd name="T1" fmla="*/ 0 h 1161"/>
                      <a:gd name="T2" fmla="*/ 0 w 902"/>
                      <a:gd name="T3" fmla="*/ 0 h 1161"/>
                      <a:gd name="T4" fmla="*/ 0 w 902"/>
                      <a:gd name="T5" fmla="*/ 0 h 1161"/>
                      <a:gd name="T6" fmla="*/ 0 w 902"/>
                      <a:gd name="T7" fmla="*/ 0 h 1161"/>
                      <a:gd name="T8" fmla="*/ 0 w 902"/>
                      <a:gd name="T9" fmla="*/ 0 h 1161"/>
                      <a:gd name="T10" fmla="*/ 0 w 902"/>
                      <a:gd name="T11" fmla="*/ 0 h 1161"/>
                      <a:gd name="T12" fmla="*/ 0 w 902"/>
                      <a:gd name="T13" fmla="*/ 0 h 116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902"/>
                      <a:gd name="T22" fmla="*/ 0 h 1161"/>
                      <a:gd name="T23" fmla="*/ 902 w 902"/>
                      <a:gd name="T24" fmla="*/ 1161 h 116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902" h="1161">
                        <a:moveTo>
                          <a:pt x="0" y="1109"/>
                        </a:moveTo>
                        <a:lnTo>
                          <a:pt x="0" y="941"/>
                        </a:lnTo>
                        <a:cubicBezTo>
                          <a:pt x="361" y="759"/>
                          <a:pt x="762" y="442"/>
                          <a:pt x="808" y="91"/>
                        </a:cubicBezTo>
                        <a:cubicBezTo>
                          <a:pt x="901" y="0"/>
                          <a:pt x="901" y="0"/>
                          <a:pt x="901" y="0"/>
                        </a:cubicBezTo>
                        <a:lnTo>
                          <a:pt x="544" y="888"/>
                        </a:lnTo>
                        <a:lnTo>
                          <a:pt x="94" y="1160"/>
                        </a:lnTo>
                        <a:lnTo>
                          <a:pt x="0" y="1109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62" name="Freeform 12"/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356"/>
                    <a:ext cx="141" cy="141"/>
                  </a:xfrm>
                  <a:custGeom>
                    <a:avLst/>
                    <a:gdLst>
                      <a:gd name="T0" fmla="*/ 0 w 623"/>
                      <a:gd name="T1" fmla="*/ 0 h 620"/>
                      <a:gd name="T2" fmla="*/ 0 w 623"/>
                      <a:gd name="T3" fmla="*/ 0 h 620"/>
                      <a:gd name="T4" fmla="*/ 0 w 623"/>
                      <a:gd name="T5" fmla="*/ 0 h 620"/>
                      <a:gd name="T6" fmla="*/ 0 w 623"/>
                      <a:gd name="T7" fmla="*/ 0 h 620"/>
                      <a:gd name="T8" fmla="*/ 0 w 623"/>
                      <a:gd name="T9" fmla="*/ 0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3"/>
                      <a:gd name="T16" fmla="*/ 0 h 620"/>
                      <a:gd name="T17" fmla="*/ 623 w 623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3" h="620">
                        <a:moveTo>
                          <a:pt x="0" y="619"/>
                        </a:moveTo>
                        <a:cubicBezTo>
                          <a:pt x="210" y="353"/>
                          <a:pt x="488" y="268"/>
                          <a:pt x="622" y="0"/>
                        </a:cubicBezTo>
                        <a:lnTo>
                          <a:pt x="411" y="533"/>
                        </a:lnTo>
                        <a:lnTo>
                          <a:pt x="132" y="619"/>
                        </a:lnTo>
                        <a:lnTo>
                          <a:pt x="0" y="619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63" name="Freeform 13"/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3235"/>
                    <a:ext cx="392" cy="162"/>
                  </a:xfrm>
                  <a:custGeom>
                    <a:avLst/>
                    <a:gdLst>
                      <a:gd name="T0" fmla="*/ 0 w 1729"/>
                      <a:gd name="T1" fmla="*/ 0 h 714"/>
                      <a:gd name="T2" fmla="*/ 0 w 1729"/>
                      <a:gd name="T3" fmla="*/ 0 h 714"/>
                      <a:gd name="T4" fmla="*/ 0 w 1729"/>
                      <a:gd name="T5" fmla="*/ 0 h 714"/>
                      <a:gd name="T6" fmla="*/ 0 w 1729"/>
                      <a:gd name="T7" fmla="*/ 0 h 714"/>
                      <a:gd name="T8" fmla="*/ 0 w 1729"/>
                      <a:gd name="T9" fmla="*/ 0 h 714"/>
                      <a:gd name="T10" fmla="*/ 0 w 1729"/>
                      <a:gd name="T11" fmla="*/ 0 h 714"/>
                      <a:gd name="T12" fmla="*/ 0 w 1729"/>
                      <a:gd name="T13" fmla="*/ 0 h 714"/>
                      <a:gd name="T14" fmla="*/ 0 w 1729"/>
                      <a:gd name="T15" fmla="*/ 0 h 714"/>
                      <a:gd name="T16" fmla="*/ 0 w 1729"/>
                      <a:gd name="T17" fmla="*/ 0 h 71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729"/>
                      <a:gd name="T28" fmla="*/ 0 h 714"/>
                      <a:gd name="T29" fmla="*/ 1729 w 1729"/>
                      <a:gd name="T30" fmla="*/ 714 h 71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729" h="714">
                        <a:moveTo>
                          <a:pt x="568" y="668"/>
                        </a:moveTo>
                        <a:lnTo>
                          <a:pt x="268" y="624"/>
                        </a:lnTo>
                        <a:lnTo>
                          <a:pt x="0" y="447"/>
                        </a:lnTo>
                        <a:cubicBezTo>
                          <a:pt x="0" y="400"/>
                          <a:pt x="0" y="400"/>
                          <a:pt x="0" y="400"/>
                        </a:cubicBezTo>
                        <a:lnTo>
                          <a:pt x="135" y="0"/>
                        </a:lnTo>
                        <a:cubicBezTo>
                          <a:pt x="657" y="221"/>
                          <a:pt x="1195" y="268"/>
                          <a:pt x="1728" y="135"/>
                        </a:cubicBezTo>
                        <a:lnTo>
                          <a:pt x="1598" y="582"/>
                        </a:lnTo>
                        <a:cubicBezTo>
                          <a:pt x="1280" y="713"/>
                          <a:pt x="1015" y="582"/>
                          <a:pt x="698" y="713"/>
                        </a:cubicBezTo>
                        <a:lnTo>
                          <a:pt x="568" y="668"/>
                        </a:lnTo>
                      </a:path>
                    </a:pathLst>
                  </a:custGeom>
                  <a:solidFill>
                    <a:srgbClr val="FDCC8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64" name="Freeform 14"/>
                  <p:cNvSpPr>
                    <a:spLocks noChangeArrowheads="1"/>
                  </p:cNvSpPr>
                  <p:nvPr/>
                </p:nvSpPr>
                <p:spPr bwMode="auto">
                  <a:xfrm>
                    <a:off x="2324" y="2547"/>
                    <a:ext cx="1039" cy="820"/>
                  </a:xfrm>
                  <a:custGeom>
                    <a:avLst/>
                    <a:gdLst>
                      <a:gd name="T0" fmla="*/ 0 w 4582"/>
                      <a:gd name="T1" fmla="*/ 0 h 3616"/>
                      <a:gd name="T2" fmla="*/ 0 w 4582"/>
                      <a:gd name="T3" fmla="*/ 0 h 3616"/>
                      <a:gd name="T4" fmla="*/ 0 w 4582"/>
                      <a:gd name="T5" fmla="*/ 0 h 3616"/>
                      <a:gd name="T6" fmla="*/ 0 w 4582"/>
                      <a:gd name="T7" fmla="*/ 0 h 3616"/>
                      <a:gd name="T8" fmla="*/ 0 w 4582"/>
                      <a:gd name="T9" fmla="*/ 0 h 3616"/>
                      <a:gd name="T10" fmla="*/ 0 w 4582"/>
                      <a:gd name="T11" fmla="*/ 0 h 3616"/>
                      <a:gd name="T12" fmla="*/ 0 w 4582"/>
                      <a:gd name="T13" fmla="*/ 0 h 3616"/>
                      <a:gd name="T14" fmla="*/ 0 w 4582"/>
                      <a:gd name="T15" fmla="*/ 0 h 3616"/>
                      <a:gd name="T16" fmla="*/ 0 w 4582"/>
                      <a:gd name="T17" fmla="*/ 0 h 3616"/>
                      <a:gd name="T18" fmla="*/ 0 w 4582"/>
                      <a:gd name="T19" fmla="*/ 0 h 3616"/>
                      <a:gd name="T20" fmla="*/ 0 w 4582"/>
                      <a:gd name="T21" fmla="*/ 0 h 3616"/>
                      <a:gd name="T22" fmla="*/ 0 w 4582"/>
                      <a:gd name="T23" fmla="*/ 0 h 3616"/>
                      <a:gd name="T24" fmla="*/ 0 w 4582"/>
                      <a:gd name="T25" fmla="*/ 0 h 3616"/>
                      <a:gd name="T26" fmla="*/ 0 w 4582"/>
                      <a:gd name="T27" fmla="*/ 0 h 3616"/>
                      <a:gd name="T28" fmla="*/ 1 w 4582"/>
                      <a:gd name="T29" fmla="*/ 0 h 3616"/>
                      <a:gd name="T30" fmla="*/ 1 w 4582"/>
                      <a:gd name="T31" fmla="*/ 0 h 3616"/>
                      <a:gd name="T32" fmla="*/ 0 w 4582"/>
                      <a:gd name="T33" fmla="*/ 0 h 3616"/>
                      <a:gd name="T34" fmla="*/ 0 w 4582"/>
                      <a:gd name="T35" fmla="*/ 0 h 3616"/>
                      <a:gd name="T36" fmla="*/ 0 w 4582"/>
                      <a:gd name="T37" fmla="*/ 0 h 3616"/>
                      <a:gd name="T38" fmla="*/ 0 w 4582"/>
                      <a:gd name="T39" fmla="*/ 0 h 3616"/>
                      <a:gd name="T40" fmla="*/ 0 w 4582"/>
                      <a:gd name="T41" fmla="*/ 0 h 3616"/>
                      <a:gd name="T42" fmla="*/ 0 w 4582"/>
                      <a:gd name="T43" fmla="*/ 0 h 3616"/>
                      <a:gd name="T44" fmla="*/ 0 w 4582"/>
                      <a:gd name="T45" fmla="*/ 0 h 3616"/>
                      <a:gd name="T46" fmla="*/ 0 w 4582"/>
                      <a:gd name="T47" fmla="*/ 0 h 3616"/>
                      <a:gd name="T48" fmla="*/ 0 w 4582"/>
                      <a:gd name="T49" fmla="*/ 0 h 3616"/>
                      <a:gd name="T50" fmla="*/ 0 w 4582"/>
                      <a:gd name="T51" fmla="*/ 0 h 3616"/>
                      <a:gd name="T52" fmla="*/ 0 w 4582"/>
                      <a:gd name="T53" fmla="*/ 0 h 361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4582"/>
                      <a:gd name="T82" fmla="*/ 0 h 3616"/>
                      <a:gd name="T83" fmla="*/ 4582 w 4582"/>
                      <a:gd name="T84" fmla="*/ 3616 h 3616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4582" h="3616">
                        <a:moveTo>
                          <a:pt x="2638" y="3568"/>
                        </a:moveTo>
                        <a:cubicBezTo>
                          <a:pt x="2417" y="3568"/>
                          <a:pt x="2152" y="3568"/>
                          <a:pt x="1879" y="3250"/>
                        </a:cubicBezTo>
                        <a:lnTo>
                          <a:pt x="1832" y="2765"/>
                        </a:lnTo>
                        <a:lnTo>
                          <a:pt x="1653" y="2679"/>
                        </a:lnTo>
                        <a:lnTo>
                          <a:pt x="1614" y="2985"/>
                        </a:lnTo>
                        <a:lnTo>
                          <a:pt x="52" y="3165"/>
                        </a:lnTo>
                        <a:cubicBezTo>
                          <a:pt x="270" y="2583"/>
                          <a:pt x="0" y="2044"/>
                          <a:pt x="0" y="1515"/>
                        </a:cubicBezTo>
                        <a:cubicBezTo>
                          <a:pt x="447" y="1380"/>
                          <a:pt x="946" y="1338"/>
                          <a:pt x="1388" y="1338"/>
                        </a:cubicBezTo>
                        <a:lnTo>
                          <a:pt x="1476" y="1780"/>
                        </a:lnTo>
                        <a:lnTo>
                          <a:pt x="1518" y="1915"/>
                        </a:lnTo>
                        <a:lnTo>
                          <a:pt x="1697" y="1962"/>
                        </a:lnTo>
                        <a:lnTo>
                          <a:pt x="1697" y="1379"/>
                        </a:lnTo>
                        <a:lnTo>
                          <a:pt x="1788" y="1076"/>
                        </a:lnTo>
                        <a:cubicBezTo>
                          <a:pt x="1788" y="764"/>
                          <a:pt x="2152" y="408"/>
                          <a:pt x="2456" y="182"/>
                        </a:cubicBezTo>
                        <a:cubicBezTo>
                          <a:pt x="3215" y="0"/>
                          <a:pt x="3871" y="447"/>
                          <a:pt x="4581" y="585"/>
                        </a:cubicBezTo>
                        <a:lnTo>
                          <a:pt x="4365" y="985"/>
                        </a:lnTo>
                        <a:cubicBezTo>
                          <a:pt x="4313" y="1032"/>
                          <a:pt x="4313" y="1032"/>
                          <a:pt x="4313" y="1032"/>
                        </a:cubicBezTo>
                        <a:lnTo>
                          <a:pt x="3482" y="985"/>
                        </a:lnTo>
                        <a:lnTo>
                          <a:pt x="3306" y="764"/>
                        </a:lnTo>
                        <a:lnTo>
                          <a:pt x="3085" y="1076"/>
                        </a:lnTo>
                        <a:lnTo>
                          <a:pt x="2723" y="1208"/>
                        </a:lnTo>
                        <a:lnTo>
                          <a:pt x="2682" y="1832"/>
                        </a:lnTo>
                        <a:cubicBezTo>
                          <a:pt x="2903" y="1832"/>
                          <a:pt x="2723" y="2044"/>
                          <a:pt x="2723" y="2141"/>
                        </a:cubicBezTo>
                        <a:cubicBezTo>
                          <a:pt x="2950" y="2544"/>
                          <a:pt x="2988" y="2947"/>
                          <a:pt x="2950" y="3297"/>
                        </a:cubicBezTo>
                        <a:lnTo>
                          <a:pt x="2950" y="3615"/>
                        </a:lnTo>
                        <a:lnTo>
                          <a:pt x="2723" y="3615"/>
                        </a:lnTo>
                        <a:lnTo>
                          <a:pt x="2638" y="3568"/>
                        </a:lnTo>
                      </a:path>
                    </a:pathLst>
                  </a:custGeom>
                  <a:solidFill>
                    <a:srgbClr val="FDCC8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65" name="Freeform 15"/>
                  <p:cNvSpPr>
                    <a:spLocks noChangeArrowheads="1"/>
                  </p:cNvSpPr>
                  <p:nvPr/>
                </p:nvSpPr>
                <p:spPr bwMode="auto">
                  <a:xfrm>
                    <a:off x="3062" y="3043"/>
                    <a:ext cx="516" cy="203"/>
                  </a:xfrm>
                  <a:custGeom>
                    <a:avLst/>
                    <a:gdLst>
                      <a:gd name="T0" fmla="*/ 0 w 2276"/>
                      <a:gd name="T1" fmla="*/ 0 h 896"/>
                      <a:gd name="T2" fmla="*/ 0 w 2276"/>
                      <a:gd name="T3" fmla="*/ 0 h 896"/>
                      <a:gd name="T4" fmla="*/ 0 w 2276"/>
                      <a:gd name="T5" fmla="*/ 0 h 896"/>
                      <a:gd name="T6" fmla="*/ 0 w 2276"/>
                      <a:gd name="T7" fmla="*/ 0 h 896"/>
                      <a:gd name="T8" fmla="*/ 0 w 2276"/>
                      <a:gd name="T9" fmla="*/ 0 h 896"/>
                      <a:gd name="T10" fmla="*/ 0 w 2276"/>
                      <a:gd name="T11" fmla="*/ 0 h 896"/>
                      <a:gd name="T12" fmla="*/ 0 w 2276"/>
                      <a:gd name="T13" fmla="*/ 0 h 896"/>
                      <a:gd name="T14" fmla="*/ 0 w 2276"/>
                      <a:gd name="T15" fmla="*/ 0 h 896"/>
                      <a:gd name="T16" fmla="*/ 0 w 2276"/>
                      <a:gd name="T17" fmla="*/ 0 h 896"/>
                      <a:gd name="T18" fmla="*/ 0 w 2276"/>
                      <a:gd name="T19" fmla="*/ 0 h 896"/>
                      <a:gd name="T20" fmla="*/ 0 w 2276"/>
                      <a:gd name="T21" fmla="*/ 0 h 896"/>
                      <a:gd name="T22" fmla="*/ 0 w 2276"/>
                      <a:gd name="T23" fmla="*/ 0 h 896"/>
                      <a:gd name="T24" fmla="*/ 0 w 2276"/>
                      <a:gd name="T25" fmla="*/ 0 h 89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276"/>
                      <a:gd name="T40" fmla="*/ 0 h 896"/>
                      <a:gd name="T41" fmla="*/ 2276 w 2276"/>
                      <a:gd name="T42" fmla="*/ 896 h 89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276" h="896">
                        <a:moveTo>
                          <a:pt x="709" y="850"/>
                        </a:moveTo>
                        <a:lnTo>
                          <a:pt x="315" y="803"/>
                        </a:lnTo>
                        <a:lnTo>
                          <a:pt x="52" y="629"/>
                        </a:lnTo>
                        <a:lnTo>
                          <a:pt x="0" y="317"/>
                        </a:lnTo>
                        <a:lnTo>
                          <a:pt x="1377" y="265"/>
                        </a:lnTo>
                        <a:lnTo>
                          <a:pt x="1865" y="0"/>
                        </a:lnTo>
                        <a:cubicBezTo>
                          <a:pt x="1909" y="0"/>
                          <a:pt x="1909" y="0"/>
                          <a:pt x="1909" y="0"/>
                        </a:cubicBezTo>
                        <a:lnTo>
                          <a:pt x="2275" y="97"/>
                        </a:lnTo>
                        <a:cubicBezTo>
                          <a:pt x="2275" y="135"/>
                          <a:pt x="2275" y="135"/>
                          <a:pt x="2275" y="135"/>
                        </a:cubicBezTo>
                        <a:lnTo>
                          <a:pt x="2275" y="533"/>
                        </a:lnTo>
                        <a:cubicBezTo>
                          <a:pt x="2227" y="712"/>
                          <a:pt x="2136" y="533"/>
                          <a:pt x="2045" y="668"/>
                        </a:cubicBezTo>
                        <a:cubicBezTo>
                          <a:pt x="1598" y="850"/>
                          <a:pt x="1242" y="850"/>
                          <a:pt x="839" y="895"/>
                        </a:cubicBezTo>
                        <a:lnTo>
                          <a:pt x="709" y="850"/>
                        </a:lnTo>
                      </a:path>
                    </a:pathLst>
                  </a:custGeom>
                  <a:solidFill>
                    <a:srgbClr val="FDCC8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66" name="Freeform 16"/>
                  <p:cNvSpPr>
                    <a:spLocks noChangeArrowheads="1"/>
                  </p:cNvSpPr>
                  <p:nvPr/>
                </p:nvSpPr>
                <p:spPr bwMode="auto">
                  <a:xfrm>
                    <a:off x="2993" y="2831"/>
                    <a:ext cx="585" cy="252"/>
                  </a:xfrm>
                  <a:custGeom>
                    <a:avLst/>
                    <a:gdLst>
                      <a:gd name="T0" fmla="*/ 0 w 2579"/>
                      <a:gd name="T1" fmla="*/ 0 h 1111"/>
                      <a:gd name="T2" fmla="*/ 0 w 2579"/>
                      <a:gd name="T3" fmla="*/ 0 h 1111"/>
                      <a:gd name="T4" fmla="*/ 0 w 2579"/>
                      <a:gd name="T5" fmla="*/ 0 h 1111"/>
                      <a:gd name="T6" fmla="*/ 0 w 2579"/>
                      <a:gd name="T7" fmla="*/ 0 h 1111"/>
                      <a:gd name="T8" fmla="*/ 0 w 2579"/>
                      <a:gd name="T9" fmla="*/ 0 h 1111"/>
                      <a:gd name="T10" fmla="*/ 0 w 2579"/>
                      <a:gd name="T11" fmla="*/ 0 h 1111"/>
                      <a:gd name="T12" fmla="*/ 0 w 2579"/>
                      <a:gd name="T13" fmla="*/ 0 h 1111"/>
                      <a:gd name="T14" fmla="*/ 0 w 2579"/>
                      <a:gd name="T15" fmla="*/ 0 h 1111"/>
                      <a:gd name="T16" fmla="*/ 0 w 2579"/>
                      <a:gd name="T17" fmla="*/ 0 h 1111"/>
                      <a:gd name="T18" fmla="*/ 0 w 2579"/>
                      <a:gd name="T19" fmla="*/ 0 h 1111"/>
                      <a:gd name="T20" fmla="*/ 0 w 2579"/>
                      <a:gd name="T21" fmla="*/ 0 h 1111"/>
                      <a:gd name="T22" fmla="*/ 0 w 2579"/>
                      <a:gd name="T23" fmla="*/ 0 h 1111"/>
                      <a:gd name="T24" fmla="*/ 0 w 2579"/>
                      <a:gd name="T25" fmla="*/ 0 h 1111"/>
                      <a:gd name="T26" fmla="*/ 0 w 2579"/>
                      <a:gd name="T27" fmla="*/ 0 h 1111"/>
                      <a:gd name="T28" fmla="*/ 0 w 2579"/>
                      <a:gd name="T29" fmla="*/ 0 h 1111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2579"/>
                      <a:gd name="T46" fmla="*/ 0 h 1111"/>
                      <a:gd name="T47" fmla="*/ 2579 w 2579"/>
                      <a:gd name="T48" fmla="*/ 1111 h 1111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2579" h="1111">
                        <a:moveTo>
                          <a:pt x="662" y="1073"/>
                        </a:moveTo>
                        <a:lnTo>
                          <a:pt x="356" y="1032"/>
                        </a:lnTo>
                        <a:lnTo>
                          <a:pt x="0" y="828"/>
                        </a:lnTo>
                        <a:lnTo>
                          <a:pt x="39" y="618"/>
                        </a:lnTo>
                        <a:lnTo>
                          <a:pt x="533" y="660"/>
                        </a:lnTo>
                        <a:lnTo>
                          <a:pt x="1727" y="370"/>
                        </a:lnTo>
                        <a:lnTo>
                          <a:pt x="1901" y="287"/>
                        </a:lnTo>
                        <a:lnTo>
                          <a:pt x="2263" y="0"/>
                        </a:lnTo>
                        <a:lnTo>
                          <a:pt x="2530" y="41"/>
                        </a:lnTo>
                        <a:lnTo>
                          <a:pt x="2578" y="334"/>
                        </a:lnTo>
                        <a:lnTo>
                          <a:pt x="2263" y="659"/>
                        </a:lnTo>
                        <a:lnTo>
                          <a:pt x="1948" y="784"/>
                        </a:lnTo>
                        <a:lnTo>
                          <a:pt x="1727" y="952"/>
                        </a:lnTo>
                        <a:lnTo>
                          <a:pt x="748" y="1110"/>
                        </a:lnTo>
                        <a:lnTo>
                          <a:pt x="662" y="1073"/>
                        </a:lnTo>
                      </a:path>
                    </a:pathLst>
                  </a:custGeom>
                  <a:solidFill>
                    <a:srgbClr val="FDCC8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67" name="Freeform 17"/>
                  <p:cNvSpPr>
                    <a:spLocks noChangeArrowheads="1"/>
                  </p:cNvSpPr>
                  <p:nvPr/>
                </p:nvSpPr>
                <p:spPr bwMode="auto">
                  <a:xfrm>
                    <a:off x="3002" y="2589"/>
                    <a:ext cx="554" cy="354"/>
                  </a:xfrm>
                  <a:custGeom>
                    <a:avLst/>
                    <a:gdLst>
                      <a:gd name="T0" fmla="*/ 0 w 2441"/>
                      <a:gd name="T1" fmla="*/ 0 h 1561"/>
                      <a:gd name="T2" fmla="*/ 0 w 2441"/>
                      <a:gd name="T3" fmla="*/ 0 h 1561"/>
                      <a:gd name="T4" fmla="*/ 0 w 2441"/>
                      <a:gd name="T5" fmla="*/ 0 h 1561"/>
                      <a:gd name="T6" fmla="*/ 0 w 2441"/>
                      <a:gd name="T7" fmla="*/ 0 h 1561"/>
                      <a:gd name="T8" fmla="*/ 0 w 2441"/>
                      <a:gd name="T9" fmla="*/ 0 h 1561"/>
                      <a:gd name="T10" fmla="*/ 0 w 2441"/>
                      <a:gd name="T11" fmla="*/ 0 h 1561"/>
                      <a:gd name="T12" fmla="*/ 0 w 2441"/>
                      <a:gd name="T13" fmla="*/ 0 h 1561"/>
                      <a:gd name="T14" fmla="*/ 0 w 2441"/>
                      <a:gd name="T15" fmla="*/ 0 h 1561"/>
                      <a:gd name="T16" fmla="*/ 0 w 2441"/>
                      <a:gd name="T17" fmla="*/ 0 h 1561"/>
                      <a:gd name="T18" fmla="*/ 0 w 2441"/>
                      <a:gd name="T19" fmla="*/ 0 h 1561"/>
                      <a:gd name="T20" fmla="*/ 0 w 2441"/>
                      <a:gd name="T21" fmla="*/ 0 h 1561"/>
                      <a:gd name="T22" fmla="*/ 0 w 2441"/>
                      <a:gd name="T23" fmla="*/ 0 h 1561"/>
                      <a:gd name="T24" fmla="*/ 0 w 2441"/>
                      <a:gd name="T25" fmla="*/ 0 h 1561"/>
                      <a:gd name="T26" fmla="*/ 0 w 2441"/>
                      <a:gd name="T27" fmla="*/ 0 h 1561"/>
                      <a:gd name="T28" fmla="*/ 0 w 2441"/>
                      <a:gd name="T29" fmla="*/ 0 h 1561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2441"/>
                      <a:gd name="T46" fmla="*/ 0 h 1561"/>
                      <a:gd name="T47" fmla="*/ 2441 w 2441"/>
                      <a:gd name="T48" fmla="*/ 1561 h 1561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2441" h="1561">
                        <a:moveTo>
                          <a:pt x="361" y="1515"/>
                        </a:moveTo>
                        <a:lnTo>
                          <a:pt x="265" y="1515"/>
                        </a:lnTo>
                        <a:lnTo>
                          <a:pt x="0" y="1333"/>
                        </a:lnTo>
                        <a:lnTo>
                          <a:pt x="361" y="935"/>
                        </a:lnTo>
                        <a:lnTo>
                          <a:pt x="1104" y="1156"/>
                        </a:lnTo>
                        <a:lnTo>
                          <a:pt x="1507" y="1029"/>
                        </a:lnTo>
                        <a:lnTo>
                          <a:pt x="1907" y="585"/>
                        </a:lnTo>
                        <a:lnTo>
                          <a:pt x="1907" y="403"/>
                        </a:lnTo>
                        <a:lnTo>
                          <a:pt x="1727" y="135"/>
                        </a:lnTo>
                        <a:lnTo>
                          <a:pt x="2045" y="0"/>
                        </a:lnTo>
                        <a:lnTo>
                          <a:pt x="2440" y="268"/>
                        </a:lnTo>
                        <a:cubicBezTo>
                          <a:pt x="2440" y="312"/>
                          <a:pt x="2440" y="312"/>
                          <a:pt x="2440" y="312"/>
                        </a:cubicBezTo>
                        <a:lnTo>
                          <a:pt x="2174" y="935"/>
                        </a:lnTo>
                        <a:cubicBezTo>
                          <a:pt x="1589" y="1377"/>
                          <a:pt x="1060" y="1468"/>
                          <a:pt x="494" y="1560"/>
                        </a:cubicBezTo>
                        <a:lnTo>
                          <a:pt x="361" y="1515"/>
                        </a:lnTo>
                      </a:path>
                    </a:pathLst>
                  </a:custGeom>
                  <a:solidFill>
                    <a:srgbClr val="FDCC8A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68" name="Freeform 18"/>
                  <p:cNvSpPr>
                    <a:spLocks noChangeArrowheads="1"/>
                  </p:cNvSpPr>
                  <p:nvPr/>
                </p:nvSpPr>
                <p:spPr bwMode="auto">
                  <a:xfrm>
                    <a:off x="3667" y="2599"/>
                    <a:ext cx="92" cy="261"/>
                  </a:xfrm>
                  <a:custGeom>
                    <a:avLst/>
                    <a:gdLst>
                      <a:gd name="T0" fmla="*/ 0 w 405"/>
                      <a:gd name="T1" fmla="*/ 0 h 1153"/>
                      <a:gd name="T2" fmla="*/ 0 w 405"/>
                      <a:gd name="T3" fmla="*/ 0 h 1153"/>
                      <a:gd name="T4" fmla="*/ 0 w 405"/>
                      <a:gd name="T5" fmla="*/ 0 h 1153"/>
                      <a:gd name="T6" fmla="*/ 0 w 405"/>
                      <a:gd name="T7" fmla="*/ 0 h 1153"/>
                      <a:gd name="T8" fmla="*/ 0 w 405"/>
                      <a:gd name="T9" fmla="*/ 0 h 1153"/>
                      <a:gd name="T10" fmla="*/ 0 w 405"/>
                      <a:gd name="T11" fmla="*/ 0 h 1153"/>
                      <a:gd name="T12" fmla="*/ 0 w 405"/>
                      <a:gd name="T13" fmla="*/ 0 h 1153"/>
                      <a:gd name="T14" fmla="*/ 0 w 405"/>
                      <a:gd name="T15" fmla="*/ 0 h 115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05"/>
                      <a:gd name="T25" fmla="*/ 0 h 1153"/>
                      <a:gd name="T26" fmla="*/ 405 w 405"/>
                      <a:gd name="T27" fmla="*/ 1153 h 115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05" h="1153">
                        <a:moveTo>
                          <a:pt x="221" y="1152"/>
                        </a:moveTo>
                        <a:lnTo>
                          <a:pt x="138" y="1065"/>
                        </a:lnTo>
                        <a:lnTo>
                          <a:pt x="138" y="317"/>
                        </a:lnTo>
                        <a:lnTo>
                          <a:pt x="0" y="88"/>
                        </a:lnTo>
                        <a:cubicBezTo>
                          <a:pt x="41" y="0"/>
                          <a:pt x="41" y="0"/>
                          <a:pt x="41" y="0"/>
                        </a:cubicBezTo>
                        <a:lnTo>
                          <a:pt x="306" y="88"/>
                        </a:lnTo>
                        <a:cubicBezTo>
                          <a:pt x="404" y="447"/>
                          <a:pt x="404" y="717"/>
                          <a:pt x="350" y="1065"/>
                        </a:cubicBezTo>
                        <a:lnTo>
                          <a:pt x="221" y="1152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69" name="Freeform 19"/>
                  <p:cNvSpPr>
                    <a:spLocks noChangeArrowheads="1"/>
                  </p:cNvSpPr>
                  <p:nvPr/>
                </p:nvSpPr>
                <p:spPr bwMode="auto">
                  <a:xfrm>
                    <a:off x="2324" y="2164"/>
                    <a:ext cx="587" cy="659"/>
                  </a:xfrm>
                  <a:custGeom>
                    <a:avLst/>
                    <a:gdLst>
                      <a:gd name="T0" fmla="*/ 0 w 2587"/>
                      <a:gd name="T1" fmla="*/ 0 h 2905"/>
                      <a:gd name="T2" fmla="*/ 0 w 2587"/>
                      <a:gd name="T3" fmla="*/ 0 h 2905"/>
                      <a:gd name="T4" fmla="*/ 0 w 2587"/>
                      <a:gd name="T5" fmla="*/ 0 h 2905"/>
                      <a:gd name="T6" fmla="*/ 0 w 2587"/>
                      <a:gd name="T7" fmla="*/ 0 h 2905"/>
                      <a:gd name="T8" fmla="*/ 0 w 2587"/>
                      <a:gd name="T9" fmla="*/ 0 h 2905"/>
                      <a:gd name="T10" fmla="*/ 0 w 2587"/>
                      <a:gd name="T11" fmla="*/ 0 h 2905"/>
                      <a:gd name="T12" fmla="*/ 0 w 2587"/>
                      <a:gd name="T13" fmla="*/ 0 h 2905"/>
                      <a:gd name="T14" fmla="*/ 0 w 2587"/>
                      <a:gd name="T15" fmla="*/ 0 h 2905"/>
                      <a:gd name="T16" fmla="*/ 0 w 2587"/>
                      <a:gd name="T17" fmla="*/ 0 h 2905"/>
                      <a:gd name="T18" fmla="*/ 0 w 2587"/>
                      <a:gd name="T19" fmla="*/ 0 h 2905"/>
                      <a:gd name="T20" fmla="*/ 0 w 2587"/>
                      <a:gd name="T21" fmla="*/ 0 h 2905"/>
                      <a:gd name="T22" fmla="*/ 0 w 2587"/>
                      <a:gd name="T23" fmla="*/ 0 h 2905"/>
                      <a:gd name="T24" fmla="*/ 0 w 2587"/>
                      <a:gd name="T25" fmla="*/ 0 h 2905"/>
                      <a:gd name="T26" fmla="*/ 0 w 2587"/>
                      <a:gd name="T27" fmla="*/ 0 h 2905"/>
                      <a:gd name="T28" fmla="*/ 0 w 2587"/>
                      <a:gd name="T29" fmla="*/ 0 h 29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2587"/>
                      <a:gd name="T46" fmla="*/ 0 h 2905"/>
                      <a:gd name="T47" fmla="*/ 2587 w 2587"/>
                      <a:gd name="T48" fmla="*/ 2905 h 29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2587" h="2905">
                        <a:moveTo>
                          <a:pt x="0" y="2904"/>
                        </a:moveTo>
                        <a:lnTo>
                          <a:pt x="135" y="1388"/>
                        </a:lnTo>
                        <a:lnTo>
                          <a:pt x="232" y="671"/>
                        </a:lnTo>
                        <a:lnTo>
                          <a:pt x="668" y="138"/>
                        </a:lnTo>
                        <a:lnTo>
                          <a:pt x="1347" y="0"/>
                        </a:lnTo>
                        <a:lnTo>
                          <a:pt x="1347" y="221"/>
                        </a:lnTo>
                        <a:lnTo>
                          <a:pt x="1120" y="1388"/>
                        </a:lnTo>
                        <a:lnTo>
                          <a:pt x="1347" y="1427"/>
                        </a:lnTo>
                        <a:cubicBezTo>
                          <a:pt x="1749" y="1206"/>
                          <a:pt x="2185" y="1335"/>
                          <a:pt x="2586" y="1427"/>
                        </a:cubicBezTo>
                        <a:lnTo>
                          <a:pt x="2365" y="1609"/>
                        </a:lnTo>
                        <a:cubicBezTo>
                          <a:pt x="2056" y="1694"/>
                          <a:pt x="1879" y="2009"/>
                          <a:pt x="1614" y="2276"/>
                        </a:cubicBezTo>
                        <a:lnTo>
                          <a:pt x="1302" y="2768"/>
                        </a:lnTo>
                        <a:lnTo>
                          <a:pt x="1082" y="2768"/>
                        </a:lnTo>
                        <a:lnTo>
                          <a:pt x="97" y="2904"/>
                        </a:lnTo>
                        <a:lnTo>
                          <a:pt x="0" y="2904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70" name="Freeform 20"/>
                  <p:cNvSpPr>
                    <a:spLocks noChangeArrowheads="1"/>
                  </p:cNvSpPr>
                  <p:nvPr/>
                </p:nvSpPr>
                <p:spPr bwMode="auto">
                  <a:xfrm>
                    <a:off x="3759" y="2599"/>
                    <a:ext cx="61" cy="164"/>
                  </a:xfrm>
                  <a:custGeom>
                    <a:avLst/>
                    <a:gdLst>
                      <a:gd name="T0" fmla="*/ 0 w 270"/>
                      <a:gd name="T1" fmla="*/ 0 h 722"/>
                      <a:gd name="T2" fmla="*/ 0 w 270"/>
                      <a:gd name="T3" fmla="*/ 0 h 722"/>
                      <a:gd name="T4" fmla="*/ 0 w 270"/>
                      <a:gd name="T5" fmla="*/ 0 h 722"/>
                      <a:gd name="T6" fmla="*/ 0 w 270"/>
                      <a:gd name="T7" fmla="*/ 0 h 722"/>
                      <a:gd name="T8" fmla="*/ 0 w 270"/>
                      <a:gd name="T9" fmla="*/ 0 h 722"/>
                      <a:gd name="T10" fmla="*/ 0 w 270"/>
                      <a:gd name="T11" fmla="*/ 0 h 7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70"/>
                      <a:gd name="T19" fmla="*/ 0 h 722"/>
                      <a:gd name="T20" fmla="*/ 270 w 270"/>
                      <a:gd name="T21" fmla="*/ 722 h 72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70" h="722">
                        <a:moveTo>
                          <a:pt x="86" y="721"/>
                        </a:moveTo>
                        <a:lnTo>
                          <a:pt x="0" y="0"/>
                        </a:lnTo>
                        <a:lnTo>
                          <a:pt x="221" y="91"/>
                        </a:lnTo>
                        <a:lnTo>
                          <a:pt x="269" y="585"/>
                        </a:lnTo>
                        <a:cubicBezTo>
                          <a:pt x="221" y="668"/>
                          <a:pt x="221" y="668"/>
                          <a:pt x="221" y="668"/>
                        </a:cubicBezTo>
                        <a:lnTo>
                          <a:pt x="86" y="721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71" name="Freeform 21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680"/>
                    <a:ext cx="243" cy="42"/>
                  </a:xfrm>
                  <a:custGeom>
                    <a:avLst/>
                    <a:gdLst>
                      <a:gd name="T0" fmla="*/ 0 w 1070"/>
                      <a:gd name="T1" fmla="*/ 0 h 184"/>
                      <a:gd name="T2" fmla="*/ 0 w 1070"/>
                      <a:gd name="T3" fmla="*/ 0 h 184"/>
                      <a:gd name="T4" fmla="*/ 0 w 1070"/>
                      <a:gd name="T5" fmla="*/ 0 h 184"/>
                      <a:gd name="T6" fmla="*/ 0 w 1070"/>
                      <a:gd name="T7" fmla="*/ 0 h 184"/>
                      <a:gd name="T8" fmla="*/ 0 w 1070"/>
                      <a:gd name="T9" fmla="*/ 0 h 184"/>
                      <a:gd name="T10" fmla="*/ 0 w 1070"/>
                      <a:gd name="T11" fmla="*/ 0 h 184"/>
                      <a:gd name="T12" fmla="*/ 0 w 1070"/>
                      <a:gd name="T13" fmla="*/ 0 h 18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70"/>
                      <a:gd name="T22" fmla="*/ 0 h 184"/>
                      <a:gd name="T23" fmla="*/ 1070 w 1070"/>
                      <a:gd name="T24" fmla="*/ 184 h 18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70" h="184">
                        <a:moveTo>
                          <a:pt x="39" y="132"/>
                        </a:moveTo>
                        <a:lnTo>
                          <a:pt x="0" y="0"/>
                        </a:lnTo>
                        <a:lnTo>
                          <a:pt x="174" y="0"/>
                        </a:lnTo>
                        <a:lnTo>
                          <a:pt x="486" y="0"/>
                        </a:lnTo>
                        <a:lnTo>
                          <a:pt x="1069" y="0"/>
                        </a:lnTo>
                        <a:cubicBezTo>
                          <a:pt x="803" y="183"/>
                          <a:pt x="486" y="132"/>
                          <a:pt x="174" y="183"/>
                        </a:cubicBezTo>
                        <a:lnTo>
                          <a:pt x="39" y="132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72" name="Freeform 22"/>
                  <p:cNvSpPr>
                    <a:spLocks noChangeArrowheads="1"/>
                  </p:cNvSpPr>
                  <p:nvPr/>
                </p:nvSpPr>
                <p:spPr bwMode="auto">
                  <a:xfrm>
                    <a:off x="2455" y="2599"/>
                    <a:ext cx="133" cy="51"/>
                  </a:xfrm>
                  <a:custGeom>
                    <a:avLst/>
                    <a:gdLst>
                      <a:gd name="T0" fmla="*/ 0 w 587"/>
                      <a:gd name="T1" fmla="*/ 0 h 225"/>
                      <a:gd name="T2" fmla="*/ 0 w 587"/>
                      <a:gd name="T3" fmla="*/ 0 h 225"/>
                      <a:gd name="T4" fmla="*/ 0 w 587"/>
                      <a:gd name="T5" fmla="*/ 0 h 225"/>
                      <a:gd name="T6" fmla="*/ 0 w 587"/>
                      <a:gd name="T7" fmla="*/ 0 h 225"/>
                      <a:gd name="T8" fmla="*/ 0 w 587"/>
                      <a:gd name="T9" fmla="*/ 0 h 225"/>
                      <a:gd name="T10" fmla="*/ 0 w 587"/>
                      <a:gd name="T11" fmla="*/ 0 h 225"/>
                      <a:gd name="T12" fmla="*/ 0 w 587"/>
                      <a:gd name="T13" fmla="*/ 0 h 22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87"/>
                      <a:gd name="T22" fmla="*/ 0 h 225"/>
                      <a:gd name="T23" fmla="*/ 587 w 587"/>
                      <a:gd name="T24" fmla="*/ 225 h 22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87" h="225">
                        <a:moveTo>
                          <a:pt x="47" y="182"/>
                        </a:moveTo>
                        <a:lnTo>
                          <a:pt x="0" y="0"/>
                        </a:lnTo>
                        <a:lnTo>
                          <a:pt x="317" y="0"/>
                        </a:lnTo>
                        <a:lnTo>
                          <a:pt x="586" y="41"/>
                        </a:lnTo>
                        <a:cubicBezTo>
                          <a:pt x="586" y="91"/>
                          <a:pt x="586" y="91"/>
                          <a:pt x="586" y="91"/>
                        </a:cubicBezTo>
                        <a:lnTo>
                          <a:pt x="135" y="224"/>
                        </a:lnTo>
                        <a:lnTo>
                          <a:pt x="47" y="182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73" name="Freeform 23"/>
                  <p:cNvSpPr>
                    <a:spLocks noChangeArrowheads="1"/>
                  </p:cNvSpPr>
                  <p:nvPr/>
                </p:nvSpPr>
                <p:spPr bwMode="auto">
                  <a:xfrm>
                    <a:off x="3313" y="2075"/>
                    <a:ext cx="506" cy="556"/>
                  </a:xfrm>
                  <a:custGeom>
                    <a:avLst/>
                    <a:gdLst>
                      <a:gd name="T0" fmla="*/ 0 w 2231"/>
                      <a:gd name="T1" fmla="*/ 0 h 2452"/>
                      <a:gd name="T2" fmla="*/ 0 w 2231"/>
                      <a:gd name="T3" fmla="*/ 0 h 2452"/>
                      <a:gd name="T4" fmla="*/ 0 w 2231"/>
                      <a:gd name="T5" fmla="*/ 0 h 2452"/>
                      <a:gd name="T6" fmla="*/ 0 w 2231"/>
                      <a:gd name="T7" fmla="*/ 0 h 2452"/>
                      <a:gd name="T8" fmla="*/ 0 w 2231"/>
                      <a:gd name="T9" fmla="*/ 0 h 2452"/>
                      <a:gd name="T10" fmla="*/ 0 w 2231"/>
                      <a:gd name="T11" fmla="*/ 0 h 2452"/>
                      <a:gd name="T12" fmla="*/ 0 w 2231"/>
                      <a:gd name="T13" fmla="*/ 0 h 2452"/>
                      <a:gd name="T14" fmla="*/ 0 w 2231"/>
                      <a:gd name="T15" fmla="*/ 0 h 2452"/>
                      <a:gd name="T16" fmla="*/ 0 w 2231"/>
                      <a:gd name="T17" fmla="*/ 0 h 2452"/>
                      <a:gd name="T18" fmla="*/ 0 w 2231"/>
                      <a:gd name="T19" fmla="*/ 0 h 2452"/>
                      <a:gd name="T20" fmla="*/ 0 w 2231"/>
                      <a:gd name="T21" fmla="*/ 0 h 2452"/>
                      <a:gd name="T22" fmla="*/ 0 w 2231"/>
                      <a:gd name="T23" fmla="*/ 0 h 24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231"/>
                      <a:gd name="T37" fmla="*/ 0 h 2452"/>
                      <a:gd name="T38" fmla="*/ 2231 w 2231"/>
                      <a:gd name="T39" fmla="*/ 2452 h 24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231" h="2452">
                        <a:moveTo>
                          <a:pt x="0" y="2451"/>
                        </a:moveTo>
                        <a:lnTo>
                          <a:pt x="44" y="1600"/>
                        </a:lnTo>
                        <a:lnTo>
                          <a:pt x="0" y="1283"/>
                        </a:lnTo>
                        <a:lnTo>
                          <a:pt x="753" y="130"/>
                        </a:lnTo>
                        <a:lnTo>
                          <a:pt x="1024" y="0"/>
                        </a:lnTo>
                        <a:cubicBezTo>
                          <a:pt x="1062" y="0"/>
                          <a:pt x="1062" y="0"/>
                          <a:pt x="1062" y="0"/>
                        </a:cubicBezTo>
                        <a:lnTo>
                          <a:pt x="1647" y="350"/>
                        </a:lnTo>
                        <a:cubicBezTo>
                          <a:pt x="1868" y="665"/>
                          <a:pt x="2047" y="1018"/>
                          <a:pt x="2230" y="1335"/>
                        </a:cubicBezTo>
                        <a:cubicBezTo>
                          <a:pt x="2133" y="1418"/>
                          <a:pt x="2133" y="1418"/>
                          <a:pt x="2133" y="1418"/>
                        </a:cubicBezTo>
                        <a:lnTo>
                          <a:pt x="1868" y="1515"/>
                        </a:lnTo>
                        <a:lnTo>
                          <a:pt x="86" y="2451"/>
                        </a:lnTo>
                        <a:lnTo>
                          <a:pt x="0" y="2451"/>
                        </a:lnTo>
                      </a:path>
                    </a:pathLst>
                  </a:custGeom>
                  <a:solidFill>
                    <a:srgbClr val="99CF16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74" name="Freeform 24"/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1973"/>
                    <a:ext cx="563" cy="647"/>
                  </a:xfrm>
                  <a:custGeom>
                    <a:avLst/>
                    <a:gdLst>
                      <a:gd name="T0" fmla="*/ 0 w 2483"/>
                      <a:gd name="T1" fmla="*/ 0 h 2855"/>
                      <a:gd name="T2" fmla="*/ 0 w 2483"/>
                      <a:gd name="T3" fmla="*/ 0 h 2855"/>
                      <a:gd name="T4" fmla="*/ 0 w 2483"/>
                      <a:gd name="T5" fmla="*/ 0 h 2855"/>
                      <a:gd name="T6" fmla="*/ 0 w 2483"/>
                      <a:gd name="T7" fmla="*/ 0 h 2855"/>
                      <a:gd name="T8" fmla="*/ 0 w 2483"/>
                      <a:gd name="T9" fmla="*/ 0 h 2855"/>
                      <a:gd name="T10" fmla="*/ 0 w 2483"/>
                      <a:gd name="T11" fmla="*/ 0 h 2855"/>
                      <a:gd name="T12" fmla="*/ 0 w 2483"/>
                      <a:gd name="T13" fmla="*/ 0 h 2855"/>
                      <a:gd name="T14" fmla="*/ 0 w 2483"/>
                      <a:gd name="T15" fmla="*/ 0 h 2855"/>
                      <a:gd name="T16" fmla="*/ 0 w 2483"/>
                      <a:gd name="T17" fmla="*/ 0 h 285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483"/>
                      <a:gd name="T28" fmla="*/ 0 h 2855"/>
                      <a:gd name="T29" fmla="*/ 2483 w 2483"/>
                      <a:gd name="T30" fmla="*/ 2855 h 285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483" h="2855">
                        <a:moveTo>
                          <a:pt x="2213" y="2801"/>
                        </a:moveTo>
                        <a:lnTo>
                          <a:pt x="1556" y="2536"/>
                        </a:lnTo>
                        <a:cubicBezTo>
                          <a:pt x="1335" y="1868"/>
                          <a:pt x="571" y="1065"/>
                          <a:pt x="0" y="624"/>
                        </a:cubicBezTo>
                        <a:cubicBezTo>
                          <a:pt x="533" y="130"/>
                          <a:pt x="1153" y="0"/>
                          <a:pt x="1818" y="0"/>
                        </a:cubicBezTo>
                        <a:lnTo>
                          <a:pt x="2213" y="494"/>
                        </a:lnTo>
                        <a:lnTo>
                          <a:pt x="2260" y="715"/>
                        </a:lnTo>
                        <a:cubicBezTo>
                          <a:pt x="2434" y="1382"/>
                          <a:pt x="2434" y="2050"/>
                          <a:pt x="2482" y="2762"/>
                        </a:cubicBezTo>
                        <a:lnTo>
                          <a:pt x="2298" y="2854"/>
                        </a:lnTo>
                        <a:lnTo>
                          <a:pt x="2213" y="2801"/>
                        </a:lnTo>
                      </a:path>
                    </a:pathLst>
                  </a:custGeom>
                  <a:solidFill>
                    <a:srgbClr val="99CF16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75" name="Freeform 25"/>
                  <p:cNvSpPr>
                    <a:spLocks noChangeArrowheads="1"/>
                  </p:cNvSpPr>
                  <p:nvPr/>
                </p:nvSpPr>
                <p:spPr bwMode="auto">
                  <a:xfrm>
                    <a:off x="3343" y="2388"/>
                    <a:ext cx="122" cy="183"/>
                  </a:xfrm>
                  <a:custGeom>
                    <a:avLst/>
                    <a:gdLst>
                      <a:gd name="T0" fmla="*/ 0 w 537"/>
                      <a:gd name="T1" fmla="*/ 0 h 805"/>
                      <a:gd name="T2" fmla="*/ 0 w 537"/>
                      <a:gd name="T3" fmla="*/ 0 h 805"/>
                      <a:gd name="T4" fmla="*/ 0 w 537"/>
                      <a:gd name="T5" fmla="*/ 0 h 805"/>
                      <a:gd name="T6" fmla="*/ 0 w 537"/>
                      <a:gd name="T7" fmla="*/ 0 h 805"/>
                      <a:gd name="T8" fmla="*/ 0 w 537"/>
                      <a:gd name="T9" fmla="*/ 0 h 805"/>
                      <a:gd name="T10" fmla="*/ 0 w 537"/>
                      <a:gd name="T11" fmla="*/ 0 h 805"/>
                      <a:gd name="T12" fmla="*/ 0 w 537"/>
                      <a:gd name="T13" fmla="*/ 0 h 805"/>
                      <a:gd name="T14" fmla="*/ 0 w 537"/>
                      <a:gd name="T15" fmla="*/ 0 h 80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537"/>
                      <a:gd name="T25" fmla="*/ 0 h 805"/>
                      <a:gd name="T26" fmla="*/ 537 w 537"/>
                      <a:gd name="T27" fmla="*/ 805 h 80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537" h="805">
                        <a:moveTo>
                          <a:pt x="135" y="804"/>
                        </a:moveTo>
                        <a:cubicBezTo>
                          <a:pt x="135" y="571"/>
                          <a:pt x="0" y="350"/>
                          <a:pt x="83" y="86"/>
                        </a:cubicBezTo>
                        <a:cubicBezTo>
                          <a:pt x="179" y="0"/>
                          <a:pt x="179" y="0"/>
                          <a:pt x="179" y="0"/>
                        </a:cubicBezTo>
                        <a:lnTo>
                          <a:pt x="444" y="221"/>
                        </a:lnTo>
                        <a:lnTo>
                          <a:pt x="536" y="486"/>
                        </a:lnTo>
                        <a:lnTo>
                          <a:pt x="218" y="530"/>
                        </a:lnTo>
                        <a:lnTo>
                          <a:pt x="218" y="804"/>
                        </a:lnTo>
                        <a:lnTo>
                          <a:pt x="135" y="804"/>
                        </a:lnTo>
                      </a:path>
                    </a:pathLst>
                  </a:custGeom>
                  <a:solidFill>
                    <a:srgbClr val="3D564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76" name="Freeform 26"/>
                  <p:cNvSpPr>
                    <a:spLocks noChangeArrowheads="1"/>
                  </p:cNvSpPr>
                  <p:nvPr/>
                </p:nvSpPr>
                <p:spPr bwMode="auto">
                  <a:xfrm>
                    <a:off x="2781" y="2275"/>
                    <a:ext cx="221" cy="213"/>
                  </a:xfrm>
                  <a:custGeom>
                    <a:avLst/>
                    <a:gdLst>
                      <a:gd name="T0" fmla="*/ 0 w 973"/>
                      <a:gd name="T1" fmla="*/ 0 h 940"/>
                      <a:gd name="T2" fmla="*/ 0 w 973"/>
                      <a:gd name="T3" fmla="*/ 0 h 940"/>
                      <a:gd name="T4" fmla="*/ 0 w 973"/>
                      <a:gd name="T5" fmla="*/ 0 h 940"/>
                      <a:gd name="T6" fmla="*/ 0 w 973"/>
                      <a:gd name="T7" fmla="*/ 0 h 940"/>
                      <a:gd name="T8" fmla="*/ 0 w 973"/>
                      <a:gd name="T9" fmla="*/ 0 h 940"/>
                      <a:gd name="T10" fmla="*/ 0 w 973"/>
                      <a:gd name="T11" fmla="*/ 0 h 940"/>
                      <a:gd name="T12" fmla="*/ 0 w 973"/>
                      <a:gd name="T13" fmla="*/ 0 h 940"/>
                      <a:gd name="T14" fmla="*/ 0 w 973"/>
                      <a:gd name="T15" fmla="*/ 0 h 94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73"/>
                      <a:gd name="T25" fmla="*/ 0 h 940"/>
                      <a:gd name="T26" fmla="*/ 973 w 973"/>
                      <a:gd name="T27" fmla="*/ 940 h 94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73" h="940">
                        <a:moveTo>
                          <a:pt x="933" y="939"/>
                        </a:moveTo>
                        <a:cubicBezTo>
                          <a:pt x="668" y="717"/>
                          <a:pt x="400" y="632"/>
                          <a:pt x="83" y="632"/>
                        </a:cubicBezTo>
                        <a:cubicBezTo>
                          <a:pt x="0" y="535"/>
                          <a:pt x="0" y="535"/>
                          <a:pt x="0" y="535"/>
                        </a:cubicBezTo>
                        <a:lnTo>
                          <a:pt x="265" y="453"/>
                        </a:lnTo>
                        <a:lnTo>
                          <a:pt x="168" y="0"/>
                        </a:lnTo>
                        <a:lnTo>
                          <a:pt x="842" y="632"/>
                        </a:lnTo>
                        <a:lnTo>
                          <a:pt x="972" y="939"/>
                        </a:lnTo>
                        <a:lnTo>
                          <a:pt x="933" y="939"/>
                        </a:lnTo>
                      </a:path>
                    </a:pathLst>
                  </a:custGeom>
                  <a:solidFill>
                    <a:srgbClr val="99CF16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77" name="Freeform 27"/>
                  <p:cNvSpPr>
                    <a:spLocks noChangeArrowheads="1"/>
                  </p:cNvSpPr>
                  <p:nvPr/>
                </p:nvSpPr>
                <p:spPr bwMode="auto">
                  <a:xfrm>
                    <a:off x="2668" y="2206"/>
                    <a:ext cx="144" cy="213"/>
                  </a:xfrm>
                  <a:custGeom>
                    <a:avLst/>
                    <a:gdLst>
                      <a:gd name="T0" fmla="*/ 0 w 637"/>
                      <a:gd name="T1" fmla="*/ 0 h 940"/>
                      <a:gd name="T2" fmla="*/ 0 w 637"/>
                      <a:gd name="T3" fmla="*/ 0 h 940"/>
                      <a:gd name="T4" fmla="*/ 0 w 637"/>
                      <a:gd name="T5" fmla="*/ 0 h 940"/>
                      <a:gd name="T6" fmla="*/ 0 w 637"/>
                      <a:gd name="T7" fmla="*/ 0 h 940"/>
                      <a:gd name="T8" fmla="*/ 0 w 637"/>
                      <a:gd name="T9" fmla="*/ 0 h 940"/>
                      <a:gd name="T10" fmla="*/ 0 w 637"/>
                      <a:gd name="T11" fmla="*/ 0 h 940"/>
                      <a:gd name="T12" fmla="*/ 0 w 637"/>
                      <a:gd name="T13" fmla="*/ 0 h 940"/>
                      <a:gd name="T14" fmla="*/ 0 w 637"/>
                      <a:gd name="T15" fmla="*/ 0 h 94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637"/>
                      <a:gd name="T25" fmla="*/ 0 h 940"/>
                      <a:gd name="T26" fmla="*/ 637 w 637"/>
                      <a:gd name="T27" fmla="*/ 940 h 94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637" h="940">
                        <a:moveTo>
                          <a:pt x="0" y="888"/>
                        </a:moveTo>
                        <a:lnTo>
                          <a:pt x="361" y="0"/>
                        </a:lnTo>
                        <a:lnTo>
                          <a:pt x="636" y="174"/>
                        </a:lnTo>
                        <a:lnTo>
                          <a:pt x="538" y="621"/>
                        </a:lnTo>
                        <a:lnTo>
                          <a:pt x="315" y="621"/>
                        </a:lnTo>
                        <a:lnTo>
                          <a:pt x="400" y="939"/>
                        </a:lnTo>
                        <a:lnTo>
                          <a:pt x="0" y="939"/>
                        </a:lnTo>
                        <a:lnTo>
                          <a:pt x="0" y="888"/>
                        </a:lnTo>
                      </a:path>
                    </a:pathLst>
                  </a:custGeom>
                  <a:solidFill>
                    <a:srgbClr val="99CF16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78" name="Freeform 28"/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2135"/>
                    <a:ext cx="200" cy="283"/>
                  </a:xfrm>
                  <a:custGeom>
                    <a:avLst/>
                    <a:gdLst>
                      <a:gd name="T0" fmla="*/ 0 w 882"/>
                      <a:gd name="T1" fmla="*/ 0 h 1246"/>
                      <a:gd name="T2" fmla="*/ 0 w 882"/>
                      <a:gd name="T3" fmla="*/ 0 h 1246"/>
                      <a:gd name="T4" fmla="*/ 0 w 882"/>
                      <a:gd name="T5" fmla="*/ 0 h 1246"/>
                      <a:gd name="T6" fmla="*/ 0 w 882"/>
                      <a:gd name="T7" fmla="*/ 0 h 1246"/>
                      <a:gd name="T8" fmla="*/ 0 w 882"/>
                      <a:gd name="T9" fmla="*/ 0 h 1246"/>
                      <a:gd name="T10" fmla="*/ 0 w 882"/>
                      <a:gd name="T11" fmla="*/ 0 h 1246"/>
                      <a:gd name="T12" fmla="*/ 0 w 882"/>
                      <a:gd name="T13" fmla="*/ 0 h 1246"/>
                      <a:gd name="T14" fmla="*/ 0 w 882"/>
                      <a:gd name="T15" fmla="*/ 0 h 1246"/>
                      <a:gd name="T16" fmla="*/ 0 w 882"/>
                      <a:gd name="T17" fmla="*/ 0 h 1246"/>
                      <a:gd name="T18" fmla="*/ 0 w 882"/>
                      <a:gd name="T19" fmla="*/ 0 h 1246"/>
                      <a:gd name="T20" fmla="*/ 0 w 882"/>
                      <a:gd name="T21" fmla="*/ 0 h 1246"/>
                      <a:gd name="T22" fmla="*/ 0 w 882"/>
                      <a:gd name="T23" fmla="*/ 0 h 1246"/>
                      <a:gd name="T24" fmla="*/ 0 w 882"/>
                      <a:gd name="T25" fmla="*/ 0 h 1246"/>
                      <a:gd name="T26" fmla="*/ 0 w 882"/>
                      <a:gd name="T27" fmla="*/ 0 h 1246"/>
                      <a:gd name="T28" fmla="*/ 0 w 882"/>
                      <a:gd name="T29" fmla="*/ 0 h 1246"/>
                      <a:gd name="T30" fmla="*/ 0 w 882"/>
                      <a:gd name="T31" fmla="*/ 0 h 1246"/>
                      <a:gd name="T32" fmla="*/ 0 w 882"/>
                      <a:gd name="T33" fmla="*/ 0 h 124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882"/>
                      <a:gd name="T52" fmla="*/ 0 h 1246"/>
                      <a:gd name="T53" fmla="*/ 882 w 882"/>
                      <a:gd name="T54" fmla="*/ 1246 h 124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882" h="1246">
                        <a:moveTo>
                          <a:pt x="519" y="1076"/>
                        </a:moveTo>
                        <a:lnTo>
                          <a:pt x="339" y="1148"/>
                        </a:lnTo>
                        <a:lnTo>
                          <a:pt x="179" y="1018"/>
                        </a:lnTo>
                        <a:lnTo>
                          <a:pt x="452" y="933"/>
                        </a:lnTo>
                        <a:cubicBezTo>
                          <a:pt x="411" y="888"/>
                          <a:pt x="411" y="888"/>
                          <a:pt x="411" y="888"/>
                        </a:cubicBezTo>
                        <a:cubicBezTo>
                          <a:pt x="361" y="797"/>
                          <a:pt x="361" y="797"/>
                          <a:pt x="361" y="797"/>
                        </a:cubicBezTo>
                        <a:lnTo>
                          <a:pt x="0" y="530"/>
                        </a:lnTo>
                        <a:lnTo>
                          <a:pt x="50" y="179"/>
                        </a:lnTo>
                        <a:lnTo>
                          <a:pt x="0" y="0"/>
                        </a:lnTo>
                        <a:lnTo>
                          <a:pt x="201" y="108"/>
                        </a:lnTo>
                        <a:lnTo>
                          <a:pt x="350" y="55"/>
                        </a:lnTo>
                        <a:cubicBezTo>
                          <a:pt x="673" y="17"/>
                          <a:pt x="292" y="215"/>
                          <a:pt x="292" y="215"/>
                        </a:cubicBezTo>
                        <a:cubicBezTo>
                          <a:pt x="339" y="306"/>
                          <a:pt x="361" y="400"/>
                          <a:pt x="361" y="400"/>
                        </a:cubicBezTo>
                        <a:lnTo>
                          <a:pt x="881" y="712"/>
                        </a:lnTo>
                        <a:lnTo>
                          <a:pt x="673" y="1018"/>
                        </a:lnTo>
                        <a:lnTo>
                          <a:pt x="673" y="1245"/>
                        </a:lnTo>
                        <a:lnTo>
                          <a:pt x="519" y="1076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79" name="Freeform 29"/>
                  <p:cNvSpPr>
                    <a:spLocks noChangeArrowheads="1"/>
                  </p:cNvSpPr>
                  <p:nvPr/>
                </p:nvSpPr>
                <p:spPr bwMode="auto">
                  <a:xfrm>
                    <a:off x="3629" y="2287"/>
                    <a:ext cx="51" cy="41"/>
                  </a:xfrm>
                  <a:custGeom>
                    <a:avLst/>
                    <a:gdLst>
                      <a:gd name="T0" fmla="*/ 0 w 226"/>
                      <a:gd name="T1" fmla="*/ 0 h 181"/>
                      <a:gd name="T2" fmla="*/ 0 w 226"/>
                      <a:gd name="T3" fmla="*/ 0 h 181"/>
                      <a:gd name="T4" fmla="*/ 0 w 226"/>
                      <a:gd name="T5" fmla="*/ 0 h 181"/>
                      <a:gd name="T6" fmla="*/ 0 w 226"/>
                      <a:gd name="T7" fmla="*/ 0 h 1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26"/>
                      <a:gd name="T13" fmla="*/ 0 h 181"/>
                      <a:gd name="T14" fmla="*/ 226 w 226"/>
                      <a:gd name="T15" fmla="*/ 181 h 18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26" h="181">
                        <a:moveTo>
                          <a:pt x="39" y="180"/>
                        </a:moveTo>
                        <a:lnTo>
                          <a:pt x="0" y="0"/>
                        </a:lnTo>
                        <a:lnTo>
                          <a:pt x="225" y="86"/>
                        </a:lnTo>
                        <a:lnTo>
                          <a:pt x="39" y="180"/>
                        </a:lnTo>
                      </a:path>
                    </a:pathLst>
                  </a:custGeom>
                  <a:solidFill>
                    <a:srgbClr val="99CF16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80" name="Freeform 30"/>
                  <p:cNvSpPr>
                    <a:spLocks noChangeArrowheads="1"/>
                  </p:cNvSpPr>
                  <p:nvPr/>
                </p:nvSpPr>
                <p:spPr bwMode="auto">
                  <a:xfrm>
                    <a:off x="2843" y="2014"/>
                    <a:ext cx="350" cy="252"/>
                  </a:xfrm>
                  <a:custGeom>
                    <a:avLst/>
                    <a:gdLst>
                      <a:gd name="T0" fmla="*/ 0 w 1542"/>
                      <a:gd name="T1" fmla="*/ 0 h 1111"/>
                      <a:gd name="T2" fmla="*/ 0 w 1542"/>
                      <a:gd name="T3" fmla="*/ 0 h 1111"/>
                      <a:gd name="T4" fmla="*/ 0 w 1542"/>
                      <a:gd name="T5" fmla="*/ 0 h 1111"/>
                      <a:gd name="T6" fmla="*/ 0 w 1542"/>
                      <a:gd name="T7" fmla="*/ 0 h 1111"/>
                      <a:gd name="T8" fmla="*/ 0 w 1542"/>
                      <a:gd name="T9" fmla="*/ 0 h 1111"/>
                      <a:gd name="T10" fmla="*/ 0 w 1542"/>
                      <a:gd name="T11" fmla="*/ 0 h 1111"/>
                      <a:gd name="T12" fmla="*/ 0 w 1542"/>
                      <a:gd name="T13" fmla="*/ 0 h 1111"/>
                      <a:gd name="T14" fmla="*/ 0 w 1542"/>
                      <a:gd name="T15" fmla="*/ 0 h 1111"/>
                      <a:gd name="T16" fmla="*/ 0 w 1542"/>
                      <a:gd name="T17" fmla="*/ 0 h 1111"/>
                      <a:gd name="T18" fmla="*/ 0 w 1542"/>
                      <a:gd name="T19" fmla="*/ 0 h 1111"/>
                      <a:gd name="T20" fmla="*/ 0 w 1542"/>
                      <a:gd name="T21" fmla="*/ 0 h 1111"/>
                      <a:gd name="T22" fmla="*/ 0 w 1542"/>
                      <a:gd name="T23" fmla="*/ 0 h 1111"/>
                      <a:gd name="T24" fmla="*/ 0 w 1542"/>
                      <a:gd name="T25" fmla="*/ 0 h 1111"/>
                      <a:gd name="T26" fmla="*/ 0 w 1542"/>
                      <a:gd name="T27" fmla="*/ 0 h 1111"/>
                      <a:gd name="T28" fmla="*/ 0 w 1542"/>
                      <a:gd name="T29" fmla="*/ 0 h 1111"/>
                      <a:gd name="T30" fmla="*/ 0 w 1542"/>
                      <a:gd name="T31" fmla="*/ 0 h 1111"/>
                      <a:gd name="T32" fmla="*/ 0 w 1542"/>
                      <a:gd name="T33" fmla="*/ 0 h 1111"/>
                      <a:gd name="T34" fmla="*/ 0 w 1542"/>
                      <a:gd name="T35" fmla="*/ 0 h 1111"/>
                      <a:gd name="T36" fmla="*/ 0 w 1542"/>
                      <a:gd name="T37" fmla="*/ 0 h 1111"/>
                      <a:gd name="T38" fmla="*/ 0 w 1542"/>
                      <a:gd name="T39" fmla="*/ 0 h 1111"/>
                      <a:gd name="T40" fmla="*/ 0 w 1542"/>
                      <a:gd name="T41" fmla="*/ 0 h 1111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542"/>
                      <a:gd name="T64" fmla="*/ 0 h 1111"/>
                      <a:gd name="T65" fmla="*/ 1542 w 1542"/>
                      <a:gd name="T66" fmla="*/ 1111 h 1111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542" h="1111">
                        <a:moveTo>
                          <a:pt x="530" y="1065"/>
                        </a:moveTo>
                        <a:lnTo>
                          <a:pt x="259" y="828"/>
                        </a:lnTo>
                        <a:lnTo>
                          <a:pt x="83" y="883"/>
                        </a:lnTo>
                        <a:cubicBezTo>
                          <a:pt x="83" y="797"/>
                          <a:pt x="0" y="797"/>
                          <a:pt x="0" y="797"/>
                        </a:cubicBezTo>
                        <a:cubicBezTo>
                          <a:pt x="50" y="715"/>
                          <a:pt x="135" y="715"/>
                          <a:pt x="135" y="715"/>
                        </a:cubicBezTo>
                        <a:lnTo>
                          <a:pt x="174" y="350"/>
                        </a:lnTo>
                        <a:cubicBezTo>
                          <a:pt x="441" y="312"/>
                          <a:pt x="265" y="483"/>
                          <a:pt x="356" y="579"/>
                        </a:cubicBezTo>
                        <a:lnTo>
                          <a:pt x="836" y="397"/>
                        </a:lnTo>
                        <a:lnTo>
                          <a:pt x="966" y="0"/>
                        </a:lnTo>
                        <a:lnTo>
                          <a:pt x="1280" y="215"/>
                        </a:lnTo>
                        <a:lnTo>
                          <a:pt x="1410" y="177"/>
                        </a:lnTo>
                        <a:lnTo>
                          <a:pt x="1541" y="397"/>
                        </a:lnTo>
                        <a:cubicBezTo>
                          <a:pt x="1454" y="397"/>
                          <a:pt x="1454" y="397"/>
                          <a:pt x="1454" y="397"/>
                        </a:cubicBezTo>
                        <a:cubicBezTo>
                          <a:pt x="1410" y="483"/>
                          <a:pt x="1427" y="662"/>
                          <a:pt x="1427" y="662"/>
                        </a:cubicBezTo>
                        <a:lnTo>
                          <a:pt x="1280" y="709"/>
                        </a:lnTo>
                        <a:cubicBezTo>
                          <a:pt x="1280" y="538"/>
                          <a:pt x="1145" y="483"/>
                          <a:pt x="1062" y="579"/>
                        </a:cubicBezTo>
                        <a:cubicBezTo>
                          <a:pt x="1018" y="618"/>
                          <a:pt x="1018" y="618"/>
                          <a:pt x="1018" y="618"/>
                        </a:cubicBezTo>
                        <a:lnTo>
                          <a:pt x="1062" y="797"/>
                        </a:lnTo>
                        <a:lnTo>
                          <a:pt x="880" y="1065"/>
                        </a:lnTo>
                        <a:lnTo>
                          <a:pt x="615" y="1110"/>
                        </a:lnTo>
                        <a:lnTo>
                          <a:pt x="530" y="1065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81" name="Freeform 31"/>
                  <p:cNvSpPr>
                    <a:spLocks noChangeArrowheads="1"/>
                  </p:cNvSpPr>
                  <p:nvPr/>
                </p:nvSpPr>
                <p:spPr bwMode="auto">
                  <a:xfrm>
                    <a:off x="3534" y="2214"/>
                    <a:ext cx="42" cy="52"/>
                  </a:xfrm>
                  <a:custGeom>
                    <a:avLst/>
                    <a:gdLst>
                      <a:gd name="T0" fmla="*/ 0 w 187"/>
                      <a:gd name="T1" fmla="*/ 0 h 228"/>
                      <a:gd name="T2" fmla="*/ 0 w 187"/>
                      <a:gd name="T3" fmla="*/ 0 h 228"/>
                      <a:gd name="T4" fmla="*/ 0 w 187"/>
                      <a:gd name="T5" fmla="*/ 0 h 228"/>
                      <a:gd name="T6" fmla="*/ 0 w 187"/>
                      <a:gd name="T7" fmla="*/ 0 h 22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7"/>
                      <a:gd name="T13" fmla="*/ 0 h 228"/>
                      <a:gd name="T14" fmla="*/ 187 w 187"/>
                      <a:gd name="T15" fmla="*/ 228 h 22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7" h="228">
                        <a:moveTo>
                          <a:pt x="0" y="143"/>
                        </a:moveTo>
                        <a:lnTo>
                          <a:pt x="94" y="0"/>
                        </a:lnTo>
                        <a:lnTo>
                          <a:pt x="186" y="227"/>
                        </a:lnTo>
                        <a:lnTo>
                          <a:pt x="0" y="143"/>
                        </a:lnTo>
                      </a:path>
                    </a:pathLst>
                  </a:custGeom>
                  <a:solidFill>
                    <a:srgbClr val="99CF16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82" name="Freeform 32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2154"/>
                    <a:ext cx="116" cy="82"/>
                  </a:xfrm>
                  <a:custGeom>
                    <a:avLst/>
                    <a:gdLst>
                      <a:gd name="T0" fmla="*/ 0 w 512"/>
                      <a:gd name="T1" fmla="*/ 0 h 361"/>
                      <a:gd name="T2" fmla="*/ 0 w 512"/>
                      <a:gd name="T3" fmla="*/ 0 h 361"/>
                      <a:gd name="T4" fmla="*/ 0 w 512"/>
                      <a:gd name="T5" fmla="*/ 0 h 361"/>
                      <a:gd name="T6" fmla="*/ 0 w 512"/>
                      <a:gd name="T7" fmla="*/ 0 h 361"/>
                      <a:gd name="T8" fmla="*/ 0 w 512"/>
                      <a:gd name="T9" fmla="*/ 0 h 36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12"/>
                      <a:gd name="T16" fmla="*/ 0 h 361"/>
                      <a:gd name="T17" fmla="*/ 512 w 512"/>
                      <a:gd name="T18" fmla="*/ 361 h 36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12" h="361">
                        <a:moveTo>
                          <a:pt x="196" y="317"/>
                        </a:moveTo>
                        <a:lnTo>
                          <a:pt x="0" y="160"/>
                        </a:lnTo>
                        <a:lnTo>
                          <a:pt x="511" y="0"/>
                        </a:lnTo>
                        <a:lnTo>
                          <a:pt x="281" y="360"/>
                        </a:lnTo>
                        <a:lnTo>
                          <a:pt x="196" y="317"/>
                        </a:lnTo>
                      </a:path>
                    </a:pathLst>
                  </a:custGeom>
                  <a:solidFill>
                    <a:srgbClr val="99CF16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83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3313" y="2154"/>
                    <a:ext cx="49" cy="72"/>
                  </a:xfrm>
                  <a:custGeom>
                    <a:avLst/>
                    <a:gdLst>
                      <a:gd name="T0" fmla="*/ 0 w 217"/>
                      <a:gd name="T1" fmla="*/ 0 h 319"/>
                      <a:gd name="T2" fmla="*/ 0 w 217"/>
                      <a:gd name="T3" fmla="*/ 0 h 319"/>
                      <a:gd name="T4" fmla="*/ 0 w 217"/>
                      <a:gd name="T5" fmla="*/ 0 h 319"/>
                      <a:gd name="T6" fmla="*/ 0 w 217"/>
                      <a:gd name="T7" fmla="*/ 0 h 31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7"/>
                      <a:gd name="T13" fmla="*/ 0 h 319"/>
                      <a:gd name="T14" fmla="*/ 217 w 217"/>
                      <a:gd name="T15" fmla="*/ 319 h 31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7" h="319">
                        <a:moveTo>
                          <a:pt x="0" y="318"/>
                        </a:moveTo>
                        <a:lnTo>
                          <a:pt x="0" y="46"/>
                        </a:lnTo>
                        <a:cubicBezTo>
                          <a:pt x="130" y="0"/>
                          <a:pt x="216" y="138"/>
                          <a:pt x="130" y="229"/>
                        </a:cubicBezTo>
                        <a:lnTo>
                          <a:pt x="0" y="318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84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3067" y="2046"/>
                    <a:ext cx="34" cy="52"/>
                  </a:xfrm>
                  <a:custGeom>
                    <a:avLst/>
                    <a:gdLst>
                      <a:gd name="T0" fmla="*/ 0 w 148"/>
                      <a:gd name="T1" fmla="*/ 0 h 231"/>
                      <a:gd name="T2" fmla="*/ 0 w 148"/>
                      <a:gd name="T3" fmla="*/ 0 h 231"/>
                      <a:gd name="T4" fmla="*/ 0 w 148"/>
                      <a:gd name="T5" fmla="*/ 0 h 231"/>
                      <a:gd name="T6" fmla="*/ 0 w 148"/>
                      <a:gd name="T7" fmla="*/ 0 h 23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8"/>
                      <a:gd name="T13" fmla="*/ 0 h 231"/>
                      <a:gd name="T14" fmla="*/ 148 w 148"/>
                      <a:gd name="T15" fmla="*/ 231 h 23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8" h="231">
                        <a:moveTo>
                          <a:pt x="0" y="230"/>
                        </a:moveTo>
                        <a:lnTo>
                          <a:pt x="22" y="0"/>
                        </a:lnTo>
                        <a:lnTo>
                          <a:pt x="147" y="135"/>
                        </a:lnTo>
                        <a:lnTo>
                          <a:pt x="0" y="230"/>
                        </a:lnTo>
                      </a:path>
                    </a:pathLst>
                  </a:custGeom>
                  <a:solidFill>
                    <a:srgbClr val="99CF16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2085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3070" y="2374"/>
                    <a:ext cx="159" cy="149"/>
                  </a:xfrm>
                  <a:custGeom>
                    <a:avLst/>
                    <a:gdLst>
                      <a:gd name="T0" fmla="*/ 0 w 703"/>
                      <a:gd name="T1" fmla="*/ 0 h 656"/>
                      <a:gd name="T2" fmla="*/ 0 w 703"/>
                      <a:gd name="T3" fmla="*/ 0 h 656"/>
                      <a:gd name="T4" fmla="*/ 0 w 703"/>
                      <a:gd name="T5" fmla="*/ 0 h 656"/>
                      <a:gd name="T6" fmla="*/ 0 w 703"/>
                      <a:gd name="T7" fmla="*/ 0 h 656"/>
                      <a:gd name="T8" fmla="*/ 0 w 703"/>
                      <a:gd name="T9" fmla="*/ 0 h 656"/>
                      <a:gd name="T10" fmla="*/ 0 w 703"/>
                      <a:gd name="T11" fmla="*/ 0 h 656"/>
                      <a:gd name="T12" fmla="*/ 0 w 703"/>
                      <a:gd name="T13" fmla="*/ 0 h 656"/>
                      <a:gd name="T14" fmla="*/ 0 w 703"/>
                      <a:gd name="T15" fmla="*/ 0 h 656"/>
                      <a:gd name="T16" fmla="*/ 0 w 703"/>
                      <a:gd name="T17" fmla="*/ 0 h 656"/>
                      <a:gd name="T18" fmla="*/ 0 w 703"/>
                      <a:gd name="T19" fmla="*/ 0 h 656"/>
                      <a:gd name="T20" fmla="*/ 0 w 703"/>
                      <a:gd name="T21" fmla="*/ 0 h 656"/>
                      <a:gd name="T22" fmla="*/ 0 w 703"/>
                      <a:gd name="T23" fmla="*/ 0 h 656"/>
                      <a:gd name="T24" fmla="*/ 0 w 703"/>
                      <a:gd name="T25" fmla="*/ 0 h 656"/>
                      <a:gd name="T26" fmla="*/ 0 w 703"/>
                      <a:gd name="T27" fmla="*/ 0 h 656"/>
                      <a:gd name="T28" fmla="*/ 0 w 703"/>
                      <a:gd name="T29" fmla="*/ 0 h 656"/>
                      <a:gd name="T30" fmla="*/ 0 w 703"/>
                      <a:gd name="T31" fmla="*/ 0 h 656"/>
                      <a:gd name="T32" fmla="*/ 0 w 703"/>
                      <a:gd name="T33" fmla="*/ 0 h 656"/>
                      <a:gd name="T34" fmla="*/ 0 w 703"/>
                      <a:gd name="T35" fmla="*/ 0 h 656"/>
                      <a:gd name="T36" fmla="*/ 0 w 703"/>
                      <a:gd name="T37" fmla="*/ 0 h 656"/>
                      <a:gd name="T38" fmla="*/ 0 w 703"/>
                      <a:gd name="T39" fmla="*/ 0 h 656"/>
                      <a:gd name="T40" fmla="*/ 0 w 703"/>
                      <a:gd name="T41" fmla="*/ 0 h 65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703"/>
                      <a:gd name="T64" fmla="*/ 0 h 656"/>
                      <a:gd name="T65" fmla="*/ 703 w 703"/>
                      <a:gd name="T66" fmla="*/ 656 h 65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703" h="656">
                        <a:moveTo>
                          <a:pt x="0" y="160"/>
                        </a:moveTo>
                        <a:cubicBezTo>
                          <a:pt x="0" y="160"/>
                          <a:pt x="138" y="122"/>
                          <a:pt x="185" y="105"/>
                        </a:cubicBezTo>
                        <a:cubicBezTo>
                          <a:pt x="232" y="88"/>
                          <a:pt x="248" y="72"/>
                          <a:pt x="359" y="58"/>
                        </a:cubicBezTo>
                        <a:cubicBezTo>
                          <a:pt x="466" y="42"/>
                          <a:pt x="577" y="50"/>
                          <a:pt x="577" y="50"/>
                        </a:cubicBezTo>
                        <a:cubicBezTo>
                          <a:pt x="577" y="50"/>
                          <a:pt x="560" y="0"/>
                          <a:pt x="607" y="97"/>
                        </a:cubicBezTo>
                        <a:cubicBezTo>
                          <a:pt x="654" y="190"/>
                          <a:pt x="702" y="190"/>
                          <a:pt x="702" y="251"/>
                        </a:cubicBezTo>
                        <a:cubicBezTo>
                          <a:pt x="702" y="317"/>
                          <a:pt x="671" y="458"/>
                          <a:pt x="671" y="458"/>
                        </a:cubicBezTo>
                        <a:cubicBezTo>
                          <a:pt x="671" y="458"/>
                          <a:pt x="607" y="538"/>
                          <a:pt x="560" y="552"/>
                        </a:cubicBezTo>
                        <a:cubicBezTo>
                          <a:pt x="513" y="569"/>
                          <a:pt x="422" y="569"/>
                          <a:pt x="389" y="585"/>
                        </a:cubicBezTo>
                        <a:cubicBezTo>
                          <a:pt x="359" y="599"/>
                          <a:pt x="265" y="599"/>
                          <a:pt x="232" y="615"/>
                        </a:cubicBezTo>
                        <a:cubicBezTo>
                          <a:pt x="201" y="632"/>
                          <a:pt x="171" y="655"/>
                          <a:pt x="171" y="629"/>
                        </a:cubicBezTo>
                        <a:cubicBezTo>
                          <a:pt x="171" y="607"/>
                          <a:pt x="127" y="593"/>
                          <a:pt x="171" y="560"/>
                        </a:cubicBezTo>
                        <a:cubicBezTo>
                          <a:pt x="218" y="530"/>
                          <a:pt x="279" y="513"/>
                          <a:pt x="279" y="513"/>
                        </a:cubicBezTo>
                        <a:lnTo>
                          <a:pt x="342" y="450"/>
                        </a:lnTo>
                        <a:cubicBezTo>
                          <a:pt x="342" y="450"/>
                          <a:pt x="342" y="436"/>
                          <a:pt x="342" y="386"/>
                        </a:cubicBezTo>
                        <a:cubicBezTo>
                          <a:pt x="342" y="340"/>
                          <a:pt x="312" y="276"/>
                          <a:pt x="312" y="276"/>
                        </a:cubicBezTo>
                        <a:lnTo>
                          <a:pt x="232" y="276"/>
                        </a:lnTo>
                        <a:cubicBezTo>
                          <a:pt x="232" y="276"/>
                          <a:pt x="218" y="254"/>
                          <a:pt x="171" y="262"/>
                        </a:cubicBezTo>
                        <a:cubicBezTo>
                          <a:pt x="127" y="271"/>
                          <a:pt x="64" y="284"/>
                          <a:pt x="64" y="284"/>
                        </a:cubicBezTo>
                        <a:lnTo>
                          <a:pt x="0" y="246"/>
                        </a:lnTo>
                        <a:lnTo>
                          <a:pt x="0" y="160"/>
                        </a:lnTo>
                      </a:path>
                    </a:pathLst>
                  </a:custGeom>
                  <a:solidFill>
                    <a:srgbClr val="3D564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</p:grpSp>
          </p:grpSp>
        </p:grpSp>
      </p:grpSp>
      <p:sp>
        <p:nvSpPr>
          <p:cNvPr id="2052" name="Text Box 36"/>
          <p:cNvSpPr txBox="1">
            <a:spLocks noChangeArrowheads="1"/>
          </p:cNvSpPr>
          <p:nvPr/>
        </p:nvSpPr>
        <p:spPr bwMode="auto">
          <a:xfrm>
            <a:off x="179388" y="6659563"/>
            <a:ext cx="10012362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cs-CZ" sz="1400" i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296988" y="720725"/>
            <a:ext cx="8423275" cy="1023938"/>
          </a:xfrm>
          <a:prstGeom prst="rect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sz="2600" b="1">
                <a:solidFill>
                  <a:srgbClr val="FFFF66"/>
                </a:solidFill>
              </a:rPr>
              <a:t>V 17. století začaly takové stvrzenky vydávat </a:t>
            </a:r>
          </a:p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sz="2600" b="1">
                <a:solidFill>
                  <a:srgbClr val="FFFF66"/>
                </a:solidFill>
              </a:rPr>
              <a:t>banky – odtud název BANKOVKY.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260475" y="2519363"/>
            <a:ext cx="8280400" cy="1023937"/>
          </a:xfrm>
          <a:prstGeom prst="rect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sz="2600" b="1">
                <a:solidFill>
                  <a:srgbClr val="FFFF66"/>
                </a:solidFill>
              </a:rPr>
              <a:t>Brzy se papírové peníze staly samostatnou </a:t>
            </a:r>
          </a:p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sz="2600" b="1">
                <a:solidFill>
                  <a:srgbClr val="FFFF66"/>
                </a:solidFill>
              </a:rPr>
              <a:t>formou platidla.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296988" y="4089400"/>
            <a:ext cx="7702550" cy="1490663"/>
          </a:xfrm>
          <a:prstGeom prst="rect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pl-PL" sz="2600" b="1">
                <a:solidFill>
                  <a:srgbClr val="FFFF66"/>
                </a:solidFill>
              </a:rPr>
              <a:t>Papírové peníze jsou tedy potvrzení, </a:t>
            </a:r>
          </a:p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pl-PL" sz="2600" b="1">
                <a:solidFill>
                  <a:srgbClr val="FFFF66"/>
                </a:solidFill>
              </a:rPr>
              <a:t>na kterých je uvedeno, za jakou hodnotu </a:t>
            </a:r>
          </a:p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pl-PL" sz="2600" b="1">
                <a:solidFill>
                  <a:srgbClr val="FFFF66"/>
                </a:solidFill>
              </a:rPr>
              <a:t>může být směněno zboží či služba.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0363" y="720725"/>
            <a:ext cx="531812" cy="623888"/>
            <a:chOff x="227" y="454"/>
            <a:chExt cx="335" cy="393"/>
          </a:xfrm>
        </p:grpSpPr>
        <p:grpSp>
          <p:nvGrpSpPr>
            <p:cNvPr id="18464" name="Group 6"/>
            <p:cNvGrpSpPr>
              <a:grpSpLocks/>
            </p:cNvGrpSpPr>
            <p:nvPr/>
          </p:nvGrpSpPr>
          <p:grpSpPr bwMode="auto">
            <a:xfrm>
              <a:off x="227" y="454"/>
              <a:ext cx="335" cy="393"/>
              <a:chOff x="227" y="454"/>
              <a:chExt cx="335" cy="393"/>
            </a:xfrm>
          </p:grpSpPr>
          <p:grpSp>
            <p:nvGrpSpPr>
              <p:cNvPr id="18465" name="Group 7"/>
              <p:cNvGrpSpPr>
                <a:grpSpLocks/>
              </p:cNvGrpSpPr>
              <p:nvPr/>
            </p:nvGrpSpPr>
            <p:grpSpPr bwMode="auto">
              <a:xfrm>
                <a:off x="227" y="454"/>
                <a:ext cx="335" cy="393"/>
                <a:chOff x="227" y="454"/>
                <a:chExt cx="335" cy="393"/>
              </a:xfrm>
            </p:grpSpPr>
            <p:grpSp>
              <p:nvGrpSpPr>
                <p:cNvPr id="18466" name="Group 8"/>
                <p:cNvGrpSpPr>
                  <a:grpSpLocks/>
                </p:cNvGrpSpPr>
                <p:nvPr/>
              </p:nvGrpSpPr>
              <p:grpSpPr bwMode="auto">
                <a:xfrm>
                  <a:off x="238" y="456"/>
                  <a:ext cx="322" cy="385"/>
                  <a:chOff x="238" y="456"/>
                  <a:chExt cx="322" cy="385"/>
                </a:xfrm>
              </p:grpSpPr>
              <p:sp>
                <p:nvSpPr>
                  <p:cNvPr id="18472" name="Freeform 9"/>
                  <p:cNvSpPr>
                    <a:spLocks noChangeArrowheads="1"/>
                  </p:cNvSpPr>
                  <p:nvPr/>
                </p:nvSpPr>
                <p:spPr bwMode="auto">
                  <a:xfrm>
                    <a:off x="228" y="527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18473" name="Freeform 10"/>
                  <p:cNvSpPr>
                    <a:spLocks noChangeArrowheads="1"/>
                  </p:cNvSpPr>
                  <p:nvPr/>
                </p:nvSpPr>
                <p:spPr bwMode="auto">
                  <a:xfrm>
                    <a:off x="326" y="472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18474" name="Freeform 11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456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18475" name="Freeform 12"/>
                  <p:cNvSpPr>
                    <a:spLocks noChangeArrowheads="1"/>
                  </p:cNvSpPr>
                  <p:nvPr/>
                </p:nvSpPr>
                <p:spPr bwMode="auto">
                  <a:xfrm>
                    <a:off x="358" y="511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</p:grpSp>
            <p:sp>
              <p:nvSpPr>
                <p:cNvPr id="18467" name="Freeform 13"/>
                <p:cNvSpPr>
                  <a:spLocks noChangeArrowheads="1"/>
                </p:cNvSpPr>
                <p:nvPr/>
              </p:nvSpPr>
              <p:spPr bwMode="auto">
                <a:xfrm>
                  <a:off x="354" y="585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8468" name="Freeform 14"/>
                <p:cNvSpPr>
                  <a:spLocks noChangeArrowheads="1"/>
                </p:cNvSpPr>
                <p:nvPr/>
              </p:nvSpPr>
              <p:spPr bwMode="auto">
                <a:xfrm>
                  <a:off x="319" y="731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8469" name="Freeform 15"/>
                <p:cNvSpPr>
                  <a:spLocks noChangeArrowheads="1"/>
                </p:cNvSpPr>
                <p:nvPr/>
              </p:nvSpPr>
              <p:spPr bwMode="auto">
                <a:xfrm>
                  <a:off x="396" y="764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8470" name="Freeform 16"/>
                <p:cNvSpPr>
                  <a:spLocks noChangeArrowheads="1"/>
                </p:cNvSpPr>
                <p:nvPr/>
              </p:nvSpPr>
              <p:spPr bwMode="auto">
                <a:xfrm>
                  <a:off x="343" y="764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8471" name="Freeform 17"/>
                <p:cNvSpPr>
                  <a:spLocks noChangeArrowheads="1"/>
                </p:cNvSpPr>
                <p:nvPr/>
              </p:nvSpPr>
              <p:spPr bwMode="auto">
                <a:xfrm>
                  <a:off x="225" y="452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60363" y="2435225"/>
            <a:ext cx="531812" cy="623888"/>
            <a:chOff x="227" y="1534"/>
            <a:chExt cx="335" cy="393"/>
          </a:xfrm>
        </p:grpSpPr>
        <p:grpSp>
          <p:nvGrpSpPr>
            <p:cNvPr id="18452" name="Group 19"/>
            <p:cNvGrpSpPr>
              <a:grpSpLocks/>
            </p:cNvGrpSpPr>
            <p:nvPr/>
          </p:nvGrpSpPr>
          <p:grpSpPr bwMode="auto">
            <a:xfrm>
              <a:off x="227" y="1534"/>
              <a:ext cx="335" cy="393"/>
              <a:chOff x="227" y="1534"/>
              <a:chExt cx="335" cy="393"/>
            </a:xfrm>
          </p:grpSpPr>
          <p:grpSp>
            <p:nvGrpSpPr>
              <p:cNvPr id="18453" name="Group 20"/>
              <p:cNvGrpSpPr>
                <a:grpSpLocks/>
              </p:cNvGrpSpPr>
              <p:nvPr/>
            </p:nvGrpSpPr>
            <p:grpSpPr bwMode="auto">
              <a:xfrm>
                <a:off x="227" y="1534"/>
                <a:ext cx="335" cy="393"/>
                <a:chOff x="227" y="1534"/>
                <a:chExt cx="335" cy="393"/>
              </a:xfrm>
            </p:grpSpPr>
            <p:grpSp>
              <p:nvGrpSpPr>
                <p:cNvPr id="18454" name="Group 21"/>
                <p:cNvGrpSpPr>
                  <a:grpSpLocks/>
                </p:cNvGrpSpPr>
                <p:nvPr/>
              </p:nvGrpSpPr>
              <p:grpSpPr bwMode="auto">
                <a:xfrm>
                  <a:off x="238" y="1536"/>
                  <a:ext cx="322" cy="385"/>
                  <a:chOff x="238" y="1536"/>
                  <a:chExt cx="322" cy="385"/>
                </a:xfrm>
              </p:grpSpPr>
              <p:sp>
                <p:nvSpPr>
                  <p:cNvPr id="18460" name="Freeform 22"/>
                  <p:cNvSpPr>
                    <a:spLocks noChangeArrowheads="1"/>
                  </p:cNvSpPr>
                  <p:nvPr/>
                </p:nvSpPr>
                <p:spPr bwMode="auto">
                  <a:xfrm>
                    <a:off x="228" y="1607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18461" name="Freeform 23"/>
                  <p:cNvSpPr>
                    <a:spLocks noChangeArrowheads="1"/>
                  </p:cNvSpPr>
                  <p:nvPr/>
                </p:nvSpPr>
                <p:spPr bwMode="auto">
                  <a:xfrm>
                    <a:off x="326" y="1552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18462" name="Freeform 24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536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18463" name="Freeform 25"/>
                  <p:cNvSpPr>
                    <a:spLocks noChangeArrowheads="1"/>
                  </p:cNvSpPr>
                  <p:nvPr/>
                </p:nvSpPr>
                <p:spPr bwMode="auto">
                  <a:xfrm>
                    <a:off x="358" y="1591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</p:grpSp>
            <p:sp>
              <p:nvSpPr>
                <p:cNvPr id="18455" name="Freeform 26"/>
                <p:cNvSpPr>
                  <a:spLocks noChangeArrowheads="1"/>
                </p:cNvSpPr>
                <p:nvPr/>
              </p:nvSpPr>
              <p:spPr bwMode="auto">
                <a:xfrm>
                  <a:off x="354" y="1665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8456" name="Freeform 27"/>
                <p:cNvSpPr>
                  <a:spLocks noChangeArrowheads="1"/>
                </p:cNvSpPr>
                <p:nvPr/>
              </p:nvSpPr>
              <p:spPr bwMode="auto">
                <a:xfrm>
                  <a:off x="319" y="1811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8457" name="Freeform 28"/>
                <p:cNvSpPr>
                  <a:spLocks noChangeArrowheads="1"/>
                </p:cNvSpPr>
                <p:nvPr/>
              </p:nvSpPr>
              <p:spPr bwMode="auto">
                <a:xfrm>
                  <a:off x="396" y="1844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8458" name="Freeform 29"/>
                <p:cNvSpPr>
                  <a:spLocks noChangeArrowheads="1"/>
                </p:cNvSpPr>
                <p:nvPr/>
              </p:nvSpPr>
              <p:spPr bwMode="auto">
                <a:xfrm>
                  <a:off x="343" y="1844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8459" name="Freeform 30"/>
                <p:cNvSpPr>
                  <a:spLocks noChangeArrowheads="1"/>
                </p:cNvSpPr>
                <p:nvPr/>
              </p:nvSpPr>
              <p:spPr bwMode="auto">
                <a:xfrm>
                  <a:off x="225" y="1532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360363" y="4054475"/>
            <a:ext cx="531812" cy="623888"/>
            <a:chOff x="227" y="2554"/>
            <a:chExt cx="335" cy="393"/>
          </a:xfrm>
        </p:grpSpPr>
        <p:grpSp>
          <p:nvGrpSpPr>
            <p:cNvPr id="18440" name="Group 32"/>
            <p:cNvGrpSpPr>
              <a:grpSpLocks/>
            </p:cNvGrpSpPr>
            <p:nvPr/>
          </p:nvGrpSpPr>
          <p:grpSpPr bwMode="auto">
            <a:xfrm>
              <a:off x="227" y="2554"/>
              <a:ext cx="335" cy="393"/>
              <a:chOff x="227" y="2554"/>
              <a:chExt cx="335" cy="393"/>
            </a:xfrm>
          </p:grpSpPr>
          <p:grpSp>
            <p:nvGrpSpPr>
              <p:cNvPr id="18441" name="Group 33"/>
              <p:cNvGrpSpPr>
                <a:grpSpLocks/>
              </p:cNvGrpSpPr>
              <p:nvPr/>
            </p:nvGrpSpPr>
            <p:grpSpPr bwMode="auto">
              <a:xfrm>
                <a:off x="227" y="2554"/>
                <a:ext cx="335" cy="393"/>
                <a:chOff x="227" y="2554"/>
                <a:chExt cx="335" cy="393"/>
              </a:xfrm>
            </p:grpSpPr>
            <p:grpSp>
              <p:nvGrpSpPr>
                <p:cNvPr id="18442" name="Group 34"/>
                <p:cNvGrpSpPr>
                  <a:grpSpLocks/>
                </p:cNvGrpSpPr>
                <p:nvPr/>
              </p:nvGrpSpPr>
              <p:grpSpPr bwMode="auto">
                <a:xfrm>
                  <a:off x="238" y="2557"/>
                  <a:ext cx="322" cy="385"/>
                  <a:chOff x="238" y="2557"/>
                  <a:chExt cx="322" cy="385"/>
                </a:xfrm>
              </p:grpSpPr>
              <p:sp>
                <p:nvSpPr>
                  <p:cNvPr id="18448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228" y="2627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18449" name="Freeform 36"/>
                  <p:cNvSpPr>
                    <a:spLocks noChangeArrowheads="1"/>
                  </p:cNvSpPr>
                  <p:nvPr/>
                </p:nvSpPr>
                <p:spPr bwMode="auto">
                  <a:xfrm>
                    <a:off x="326" y="2572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18450" name="Freeform 37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2557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18451" name="Freeform 38"/>
                  <p:cNvSpPr>
                    <a:spLocks noChangeArrowheads="1"/>
                  </p:cNvSpPr>
                  <p:nvPr/>
                </p:nvSpPr>
                <p:spPr bwMode="auto">
                  <a:xfrm>
                    <a:off x="358" y="2612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</p:grpSp>
            <p:sp>
              <p:nvSpPr>
                <p:cNvPr id="18443" name="Freeform 39"/>
                <p:cNvSpPr>
                  <a:spLocks noChangeArrowheads="1"/>
                </p:cNvSpPr>
                <p:nvPr/>
              </p:nvSpPr>
              <p:spPr bwMode="auto">
                <a:xfrm>
                  <a:off x="354" y="2685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8444" name="Freeform 40"/>
                <p:cNvSpPr>
                  <a:spLocks noChangeArrowheads="1"/>
                </p:cNvSpPr>
                <p:nvPr/>
              </p:nvSpPr>
              <p:spPr bwMode="auto">
                <a:xfrm>
                  <a:off x="319" y="2832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8445" name="Freeform 41"/>
                <p:cNvSpPr>
                  <a:spLocks noChangeArrowheads="1"/>
                </p:cNvSpPr>
                <p:nvPr/>
              </p:nvSpPr>
              <p:spPr bwMode="auto">
                <a:xfrm>
                  <a:off x="396" y="2864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8446" name="Freeform 42"/>
                <p:cNvSpPr>
                  <a:spLocks noChangeArrowheads="1"/>
                </p:cNvSpPr>
                <p:nvPr/>
              </p:nvSpPr>
              <p:spPr bwMode="auto">
                <a:xfrm>
                  <a:off x="343" y="2864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8447" name="Freeform 43"/>
                <p:cNvSpPr>
                  <a:spLocks noChangeArrowheads="1"/>
                </p:cNvSpPr>
                <p:nvPr/>
              </p:nvSpPr>
              <p:spPr bwMode="auto">
                <a:xfrm>
                  <a:off x="225" y="2553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9070975" cy="1290637"/>
          </a:xfrm>
        </p:spPr>
        <p:txBody>
          <a:bodyPr/>
          <a:lstStyle/>
          <a:p>
            <a:pPr eaLnBrk="1"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3600" b="1" smtClean="0">
                <a:solidFill>
                  <a:srgbClr val="FFFF66"/>
                </a:solidFill>
                <a:latin typeface="Arial" charset="0"/>
              </a:rPr>
              <a:t>Jaké hodnoty mincí a bankovek </a:t>
            </a:r>
            <a:br>
              <a:rPr lang="pl-PL" sz="3600" b="1" smtClean="0">
                <a:solidFill>
                  <a:srgbClr val="FFFF66"/>
                </a:solidFill>
                <a:latin typeface="Arial" charset="0"/>
              </a:rPr>
            </a:br>
            <a:r>
              <a:rPr lang="pl-PL" sz="3600" b="1" smtClean="0">
                <a:solidFill>
                  <a:srgbClr val="FFFF66"/>
                </a:solidFill>
                <a:latin typeface="Arial" charset="0"/>
              </a:rPr>
              <a:t>u nás používáme?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993775" y="2879725"/>
            <a:ext cx="8366125" cy="590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sz="2800" b="1">
                <a:solidFill>
                  <a:srgbClr val="FFFF66"/>
                </a:solidFill>
              </a:rPr>
              <a:t> Součet všech mincí a bankovek je: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260475" y="3910013"/>
            <a:ext cx="8366125" cy="590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sz="2800">
                <a:solidFill>
                  <a:srgbClr val="800000"/>
                </a:solidFill>
                <a:latin typeface="Arial Black" pitchFamily="34" charset="0"/>
              </a:rPr>
              <a:t>a) 8998 		b) 8888		c) 8348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801688" y="4859338"/>
            <a:ext cx="2438400" cy="412750"/>
          </a:xfrm>
          <a:prstGeom prst="rect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pl-PL" b="1">
                <a:solidFill>
                  <a:srgbClr val="FFFF66"/>
                </a:solidFill>
              </a:rPr>
              <a:t>Správná odpověď: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60363" y="5210175"/>
            <a:ext cx="9359900" cy="1590675"/>
          </a:xfrm>
          <a:prstGeom prst="rect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90000" tIns="45000" rIns="90000" bIns="45000"/>
          <a:lstStyle/>
          <a:p>
            <a:pPr algn="ctr"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800">
                <a:solidFill>
                  <a:srgbClr val="800000"/>
                </a:solidFill>
                <a:latin typeface="Arial Black" pitchFamily="34" charset="0"/>
              </a:rPr>
              <a:t>b) 8888</a:t>
            </a:r>
          </a:p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800">
                <a:solidFill>
                  <a:srgbClr val="800000"/>
                </a:solidFill>
                <a:latin typeface="Arial Black" pitchFamily="34" charset="0"/>
              </a:rPr>
              <a:t>(1+2+5+10+20+50+100+500+1000+2000+5000)	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5816" y="971525"/>
            <a:ext cx="9069387" cy="1260475"/>
          </a:xfrm>
        </p:spPr>
        <p:txBody>
          <a:bodyPr/>
          <a:lstStyle/>
          <a:p>
            <a:r>
              <a:rPr lang="pl-PL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Připoměň si, jaké osobnosti jsou na českých bankovkách</a:t>
            </a:r>
            <a:r>
              <a:rPr lang="pl-PL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pl-PL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cs-CZ" dirty="0"/>
          </a:p>
        </p:txBody>
      </p:sp>
      <p:pic>
        <p:nvPicPr>
          <p:cNvPr id="1026" name="Picture 2" descr="SouvisejÃ­cÃ­ obrÃ¡z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93" y="2483693"/>
            <a:ext cx="7488832" cy="475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21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6000" b="1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Historie peněz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00450" y="2700338"/>
            <a:ext cx="2878138" cy="2878137"/>
            <a:chOff x="2268" y="1701"/>
            <a:chExt cx="1813" cy="1813"/>
          </a:xfrm>
        </p:grpSpPr>
        <p:grpSp>
          <p:nvGrpSpPr>
            <p:cNvPr id="6148" name="Group 3"/>
            <p:cNvGrpSpPr>
              <a:grpSpLocks/>
            </p:cNvGrpSpPr>
            <p:nvPr/>
          </p:nvGrpSpPr>
          <p:grpSpPr bwMode="auto">
            <a:xfrm>
              <a:off x="2268" y="1701"/>
              <a:ext cx="1813" cy="1813"/>
              <a:chOff x="2268" y="1701"/>
              <a:chExt cx="1813" cy="1813"/>
            </a:xfrm>
          </p:grpSpPr>
          <p:grpSp>
            <p:nvGrpSpPr>
              <p:cNvPr id="6149" name="Group 4"/>
              <p:cNvGrpSpPr>
                <a:grpSpLocks/>
              </p:cNvGrpSpPr>
              <p:nvPr/>
            </p:nvGrpSpPr>
            <p:grpSpPr bwMode="auto">
              <a:xfrm>
                <a:off x="2268" y="1701"/>
                <a:ext cx="1813" cy="1813"/>
                <a:chOff x="2268" y="1701"/>
                <a:chExt cx="1813" cy="1813"/>
              </a:xfrm>
            </p:grpSpPr>
            <p:grpSp>
              <p:nvGrpSpPr>
                <p:cNvPr id="6150" name="Group 5"/>
                <p:cNvGrpSpPr>
                  <a:grpSpLocks/>
                </p:cNvGrpSpPr>
                <p:nvPr/>
              </p:nvGrpSpPr>
              <p:grpSpPr bwMode="auto">
                <a:xfrm>
                  <a:off x="2268" y="1701"/>
                  <a:ext cx="1813" cy="1813"/>
                  <a:chOff x="2268" y="1701"/>
                  <a:chExt cx="1813" cy="1813"/>
                </a:xfrm>
              </p:grpSpPr>
              <p:sp>
                <p:nvSpPr>
                  <p:cNvPr id="6151" name="Freeform 6"/>
                  <p:cNvSpPr>
                    <a:spLocks noChangeArrowheads="1"/>
                  </p:cNvSpPr>
                  <p:nvPr/>
                </p:nvSpPr>
                <p:spPr bwMode="auto">
                  <a:xfrm>
                    <a:off x="2268" y="1674"/>
                    <a:ext cx="1821" cy="1851"/>
                  </a:xfrm>
                  <a:custGeom>
                    <a:avLst/>
                    <a:gdLst>
                      <a:gd name="T0" fmla="*/ 0 w 8031"/>
                      <a:gd name="T1" fmla="*/ 1 h 8164"/>
                      <a:gd name="T2" fmla="*/ 0 w 8031"/>
                      <a:gd name="T3" fmla="*/ 1 h 8164"/>
                      <a:gd name="T4" fmla="*/ 0 w 8031"/>
                      <a:gd name="T5" fmla="*/ 1 h 8164"/>
                      <a:gd name="T6" fmla="*/ 0 w 8031"/>
                      <a:gd name="T7" fmla="*/ 1 h 8164"/>
                      <a:gd name="T8" fmla="*/ 0 w 8031"/>
                      <a:gd name="T9" fmla="*/ 1 h 8164"/>
                      <a:gd name="T10" fmla="*/ 0 w 8031"/>
                      <a:gd name="T11" fmla="*/ 0 h 8164"/>
                      <a:gd name="T12" fmla="*/ 0 w 8031"/>
                      <a:gd name="T13" fmla="*/ 0 h 8164"/>
                      <a:gd name="T14" fmla="*/ 0 w 8031"/>
                      <a:gd name="T15" fmla="*/ 0 h 8164"/>
                      <a:gd name="T16" fmla="*/ 0 w 8031"/>
                      <a:gd name="T17" fmla="*/ 0 h 8164"/>
                      <a:gd name="T18" fmla="*/ 0 w 8031"/>
                      <a:gd name="T19" fmla="*/ 0 h 8164"/>
                      <a:gd name="T20" fmla="*/ 0 w 8031"/>
                      <a:gd name="T21" fmla="*/ 0 h 8164"/>
                      <a:gd name="T22" fmla="*/ 0 w 8031"/>
                      <a:gd name="T23" fmla="*/ 0 h 8164"/>
                      <a:gd name="T24" fmla="*/ 0 w 8031"/>
                      <a:gd name="T25" fmla="*/ 0 h 8164"/>
                      <a:gd name="T26" fmla="*/ 0 w 8031"/>
                      <a:gd name="T27" fmla="*/ 0 h 8164"/>
                      <a:gd name="T28" fmla="*/ 0 w 8031"/>
                      <a:gd name="T29" fmla="*/ 0 h 8164"/>
                      <a:gd name="T30" fmla="*/ 0 w 8031"/>
                      <a:gd name="T31" fmla="*/ 0 h 8164"/>
                      <a:gd name="T32" fmla="*/ 0 w 8031"/>
                      <a:gd name="T33" fmla="*/ 0 h 8164"/>
                      <a:gd name="T34" fmla="*/ 0 w 8031"/>
                      <a:gd name="T35" fmla="*/ 0 h 8164"/>
                      <a:gd name="T36" fmla="*/ 1 w 8031"/>
                      <a:gd name="T37" fmla="*/ 0 h 8164"/>
                      <a:gd name="T38" fmla="*/ 1 w 8031"/>
                      <a:gd name="T39" fmla="*/ 0 h 8164"/>
                      <a:gd name="T40" fmla="*/ 1 w 8031"/>
                      <a:gd name="T41" fmla="*/ 0 h 8164"/>
                      <a:gd name="T42" fmla="*/ 1 w 8031"/>
                      <a:gd name="T43" fmla="*/ 0 h 8164"/>
                      <a:gd name="T44" fmla="*/ 1 w 8031"/>
                      <a:gd name="T45" fmla="*/ 1 h 8164"/>
                      <a:gd name="T46" fmla="*/ 1 w 8031"/>
                      <a:gd name="T47" fmla="*/ 1 h 8164"/>
                      <a:gd name="T48" fmla="*/ 1 w 8031"/>
                      <a:gd name="T49" fmla="*/ 1 h 8164"/>
                      <a:gd name="T50" fmla="*/ 1 w 8031"/>
                      <a:gd name="T51" fmla="*/ 1 h 8164"/>
                      <a:gd name="T52" fmla="*/ 0 w 8031"/>
                      <a:gd name="T53" fmla="*/ 1 h 8164"/>
                      <a:gd name="T54" fmla="*/ 0 w 8031"/>
                      <a:gd name="T55" fmla="*/ 1 h 8164"/>
                      <a:gd name="T56" fmla="*/ 0 w 8031"/>
                      <a:gd name="T57" fmla="*/ 1 h 8164"/>
                      <a:gd name="T58" fmla="*/ 0 w 8031"/>
                      <a:gd name="T59" fmla="*/ 1 h 8164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8031"/>
                      <a:gd name="T91" fmla="*/ 0 h 8164"/>
                      <a:gd name="T92" fmla="*/ 8031 w 8031"/>
                      <a:gd name="T93" fmla="*/ 8164 h 8164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8031" h="8164">
                        <a:moveTo>
                          <a:pt x="1368" y="8061"/>
                        </a:moveTo>
                        <a:lnTo>
                          <a:pt x="1086" y="8061"/>
                        </a:lnTo>
                        <a:lnTo>
                          <a:pt x="145" y="7565"/>
                        </a:lnTo>
                        <a:lnTo>
                          <a:pt x="91" y="7270"/>
                        </a:lnTo>
                        <a:cubicBezTo>
                          <a:pt x="91" y="6917"/>
                          <a:pt x="236" y="6577"/>
                          <a:pt x="91" y="6232"/>
                        </a:cubicBezTo>
                        <a:lnTo>
                          <a:pt x="91" y="3909"/>
                        </a:lnTo>
                        <a:lnTo>
                          <a:pt x="145" y="3565"/>
                        </a:lnTo>
                        <a:lnTo>
                          <a:pt x="145" y="2917"/>
                        </a:lnTo>
                        <a:lnTo>
                          <a:pt x="0" y="2673"/>
                        </a:lnTo>
                        <a:cubicBezTo>
                          <a:pt x="53" y="2177"/>
                          <a:pt x="236" y="1778"/>
                          <a:pt x="193" y="1332"/>
                        </a:cubicBezTo>
                        <a:lnTo>
                          <a:pt x="193" y="693"/>
                        </a:lnTo>
                        <a:lnTo>
                          <a:pt x="473" y="297"/>
                        </a:lnTo>
                        <a:lnTo>
                          <a:pt x="990" y="188"/>
                        </a:lnTo>
                        <a:lnTo>
                          <a:pt x="1325" y="188"/>
                        </a:lnTo>
                        <a:lnTo>
                          <a:pt x="1933" y="188"/>
                        </a:lnTo>
                        <a:lnTo>
                          <a:pt x="2741" y="151"/>
                        </a:lnTo>
                        <a:lnTo>
                          <a:pt x="3214" y="151"/>
                        </a:lnTo>
                        <a:lnTo>
                          <a:pt x="3875" y="151"/>
                        </a:lnTo>
                        <a:cubicBezTo>
                          <a:pt x="5053" y="151"/>
                          <a:pt x="6188" y="0"/>
                          <a:pt x="7368" y="339"/>
                        </a:cubicBezTo>
                        <a:lnTo>
                          <a:pt x="7884" y="743"/>
                        </a:lnTo>
                        <a:cubicBezTo>
                          <a:pt x="7884" y="788"/>
                          <a:pt x="7884" y="788"/>
                          <a:pt x="7884" y="788"/>
                        </a:cubicBezTo>
                        <a:lnTo>
                          <a:pt x="7884" y="1189"/>
                        </a:lnTo>
                        <a:cubicBezTo>
                          <a:pt x="8030" y="3062"/>
                          <a:pt x="8030" y="4895"/>
                          <a:pt x="7938" y="6729"/>
                        </a:cubicBezTo>
                        <a:lnTo>
                          <a:pt x="7981" y="7225"/>
                        </a:lnTo>
                        <a:lnTo>
                          <a:pt x="7512" y="7966"/>
                        </a:lnTo>
                        <a:cubicBezTo>
                          <a:pt x="7228" y="8061"/>
                          <a:pt x="6985" y="8061"/>
                          <a:pt x="6702" y="8061"/>
                        </a:cubicBezTo>
                        <a:cubicBezTo>
                          <a:pt x="5714" y="8118"/>
                          <a:pt x="4723" y="8061"/>
                          <a:pt x="3784" y="7915"/>
                        </a:cubicBezTo>
                        <a:lnTo>
                          <a:pt x="3449" y="7966"/>
                        </a:lnTo>
                        <a:cubicBezTo>
                          <a:pt x="2789" y="8163"/>
                          <a:pt x="2179" y="8061"/>
                          <a:pt x="1513" y="8118"/>
                        </a:cubicBezTo>
                        <a:lnTo>
                          <a:pt x="1368" y="8061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52" name="Freeform 7"/>
                  <p:cNvSpPr>
                    <a:spLocks noChangeArrowheads="1"/>
                  </p:cNvSpPr>
                  <p:nvPr/>
                </p:nvSpPr>
                <p:spPr bwMode="auto">
                  <a:xfrm>
                    <a:off x="2376" y="1808"/>
                    <a:ext cx="1692" cy="1626"/>
                  </a:xfrm>
                  <a:custGeom>
                    <a:avLst/>
                    <a:gdLst>
                      <a:gd name="T0" fmla="*/ 0 w 7461"/>
                      <a:gd name="T1" fmla="*/ 1 h 7169"/>
                      <a:gd name="T2" fmla="*/ 0 w 7461"/>
                      <a:gd name="T3" fmla="*/ 1 h 7169"/>
                      <a:gd name="T4" fmla="*/ 0 w 7461"/>
                      <a:gd name="T5" fmla="*/ 1 h 7169"/>
                      <a:gd name="T6" fmla="*/ 0 w 7461"/>
                      <a:gd name="T7" fmla="*/ 1 h 7169"/>
                      <a:gd name="T8" fmla="*/ 0 w 7461"/>
                      <a:gd name="T9" fmla="*/ 0 h 7169"/>
                      <a:gd name="T10" fmla="*/ 0 w 7461"/>
                      <a:gd name="T11" fmla="*/ 0 h 7169"/>
                      <a:gd name="T12" fmla="*/ 0 w 7461"/>
                      <a:gd name="T13" fmla="*/ 1 h 7169"/>
                      <a:gd name="T14" fmla="*/ 0 w 7461"/>
                      <a:gd name="T15" fmla="*/ 1 h 7169"/>
                      <a:gd name="T16" fmla="*/ 0 w 7461"/>
                      <a:gd name="T17" fmla="*/ 1 h 7169"/>
                      <a:gd name="T18" fmla="*/ 0 w 7461"/>
                      <a:gd name="T19" fmla="*/ 1 h 7169"/>
                      <a:gd name="T20" fmla="*/ 0 w 7461"/>
                      <a:gd name="T21" fmla="*/ 1 h 7169"/>
                      <a:gd name="T22" fmla="*/ 0 w 7461"/>
                      <a:gd name="T23" fmla="*/ 1 h 7169"/>
                      <a:gd name="T24" fmla="*/ 0 w 7461"/>
                      <a:gd name="T25" fmla="*/ 1 h 7169"/>
                      <a:gd name="T26" fmla="*/ 0 w 7461"/>
                      <a:gd name="T27" fmla="*/ 1 h 7169"/>
                      <a:gd name="T28" fmla="*/ 1 w 7461"/>
                      <a:gd name="T29" fmla="*/ 1 h 7169"/>
                      <a:gd name="T30" fmla="*/ 1 w 7461"/>
                      <a:gd name="T31" fmla="*/ 1 h 7169"/>
                      <a:gd name="T32" fmla="*/ 1 w 7461"/>
                      <a:gd name="T33" fmla="*/ 1 h 7169"/>
                      <a:gd name="T34" fmla="*/ 1 w 7461"/>
                      <a:gd name="T35" fmla="*/ 1 h 7169"/>
                      <a:gd name="T36" fmla="*/ 1 w 7461"/>
                      <a:gd name="T37" fmla="*/ 1 h 7169"/>
                      <a:gd name="T38" fmla="*/ 0 w 7461"/>
                      <a:gd name="T39" fmla="*/ 1 h 7169"/>
                      <a:gd name="T40" fmla="*/ 1 w 7461"/>
                      <a:gd name="T41" fmla="*/ 1 h 7169"/>
                      <a:gd name="T42" fmla="*/ 0 w 7461"/>
                      <a:gd name="T43" fmla="*/ 0 h 7169"/>
                      <a:gd name="T44" fmla="*/ 1 w 7461"/>
                      <a:gd name="T45" fmla="*/ 0 h 7169"/>
                      <a:gd name="T46" fmla="*/ 1 w 7461"/>
                      <a:gd name="T47" fmla="*/ 1 h 7169"/>
                      <a:gd name="T48" fmla="*/ 1 w 7461"/>
                      <a:gd name="T49" fmla="*/ 1 h 7169"/>
                      <a:gd name="T50" fmla="*/ 1 w 7461"/>
                      <a:gd name="T51" fmla="*/ 1 h 7169"/>
                      <a:gd name="T52" fmla="*/ 1 w 7461"/>
                      <a:gd name="T53" fmla="*/ 1 h 7169"/>
                      <a:gd name="T54" fmla="*/ 1 w 7461"/>
                      <a:gd name="T55" fmla="*/ 1 h 7169"/>
                      <a:gd name="T56" fmla="*/ 1 w 7461"/>
                      <a:gd name="T57" fmla="*/ 1 h 7169"/>
                      <a:gd name="T58" fmla="*/ 1 w 7461"/>
                      <a:gd name="T59" fmla="*/ 0 h 7169"/>
                      <a:gd name="T60" fmla="*/ 1 w 7461"/>
                      <a:gd name="T61" fmla="*/ 0 h 7169"/>
                      <a:gd name="T62" fmla="*/ 1 w 7461"/>
                      <a:gd name="T63" fmla="*/ 0 h 7169"/>
                      <a:gd name="T64" fmla="*/ 1 w 7461"/>
                      <a:gd name="T65" fmla="*/ 0 h 7169"/>
                      <a:gd name="T66" fmla="*/ 1 w 7461"/>
                      <a:gd name="T67" fmla="*/ 0 h 7169"/>
                      <a:gd name="T68" fmla="*/ 1 w 7461"/>
                      <a:gd name="T69" fmla="*/ 0 h 7169"/>
                      <a:gd name="T70" fmla="*/ 1 w 7461"/>
                      <a:gd name="T71" fmla="*/ 0 h 7169"/>
                      <a:gd name="T72" fmla="*/ 1 w 7461"/>
                      <a:gd name="T73" fmla="*/ 0 h 7169"/>
                      <a:gd name="T74" fmla="*/ 1 w 7461"/>
                      <a:gd name="T75" fmla="*/ 0 h 7169"/>
                      <a:gd name="T76" fmla="*/ 1 w 7461"/>
                      <a:gd name="T77" fmla="*/ 0 h 7169"/>
                      <a:gd name="T78" fmla="*/ 1 w 7461"/>
                      <a:gd name="T79" fmla="*/ 0 h 7169"/>
                      <a:gd name="T80" fmla="*/ 1 w 7461"/>
                      <a:gd name="T81" fmla="*/ 0 h 7169"/>
                      <a:gd name="T82" fmla="*/ 1 w 7461"/>
                      <a:gd name="T83" fmla="*/ 0 h 7169"/>
                      <a:gd name="T84" fmla="*/ 1 w 7461"/>
                      <a:gd name="T85" fmla="*/ 1 h 7169"/>
                      <a:gd name="T86" fmla="*/ 1 w 7461"/>
                      <a:gd name="T87" fmla="*/ 1 h 7169"/>
                      <a:gd name="T88" fmla="*/ 1 w 7461"/>
                      <a:gd name="T89" fmla="*/ 1 h 7169"/>
                      <a:gd name="T90" fmla="*/ 0 w 7461"/>
                      <a:gd name="T91" fmla="*/ 1 h 7169"/>
                      <a:gd name="T92" fmla="*/ 0 w 7461"/>
                      <a:gd name="T93" fmla="*/ 1 h 7169"/>
                      <a:gd name="T94" fmla="*/ 0 w 7461"/>
                      <a:gd name="T95" fmla="*/ 1 h 7169"/>
                      <a:gd name="T96" fmla="*/ 0 w 7461"/>
                      <a:gd name="T97" fmla="*/ 1 h 7169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7461"/>
                      <a:gd name="T148" fmla="*/ 0 h 7169"/>
                      <a:gd name="T149" fmla="*/ 7461 w 7461"/>
                      <a:gd name="T150" fmla="*/ 7169 h 7169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7461" h="7169">
                        <a:moveTo>
                          <a:pt x="1314" y="7079"/>
                        </a:moveTo>
                        <a:lnTo>
                          <a:pt x="753" y="6928"/>
                        </a:lnTo>
                        <a:lnTo>
                          <a:pt x="145" y="6634"/>
                        </a:lnTo>
                        <a:lnTo>
                          <a:pt x="0" y="6381"/>
                        </a:lnTo>
                        <a:cubicBezTo>
                          <a:pt x="0" y="5581"/>
                          <a:pt x="236" y="4898"/>
                          <a:pt x="43" y="4151"/>
                        </a:cubicBezTo>
                        <a:cubicBezTo>
                          <a:pt x="96" y="3761"/>
                          <a:pt x="96" y="3413"/>
                          <a:pt x="0" y="3065"/>
                        </a:cubicBezTo>
                        <a:cubicBezTo>
                          <a:pt x="289" y="3711"/>
                          <a:pt x="517" y="4451"/>
                          <a:pt x="942" y="5245"/>
                        </a:cubicBezTo>
                        <a:lnTo>
                          <a:pt x="2406" y="4841"/>
                        </a:lnTo>
                        <a:lnTo>
                          <a:pt x="2406" y="5093"/>
                        </a:lnTo>
                        <a:cubicBezTo>
                          <a:pt x="2496" y="5338"/>
                          <a:pt x="2778" y="5288"/>
                          <a:pt x="2923" y="5540"/>
                        </a:cubicBezTo>
                        <a:lnTo>
                          <a:pt x="3485" y="5581"/>
                        </a:lnTo>
                        <a:lnTo>
                          <a:pt x="3864" y="5489"/>
                        </a:lnTo>
                        <a:lnTo>
                          <a:pt x="3816" y="5839"/>
                        </a:lnTo>
                        <a:lnTo>
                          <a:pt x="4009" y="6229"/>
                        </a:lnTo>
                        <a:lnTo>
                          <a:pt x="4406" y="6721"/>
                        </a:lnTo>
                        <a:lnTo>
                          <a:pt x="4951" y="6678"/>
                        </a:lnTo>
                        <a:lnTo>
                          <a:pt x="5377" y="6179"/>
                        </a:lnTo>
                        <a:lnTo>
                          <a:pt x="5323" y="5641"/>
                        </a:lnTo>
                        <a:cubicBezTo>
                          <a:pt x="5232" y="5438"/>
                          <a:pt x="4999" y="5288"/>
                          <a:pt x="4854" y="5195"/>
                        </a:cubicBezTo>
                        <a:lnTo>
                          <a:pt x="4293" y="5136"/>
                        </a:lnTo>
                        <a:cubicBezTo>
                          <a:pt x="4293" y="4841"/>
                          <a:pt x="4333" y="4597"/>
                          <a:pt x="4333" y="4350"/>
                        </a:cubicBezTo>
                        <a:lnTo>
                          <a:pt x="4293" y="4101"/>
                        </a:lnTo>
                        <a:lnTo>
                          <a:pt x="4999" y="3854"/>
                        </a:lnTo>
                        <a:lnTo>
                          <a:pt x="4897" y="4653"/>
                        </a:lnTo>
                        <a:lnTo>
                          <a:pt x="4999" y="4799"/>
                        </a:lnTo>
                        <a:cubicBezTo>
                          <a:pt x="5042" y="4841"/>
                          <a:pt x="5042" y="4841"/>
                          <a:pt x="5042" y="4841"/>
                        </a:cubicBezTo>
                        <a:cubicBezTo>
                          <a:pt x="5323" y="5136"/>
                          <a:pt x="5570" y="5043"/>
                          <a:pt x="5850" y="5093"/>
                        </a:cubicBezTo>
                        <a:cubicBezTo>
                          <a:pt x="5942" y="5043"/>
                          <a:pt x="5942" y="5043"/>
                          <a:pt x="5942" y="5043"/>
                        </a:cubicBezTo>
                        <a:lnTo>
                          <a:pt x="6367" y="4653"/>
                        </a:lnTo>
                        <a:lnTo>
                          <a:pt x="6415" y="4250"/>
                        </a:lnTo>
                        <a:lnTo>
                          <a:pt x="6367" y="4055"/>
                        </a:lnTo>
                        <a:cubicBezTo>
                          <a:pt x="6319" y="4005"/>
                          <a:pt x="6319" y="4005"/>
                          <a:pt x="6319" y="4005"/>
                        </a:cubicBezTo>
                        <a:cubicBezTo>
                          <a:pt x="6276" y="3912"/>
                          <a:pt x="6276" y="3912"/>
                          <a:pt x="6276" y="3912"/>
                        </a:cubicBezTo>
                        <a:cubicBezTo>
                          <a:pt x="6086" y="3711"/>
                          <a:pt x="5942" y="3654"/>
                          <a:pt x="5749" y="3610"/>
                        </a:cubicBezTo>
                        <a:cubicBezTo>
                          <a:pt x="5749" y="3470"/>
                          <a:pt x="5749" y="3470"/>
                          <a:pt x="5749" y="3470"/>
                        </a:cubicBezTo>
                        <a:lnTo>
                          <a:pt x="6174" y="3363"/>
                        </a:lnTo>
                        <a:cubicBezTo>
                          <a:pt x="6222" y="3318"/>
                          <a:pt x="6222" y="3318"/>
                          <a:pt x="6222" y="3318"/>
                        </a:cubicBezTo>
                        <a:cubicBezTo>
                          <a:pt x="6319" y="3268"/>
                          <a:pt x="6319" y="3268"/>
                          <a:pt x="6319" y="3268"/>
                        </a:cubicBezTo>
                        <a:cubicBezTo>
                          <a:pt x="6319" y="2527"/>
                          <a:pt x="5749" y="1728"/>
                          <a:pt x="5658" y="988"/>
                        </a:cubicBezTo>
                        <a:lnTo>
                          <a:pt x="5232" y="0"/>
                        </a:lnTo>
                        <a:lnTo>
                          <a:pt x="6696" y="42"/>
                        </a:lnTo>
                        <a:lnTo>
                          <a:pt x="7033" y="244"/>
                        </a:lnTo>
                        <a:cubicBezTo>
                          <a:pt x="7460" y="2224"/>
                          <a:pt x="7033" y="4151"/>
                          <a:pt x="7212" y="6137"/>
                        </a:cubicBezTo>
                        <a:lnTo>
                          <a:pt x="6840" y="6928"/>
                        </a:lnTo>
                        <a:lnTo>
                          <a:pt x="6503" y="7024"/>
                        </a:lnTo>
                        <a:cubicBezTo>
                          <a:pt x="5604" y="7117"/>
                          <a:pt x="4806" y="7024"/>
                          <a:pt x="3956" y="7079"/>
                        </a:cubicBezTo>
                        <a:lnTo>
                          <a:pt x="3584" y="7079"/>
                        </a:lnTo>
                        <a:cubicBezTo>
                          <a:pt x="2879" y="7168"/>
                          <a:pt x="2170" y="7024"/>
                          <a:pt x="1453" y="7079"/>
                        </a:cubicBezTo>
                        <a:lnTo>
                          <a:pt x="1314" y="7079"/>
                        </a:lnTo>
                      </a:path>
                    </a:pathLst>
                  </a:custGeom>
                  <a:solidFill>
                    <a:srgbClr val="FF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53" name="Freeform 8"/>
                  <p:cNvSpPr>
                    <a:spLocks noChangeArrowheads="1"/>
                  </p:cNvSpPr>
                  <p:nvPr/>
                </p:nvSpPr>
                <p:spPr bwMode="auto">
                  <a:xfrm>
                    <a:off x="3287" y="3007"/>
                    <a:ext cx="266" cy="281"/>
                  </a:xfrm>
                  <a:custGeom>
                    <a:avLst/>
                    <a:gdLst>
                      <a:gd name="T0" fmla="*/ 0 w 1171"/>
                      <a:gd name="T1" fmla="*/ 0 h 1240"/>
                      <a:gd name="T2" fmla="*/ 0 w 1171"/>
                      <a:gd name="T3" fmla="*/ 0 h 1240"/>
                      <a:gd name="T4" fmla="*/ 0 w 1171"/>
                      <a:gd name="T5" fmla="*/ 0 h 1240"/>
                      <a:gd name="T6" fmla="*/ 0 w 1171"/>
                      <a:gd name="T7" fmla="*/ 0 h 1240"/>
                      <a:gd name="T8" fmla="*/ 0 w 1171"/>
                      <a:gd name="T9" fmla="*/ 0 h 1240"/>
                      <a:gd name="T10" fmla="*/ 0 w 1171"/>
                      <a:gd name="T11" fmla="*/ 0 h 1240"/>
                      <a:gd name="T12" fmla="*/ 0 w 1171"/>
                      <a:gd name="T13" fmla="*/ 0 h 1240"/>
                      <a:gd name="T14" fmla="*/ 0 w 1171"/>
                      <a:gd name="T15" fmla="*/ 0 h 1240"/>
                      <a:gd name="T16" fmla="*/ 0 w 1171"/>
                      <a:gd name="T17" fmla="*/ 0 h 1240"/>
                      <a:gd name="T18" fmla="*/ 0 w 1171"/>
                      <a:gd name="T19" fmla="*/ 0 h 124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71"/>
                      <a:gd name="T31" fmla="*/ 0 h 1240"/>
                      <a:gd name="T32" fmla="*/ 1171 w 1171"/>
                      <a:gd name="T33" fmla="*/ 1240 h 124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71" h="1240">
                        <a:moveTo>
                          <a:pt x="653" y="1239"/>
                        </a:moveTo>
                        <a:lnTo>
                          <a:pt x="397" y="1190"/>
                        </a:lnTo>
                        <a:lnTo>
                          <a:pt x="91" y="848"/>
                        </a:lnTo>
                        <a:cubicBezTo>
                          <a:pt x="91" y="791"/>
                          <a:pt x="91" y="791"/>
                          <a:pt x="91" y="791"/>
                        </a:cubicBezTo>
                        <a:lnTo>
                          <a:pt x="0" y="371"/>
                        </a:lnTo>
                        <a:lnTo>
                          <a:pt x="324" y="107"/>
                        </a:lnTo>
                        <a:cubicBezTo>
                          <a:pt x="599" y="0"/>
                          <a:pt x="792" y="107"/>
                          <a:pt x="1073" y="295"/>
                        </a:cubicBezTo>
                        <a:lnTo>
                          <a:pt x="1170" y="822"/>
                        </a:lnTo>
                        <a:lnTo>
                          <a:pt x="822" y="1227"/>
                        </a:lnTo>
                        <a:lnTo>
                          <a:pt x="653" y="1239"/>
                        </a:lnTo>
                      </a:path>
                    </a:pathLst>
                  </a:custGeom>
                  <a:solidFill>
                    <a:srgbClr val="E6E6E6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54" name="Freeform 9"/>
                  <p:cNvSpPr>
                    <a:spLocks noChangeArrowheads="1"/>
                  </p:cNvSpPr>
                  <p:nvPr/>
                </p:nvSpPr>
                <p:spPr bwMode="auto">
                  <a:xfrm>
                    <a:off x="2869" y="3199"/>
                    <a:ext cx="85" cy="79"/>
                  </a:xfrm>
                  <a:custGeom>
                    <a:avLst/>
                    <a:gdLst>
                      <a:gd name="T0" fmla="*/ 0 w 374"/>
                      <a:gd name="T1" fmla="*/ 0 h 347"/>
                      <a:gd name="T2" fmla="*/ 0 w 374"/>
                      <a:gd name="T3" fmla="*/ 0 h 347"/>
                      <a:gd name="T4" fmla="*/ 0 w 374"/>
                      <a:gd name="T5" fmla="*/ 0 h 347"/>
                      <a:gd name="T6" fmla="*/ 0 w 374"/>
                      <a:gd name="T7" fmla="*/ 0 h 347"/>
                      <a:gd name="T8" fmla="*/ 0 w 374"/>
                      <a:gd name="T9" fmla="*/ 0 h 3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4"/>
                      <a:gd name="T16" fmla="*/ 0 h 347"/>
                      <a:gd name="T17" fmla="*/ 374 w 374"/>
                      <a:gd name="T18" fmla="*/ 347 h 3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4" h="347">
                        <a:moveTo>
                          <a:pt x="179" y="295"/>
                        </a:moveTo>
                        <a:lnTo>
                          <a:pt x="0" y="0"/>
                        </a:lnTo>
                        <a:lnTo>
                          <a:pt x="373" y="93"/>
                        </a:lnTo>
                        <a:lnTo>
                          <a:pt x="284" y="346"/>
                        </a:lnTo>
                        <a:lnTo>
                          <a:pt x="179" y="295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55" name="Freeform 10"/>
                  <p:cNvSpPr>
                    <a:spLocks noChangeArrowheads="1"/>
                  </p:cNvSpPr>
                  <p:nvPr/>
                </p:nvSpPr>
                <p:spPr bwMode="auto">
                  <a:xfrm>
                    <a:off x="2461" y="3153"/>
                    <a:ext cx="64" cy="67"/>
                  </a:xfrm>
                  <a:custGeom>
                    <a:avLst/>
                    <a:gdLst>
                      <a:gd name="T0" fmla="*/ 0 w 283"/>
                      <a:gd name="T1" fmla="*/ 0 h 297"/>
                      <a:gd name="T2" fmla="*/ 0 w 283"/>
                      <a:gd name="T3" fmla="*/ 0 h 297"/>
                      <a:gd name="T4" fmla="*/ 0 w 283"/>
                      <a:gd name="T5" fmla="*/ 0 h 297"/>
                      <a:gd name="T6" fmla="*/ 0 w 283"/>
                      <a:gd name="T7" fmla="*/ 0 h 297"/>
                      <a:gd name="T8" fmla="*/ 0 w 283"/>
                      <a:gd name="T9" fmla="*/ 0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3"/>
                      <a:gd name="T16" fmla="*/ 0 h 297"/>
                      <a:gd name="T17" fmla="*/ 283 w 283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3" h="297">
                        <a:moveTo>
                          <a:pt x="46" y="296"/>
                        </a:moveTo>
                        <a:lnTo>
                          <a:pt x="0" y="0"/>
                        </a:lnTo>
                        <a:lnTo>
                          <a:pt x="282" y="146"/>
                        </a:lnTo>
                        <a:lnTo>
                          <a:pt x="136" y="296"/>
                        </a:lnTo>
                        <a:lnTo>
                          <a:pt x="46" y="296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56" name="Freeform 11"/>
                  <p:cNvSpPr>
                    <a:spLocks noChangeArrowheads="1"/>
                  </p:cNvSpPr>
                  <p:nvPr/>
                </p:nvSpPr>
                <p:spPr bwMode="auto">
                  <a:xfrm>
                    <a:off x="2869" y="3108"/>
                    <a:ext cx="225" cy="102"/>
                  </a:xfrm>
                  <a:custGeom>
                    <a:avLst/>
                    <a:gdLst>
                      <a:gd name="T0" fmla="*/ 0 w 992"/>
                      <a:gd name="T1" fmla="*/ 0 h 448"/>
                      <a:gd name="T2" fmla="*/ 0 w 992"/>
                      <a:gd name="T3" fmla="*/ 0 h 448"/>
                      <a:gd name="T4" fmla="*/ 0 w 992"/>
                      <a:gd name="T5" fmla="*/ 0 h 448"/>
                      <a:gd name="T6" fmla="*/ 0 w 992"/>
                      <a:gd name="T7" fmla="*/ 0 h 448"/>
                      <a:gd name="T8" fmla="*/ 0 w 992"/>
                      <a:gd name="T9" fmla="*/ 0 h 448"/>
                      <a:gd name="T10" fmla="*/ 0 w 992"/>
                      <a:gd name="T11" fmla="*/ 0 h 448"/>
                      <a:gd name="T12" fmla="*/ 0 w 992"/>
                      <a:gd name="T13" fmla="*/ 0 h 448"/>
                      <a:gd name="T14" fmla="*/ 0 w 992"/>
                      <a:gd name="T15" fmla="*/ 0 h 44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92"/>
                      <a:gd name="T25" fmla="*/ 0 h 448"/>
                      <a:gd name="T26" fmla="*/ 992 w 992"/>
                      <a:gd name="T27" fmla="*/ 448 h 44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92" h="448">
                        <a:moveTo>
                          <a:pt x="661" y="401"/>
                        </a:moveTo>
                        <a:lnTo>
                          <a:pt x="517" y="401"/>
                        </a:lnTo>
                        <a:lnTo>
                          <a:pt x="0" y="0"/>
                        </a:lnTo>
                        <a:lnTo>
                          <a:pt x="468" y="146"/>
                        </a:lnTo>
                        <a:lnTo>
                          <a:pt x="991" y="202"/>
                        </a:lnTo>
                        <a:lnTo>
                          <a:pt x="991" y="447"/>
                        </a:lnTo>
                        <a:lnTo>
                          <a:pt x="753" y="447"/>
                        </a:lnTo>
                        <a:lnTo>
                          <a:pt x="661" y="401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57" name="Freeform 12"/>
                  <p:cNvSpPr>
                    <a:spLocks noChangeArrowheads="1"/>
                  </p:cNvSpPr>
                  <p:nvPr/>
                </p:nvSpPr>
                <p:spPr bwMode="auto">
                  <a:xfrm>
                    <a:off x="3800" y="3120"/>
                    <a:ext cx="32" cy="80"/>
                  </a:xfrm>
                  <a:custGeom>
                    <a:avLst/>
                    <a:gdLst>
                      <a:gd name="T0" fmla="*/ 0 w 142"/>
                      <a:gd name="T1" fmla="*/ 0 h 353"/>
                      <a:gd name="T2" fmla="*/ 0 w 142"/>
                      <a:gd name="T3" fmla="*/ 0 h 353"/>
                      <a:gd name="T4" fmla="*/ 0 w 142"/>
                      <a:gd name="T5" fmla="*/ 0 h 353"/>
                      <a:gd name="T6" fmla="*/ 0 w 142"/>
                      <a:gd name="T7" fmla="*/ 0 h 353"/>
                      <a:gd name="T8" fmla="*/ 0 w 142"/>
                      <a:gd name="T9" fmla="*/ 0 h 35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2"/>
                      <a:gd name="T16" fmla="*/ 0 h 353"/>
                      <a:gd name="T17" fmla="*/ 142 w 142"/>
                      <a:gd name="T18" fmla="*/ 353 h 35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2" h="353">
                        <a:moveTo>
                          <a:pt x="43" y="352"/>
                        </a:moveTo>
                        <a:lnTo>
                          <a:pt x="0" y="202"/>
                        </a:lnTo>
                        <a:lnTo>
                          <a:pt x="141" y="0"/>
                        </a:lnTo>
                        <a:lnTo>
                          <a:pt x="141" y="352"/>
                        </a:lnTo>
                        <a:lnTo>
                          <a:pt x="43" y="352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58" name="Freeform 13"/>
                  <p:cNvSpPr>
                    <a:spLocks noChangeArrowheads="1"/>
                  </p:cNvSpPr>
                  <p:nvPr/>
                </p:nvSpPr>
                <p:spPr bwMode="auto">
                  <a:xfrm>
                    <a:off x="3756" y="2963"/>
                    <a:ext cx="119" cy="136"/>
                  </a:xfrm>
                  <a:custGeom>
                    <a:avLst/>
                    <a:gdLst>
                      <a:gd name="T0" fmla="*/ 0 w 524"/>
                      <a:gd name="T1" fmla="*/ 0 h 600"/>
                      <a:gd name="T2" fmla="*/ 0 w 524"/>
                      <a:gd name="T3" fmla="*/ 0 h 600"/>
                      <a:gd name="T4" fmla="*/ 0 w 524"/>
                      <a:gd name="T5" fmla="*/ 0 h 600"/>
                      <a:gd name="T6" fmla="*/ 0 w 524"/>
                      <a:gd name="T7" fmla="*/ 0 h 600"/>
                      <a:gd name="T8" fmla="*/ 0 w 524"/>
                      <a:gd name="T9" fmla="*/ 0 h 600"/>
                      <a:gd name="T10" fmla="*/ 0 w 524"/>
                      <a:gd name="T11" fmla="*/ 0 h 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24"/>
                      <a:gd name="T19" fmla="*/ 0 h 600"/>
                      <a:gd name="T20" fmla="*/ 524 w 524"/>
                      <a:gd name="T21" fmla="*/ 600 h 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24" h="600">
                        <a:moveTo>
                          <a:pt x="0" y="599"/>
                        </a:moveTo>
                        <a:lnTo>
                          <a:pt x="377" y="42"/>
                        </a:lnTo>
                        <a:cubicBezTo>
                          <a:pt x="377" y="0"/>
                          <a:pt x="377" y="0"/>
                          <a:pt x="377" y="0"/>
                        </a:cubicBezTo>
                        <a:lnTo>
                          <a:pt x="523" y="193"/>
                        </a:lnTo>
                        <a:cubicBezTo>
                          <a:pt x="473" y="395"/>
                          <a:pt x="281" y="547"/>
                          <a:pt x="140" y="599"/>
                        </a:cubicBezTo>
                        <a:lnTo>
                          <a:pt x="0" y="599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59" name="Freeform 14"/>
                  <p:cNvSpPr>
                    <a:spLocks noChangeArrowheads="1"/>
                  </p:cNvSpPr>
                  <p:nvPr/>
                </p:nvSpPr>
                <p:spPr bwMode="auto">
                  <a:xfrm>
                    <a:off x="2965" y="2695"/>
                    <a:ext cx="321" cy="347"/>
                  </a:xfrm>
                  <a:custGeom>
                    <a:avLst/>
                    <a:gdLst>
                      <a:gd name="T0" fmla="*/ 0 w 1416"/>
                      <a:gd name="T1" fmla="*/ 0 h 1528"/>
                      <a:gd name="T2" fmla="*/ 0 w 1416"/>
                      <a:gd name="T3" fmla="*/ 0 h 1528"/>
                      <a:gd name="T4" fmla="*/ 0 w 1416"/>
                      <a:gd name="T5" fmla="*/ 0 h 1528"/>
                      <a:gd name="T6" fmla="*/ 0 w 1416"/>
                      <a:gd name="T7" fmla="*/ 0 h 1528"/>
                      <a:gd name="T8" fmla="*/ 0 w 1416"/>
                      <a:gd name="T9" fmla="*/ 0 h 1528"/>
                      <a:gd name="T10" fmla="*/ 0 w 1416"/>
                      <a:gd name="T11" fmla="*/ 0 h 1528"/>
                      <a:gd name="T12" fmla="*/ 0 w 1416"/>
                      <a:gd name="T13" fmla="*/ 0 h 1528"/>
                      <a:gd name="T14" fmla="*/ 0 w 1416"/>
                      <a:gd name="T15" fmla="*/ 0 h 1528"/>
                      <a:gd name="T16" fmla="*/ 0 w 1416"/>
                      <a:gd name="T17" fmla="*/ 0 h 1528"/>
                      <a:gd name="T18" fmla="*/ 0 w 1416"/>
                      <a:gd name="T19" fmla="*/ 0 h 1528"/>
                      <a:gd name="T20" fmla="*/ 0 w 1416"/>
                      <a:gd name="T21" fmla="*/ 0 h 1528"/>
                      <a:gd name="T22" fmla="*/ 0 w 1416"/>
                      <a:gd name="T23" fmla="*/ 0 h 1528"/>
                      <a:gd name="T24" fmla="*/ 0 w 1416"/>
                      <a:gd name="T25" fmla="*/ 0 h 15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416"/>
                      <a:gd name="T40" fmla="*/ 0 h 1528"/>
                      <a:gd name="T41" fmla="*/ 1416 w 1416"/>
                      <a:gd name="T42" fmla="*/ 1528 h 15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416" h="1528">
                        <a:moveTo>
                          <a:pt x="656" y="1484"/>
                        </a:moveTo>
                        <a:lnTo>
                          <a:pt x="425" y="1424"/>
                        </a:lnTo>
                        <a:lnTo>
                          <a:pt x="91" y="1181"/>
                        </a:lnTo>
                        <a:lnTo>
                          <a:pt x="43" y="1038"/>
                        </a:lnTo>
                        <a:lnTo>
                          <a:pt x="0" y="589"/>
                        </a:lnTo>
                        <a:lnTo>
                          <a:pt x="372" y="93"/>
                        </a:lnTo>
                        <a:lnTo>
                          <a:pt x="656" y="0"/>
                        </a:lnTo>
                        <a:lnTo>
                          <a:pt x="1028" y="0"/>
                        </a:lnTo>
                        <a:lnTo>
                          <a:pt x="1357" y="295"/>
                        </a:lnTo>
                        <a:lnTo>
                          <a:pt x="1415" y="886"/>
                        </a:lnTo>
                        <a:lnTo>
                          <a:pt x="985" y="1424"/>
                        </a:lnTo>
                        <a:lnTo>
                          <a:pt x="749" y="1527"/>
                        </a:lnTo>
                        <a:lnTo>
                          <a:pt x="656" y="1484"/>
                        </a:lnTo>
                      </a:path>
                    </a:pathLst>
                  </a:custGeom>
                  <a:solidFill>
                    <a:srgbClr val="E6E6E6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60" name="Freeform 15"/>
                  <p:cNvSpPr>
                    <a:spLocks noChangeArrowheads="1"/>
                  </p:cNvSpPr>
                  <p:nvPr/>
                </p:nvSpPr>
                <p:spPr bwMode="auto">
                  <a:xfrm>
                    <a:off x="2375" y="2234"/>
                    <a:ext cx="331" cy="718"/>
                  </a:xfrm>
                  <a:custGeom>
                    <a:avLst/>
                    <a:gdLst>
                      <a:gd name="T0" fmla="*/ 0 w 1460"/>
                      <a:gd name="T1" fmla="*/ 0 h 3166"/>
                      <a:gd name="T2" fmla="*/ 0 w 1460"/>
                      <a:gd name="T3" fmla="*/ 0 h 3166"/>
                      <a:gd name="T4" fmla="*/ 0 w 1460"/>
                      <a:gd name="T5" fmla="*/ 0 h 3166"/>
                      <a:gd name="T6" fmla="*/ 0 w 1460"/>
                      <a:gd name="T7" fmla="*/ 0 h 3166"/>
                      <a:gd name="T8" fmla="*/ 0 w 1460"/>
                      <a:gd name="T9" fmla="*/ 0 h 3166"/>
                      <a:gd name="T10" fmla="*/ 0 w 1460"/>
                      <a:gd name="T11" fmla="*/ 0 h 3166"/>
                      <a:gd name="T12" fmla="*/ 0 w 1460"/>
                      <a:gd name="T13" fmla="*/ 0 h 3166"/>
                      <a:gd name="T14" fmla="*/ 0 w 1460"/>
                      <a:gd name="T15" fmla="*/ 0 h 3166"/>
                      <a:gd name="T16" fmla="*/ 0 w 1460"/>
                      <a:gd name="T17" fmla="*/ 0 h 3166"/>
                      <a:gd name="T18" fmla="*/ 0 w 1460"/>
                      <a:gd name="T19" fmla="*/ 0 h 3166"/>
                      <a:gd name="T20" fmla="*/ 0 w 1460"/>
                      <a:gd name="T21" fmla="*/ 0 h 316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460"/>
                      <a:gd name="T34" fmla="*/ 0 h 3166"/>
                      <a:gd name="T35" fmla="*/ 1460 w 1460"/>
                      <a:gd name="T36" fmla="*/ 3166 h 316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460" h="3166">
                        <a:moveTo>
                          <a:pt x="1086" y="3165"/>
                        </a:moveTo>
                        <a:lnTo>
                          <a:pt x="96" y="446"/>
                        </a:lnTo>
                        <a:lnTo>
                          <a:pt x="0" y="0"/>
                        </a:lnTo>
                        <a:cubicBezTo>
                          <a:pt x="96" y="0"/>
                          <a:pt x="96" y="0"/>
                          <a:pt x="96" y="0"/>
                        </a:cubicBezTo>
                        <a:lnTo>
                          <a:pt x="332" y="50"/>
                        </a:lnTo>
                        <a:lnTo>
                          <a:pt x="468" y="589"/>
                        </a:lnTo>
                        <a:lnTo>
                          <a:pt x="996" y="1773"/>
                        </a:lnTo>
                        <a:lnTo>
                          <a:pt x="1038" y="2031"/>
                        </a:lnTo>
                        <a:lnTo>
                          <a:pt x="1459" y="2962"/>
                        </a:lnTo>
                        <a:lnTo>
                          <a:pt x="1175" y="3165"/>
                        </a:lnTo>
                        <a:lnTo>
                          <a:pt x="1086" y="3165"/>
                        </a:ln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61" name="Freeform 16"/>
                  <p:cNvSpPr>
                    <a:spLocks noChangeArrowheads="1"/>
                  </p:cNvSpPr>
                  <p:nvPr/>
                </p:nvSpPr>
                <p:spPr bwMode="auto">
                  <a:xfrm>
                    <a:off x="3543" y="2661"/>
                    <a:ext cx="246" cy="270"/>
                  </a:xfrm>
                  <a:custGeom>
                    <a:avLst/>
                    <a:gdLst>
                      <a:gd name="T0" fmla="*/ 0 w 1083"/>
                      <a:gd name="T1" fmla="*/ 0 h 1189"/>
                      <a:gd name="T2" fmla="*/ 0 w 1083"/>
                      <a:gd name="T3" fmla="*/ 0 h 1189"/>
                      <a:gd name="T4" fmla="*/ 0 w 1083"/>
                      <a:gd name="T5" fmla="*/ 0 h 1189"/>
                      <a:gd name="T6" fmla="*/ 0 w 1083"/>
                      <a:gd name="T7" fmla="*/ 0 h 1189"/>
                      <a:gd name="T8" fmla="*/ 0 w 1083"/>
                      <a:gd name="T9" fmla="*/ 0 h 1189"/>
                      <a:gd name="T10" fmla="*/ 0 w 1083"/>
                      <a:gd name="T11" fmla="*/ 0 h 1189"/>
                      <a:gd name="T12" fmla="*/ 0 w 1083"/>
                      <a:gd name="T13" fmla="*/ 0 h 1189"/>
                      <a:gd name="T14" fmla="*/ 0 w 1083"/>
                      <a:gd name="T15" fmla="*/ 0 h 1189"/>
                      <a:gd name="T16" fmla="*/ 0 w 1083"/>
                      <a:gd name="T17" fmla="*/ 0 h 1189"/>
                      <a:gd name="T18" fmla="*/ 0 w 1083"/>
                      <a:gd name="T19" fmla="*/ 0 h 1189"/>
                      <a:gd name="T20" fmla="*/ 0 w 1083"/>
                      <a:gd name="T21" fmla="*/ 0 h 118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083"/>
                      <a:gd name="T34" fmla="*/ 0 h 1189"/>
                      <a:gd name="T35" fmla="*/ 1083 w 1083"/>
                      <a:gd name="T36" fmla="*/ 1189 h 118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083" h="1189">
                        <a:moveTo>
                          <a:pt x="324" y="1136"/>
                        </a:moveTo>
                        <a:lnTo>
                          <a:pt x="91" y="1038"/>
                        </a:lnTo>
                        <a:lnTo>
                          <a:pt x="43" y="741"/>
                        </a:lnTo>
                        <a:lnTo>
                          <a:pt x="0" y="542"/>
                        </a:lnTo>
                        <a:lnTo>
                          <a:pt x="284" y="95"/>
                        </a:lnTo>
                        <a:lnTo>
                          <a:pt x="565" y="0"/>
                        </a:lnTo>
                        <a:lnTo>
                          <a:pt x="797" y="45"/>
                        </a:lnTo>
                        <a:lnTo>
                          <a:pt x="1082" y="446"/>
                        </a:lnTo>
                        <a:lnTo>
                          <a:pt x="845" y="1080"/>
                        </a:lnTo>
                        <a:lnTo>
                          <a:pt x="429" y="1188"/>
                        </a:lnTo>
                        <a:lnTo>
                          <a:pt x="324" y="1136"/>
                        </a:lnTo>
                      </a:path>
                    </a:pathLst>
                  </a:custGeom>
                  <a:solidFill>
                    <a:srgbClr val="E6E6E6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62" name="Freeform 17"/>
                  <p:cNvSpPr>
                    <a:spLocks noChangeArrowheads="1"/>
                  </p:cNvSpPr>
                  <p:nvPr/>
                </p:nvSpPr>
                <p:spPr bwMode="auto">
                  <a:xfrm>
                    <a:off x="2481" y="1818"/>
                    <a:ext cx="1296" cy="1088"/>
                  </a:xfrm>
                  <a:custGeom>
                    <a:avLst/>
                    <a:gdLst>
                      <a:gd name="T0" fmla="*/ 0 w 5713"/>
                      <a:gd name="T1" fmla="*/ 1 h 4798"/>
                      <a:gd name="T2" fmla="*/ 0 w 5713"/>
                      <a:gd name="T3" fmla="*/ 0 h 4798"/>
                      <a:gd name="T4" fmla="*/ 0 w 5713"/>
                      <a:gd name="T5" fmla="*/ 0 h 4798"/>
                      <a:gd name="T6" fmla="*/ 0 w 5713"/>
                      <a:gd name="T7" fmla="*/ 0 h 4798"/>
                      <a:gd name="T8" fmla="*/ 1 w 5713"/>
                      <a:gd name="T9" fmla="*/ 0 h 4798"/>
                      <a:gd name="T10" fmla="*/ 1 w 5713"/>
                      <a:gd name="T11" fmla="*/ 0 h 4798"/>
                      <a:gd name="T12" fmla="*/ 1 w 5713"/>
                      <a:gd name="T13" fmla="*/ 0 h 4798"/>
                      <a:gd name="T14" fmla="*/ 1 w 5713"/>
                      <a:gd name="T15" fmla="*/ 0 h 4798"/>
                      <a:gd name="T16" fmla="*/ 0 w 5713"/>
                      <a:gd name="T17" fmla="*/ 0 h 4798"/>
                      <a:gd name="T18" fmla="*/ 0 w 5713"/>
                      <a:gd name="T19" fmla="*/ 0 h 4798"/>
                      <a:gd name="T20" fmla="*/ 0 w 5713"/>
                      <a:gd name="T21" fmla="*/ 0 h 4798"/>
                      <a:gd name="T22" fmla="*/ 0 w 5713"/>
                      <a:gd name="T23" fmla="*/ 0 h 4798"/>
                      <a:gd name="T24" fmla="*/ 0 w 5713"/>
                      <a:gd name="T25" fmla="*/ 1 h 4798"/>
                      <a:gd name="T26" fmla="*/ 0 w 5713"/>
                      <a:gd name="T27" fmla="*/ 1 h 4798"/>
                      <a:gd name="T28" fmla="*/ 0 w 5713"/>
                      <a:gd name="T29" fmla="*/ 1 h 4798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5713"/>
                      <a:gd name="T46" fmla="*/ 0 h 4798"/>
                      <a:gd name="T47" fmla="*/ 5713 w 5713"/>
                      <a:gd name="T48" fmla="*/ 4798 h 4798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5713" h="4798">
                        <a:moveTo>
                          <a:pt x="1134" y="4797"/>
                        </a:moveTo>
                        <a:lnTo>
                          <a:pt x="618" y="3515"/>
                        </a:lnTo>
                        <a:lnTo>
                          <a:pt x="473" y="2726"/>
                        </a:lnTo>
                        <a:lnTo>
                          <a:pt x="0" y="1641"/>
                        </a:lnTo>
                        <a:lnTo>
                          <a:pt x="4434" y="0"/>
                        </a:lnTo>
                        <a:cubicBezTo>
                          <a:pt x="5106" y="1040"/>
                          <a:pt x="5198" y="1986"/>
                          <a:pt x="5712" y="3023"/>
                        </a:cubicBezTo>
                        <a:lnTo>
                          <a:pt x="4914" y="3318"/>
                        </a:lnTo>
                        <a:lnTo>
                          <a:pt x="4681" y="3368"/>
                        </a:lnTo>
                        <a:lnTo>
                          <a:pt x="3782" y="3717"/>
                        </a:lnTo>
                        <a:cubicBezTo>
                          <a:pt x="3728" y="3761"/>
                          <a:pt x="3728" y="3761"/>
                          <a:pt x="3728" y="3761"/>
                        </a:cubicBezTo>
                        <a:lnTo>
                          <a:pt x="3444" y="3808"/>
                        </a:lnTo>
                        <a:cubicBezTo>
                          <a:pt x="3024" y="3565"/>
                          <a:pt x="2652" y="3565"/>
                          <a:pt x="2227" y="3904"/>
                        </a:cubicBezTo>
                        <a:lnTo>
                          <a:pt x="1890" y="4552"/>
                        </a:lnTo>
                        <a:lnTo>
                          <a:pt x="1237" y="4797"/>
                        </a:lnTo>
                        <a:lnTo>
                          <a:pt x="1134" y="4797"/>
                        </a:lnTo>
                      </a:path>
                    </a:pathLst>
                  </a:custGeom>
                  <a:solidFill>
                    <a:srgbClr val="99D594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63" name="Freeform 18"/>
                  <p:cNvSpPr>
                    <a:spLocks noChangeArrowheads="1"/>
                  </p:cNvSpPr>
                  <p:nvPr/>
                </p:nvSpPr>
                <p:spPr bwMode="auto">
                  <a:xfrm>
                    <a:off x="2685" y="2268"/>
                    <a:ext cx="257" cy="415"/>
                  </a:xfrm>
                  <a:custGeom>
                    <a:avLst/>
                    <a:gdLst>
                      <a:gd name="T0" fmla="*/ 0 w 1134"/>
                      <a:gd name="T1" fmla="*/ 0 h 1828"/>
                      <a:gd name="T2" fmla="*/ 0 w 1134"/>
                      <a:gd name="T3" fmla="*/ 0 h 1828"/>
                      <a:gd name="T4" fmla="*/ 0 w 1134"/>
                      <a:gd name="T5" fmla="*/ 0 h 1828"/>
                      <a:gd name="T6" fmla="*/ 0 w 1134"/>
                      <a:gd name="T7" fmla="*/ 0 h 1828"/>
                      <a:gd name="T8" fmla="*/ 0 w 1134"/>
                      <a:gd name="T9" fmla="*/ 0 h 1828"/>
                      <a:gd name="T10" fmla="*/ 0 w 1134"/>
                      <a:gd name="T11" fmla="*/ 0 h 1828"/>
                      <a:gd name="T12" fmla="*/ 0 w 1134"/>
                      <a:gd name="T13" fmla="*/ 0 h 1828"/>
                      <a:gd name="T14" fmla="*/ 0 w 1134"/>
                      <a:gd name="T15" fmla="*/ 0 h 1828"/>
                      <a:gd name="T16" fmla="*/ 0 w 1134"/>
                      <a:gd name="T17" fmla="*/ 0 h 1828"/>
                      <a:gd name="T18" fmla="*/ 0 w 1134"/>
                      <a:gd name="T19" fmla="*/ 0 h 1828"/>
                      <a:gd name="T20" fmla="*/ 0 w 1134"/>
                      <a:gd name="T21" fmla="*/ 0 h 1828"/>
                      <a:gd name="T22" fmla="*/ 0 w 1134"/>
                      <a:gd name="T23" fmla="*/ 0 h 1828"/>
                      <a:gd name="T24" fmla="*/ 0 w 1134"/>
                      <a:gd name="T25" fmla="*/ 0 h 18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34"/>
                      <a:gd name="T40" fmla="*/ 0 h 1828"/>
                      <a:gd name="T41" fmla="*/ 1134 w 1134"/>
                      <a:gd name="T42" fmla="*/ 1828 h 18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34" h="1828">
                        <a:moveTo>
                          <a:pt x="335" y="1775"/>
                        </a:moveTo>
                        <a:lnTo>
                          <a:pt x="281" y="1580"/>
                        </a:lnTo>
                        <a:lnTo>
                          <a:pt x="473" y="1528"/>
                        </a:lnTo>
                        <a:lnTo>
                          <a:pt x="190" y="345"/>
                        </a:lnTo>
                        <a:lnTo>
                          <a:pt x="48" y="642"/>
                        </a:lnTo>
                        <a:lnTo>
                          <a:pt x="0" y="295"/>
                        </a:lnTo>
                        <a:lnTo>
                          <a:pt x="142" y="0"/>
                        </a:lnTo>
                        <a:lnTo>
                          <a:pt x="335" y="101"/>
                        </a:lnTo>
                        <a:lnTo>
                          <a:pt x="760" y="1383"/>
                        </a:lnTo>
                        <a:cubicBezTo>
                          <a:pt x="808" y="1383"/>
                          <a:pt x="808" y="1383"/>
                          <a:pt x="808" y="1383"/>
                        </a:cubicBezTo>
                        <a:lnTo>
                          <a:pt x="1133" y="1383"/>
                        </a:lnTo>
                        <a:lnTo>
                          <a:pt x="425" y="1827"/>
                        </a:lnTo>
                        <a:lnTo>
                          <a:pt x="335" y="1775"/>
                        </a:lnTo>
                      </a:path>
                    </a:pathLst>
                  </a:custGeom>
                  <a:solidFill>
                    <a:srgbClr val="3D564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64" name="Freeform 19"/>
                  <p:cNvSpPr>
                    <a:spLocks noChangeArrowheads="1"/>
                  </p:cNvSpPr>
                  <p:nvPr/>
                </p:nvSpPr>
                <p:spPr bwMode="auto">
                  <a:xfrm>
                    <a:off x="2922" y="2157"/>
                    <a:ext cx="256" cy="404"/>
                  </a:xfrm>
                  <a:custGeom>
                    <a:avLst/>
                    <a:gdLst>
                      <a:gd name="T0" fmla="*/ 0 w 1131"/>
                      <a:gd name="T1" fmla="*/ 0 h 1781"/>
                      <a:gd name="T2" fmla="*/ 0 w 1131"/>
                      <a:gd name="T3" fmla="*/ 0 h 1781"/>
                      <a:gd name="T4" fmla="*/ 0 w 1131"/>
                      <a:gd name="T5" fmla="*/ 0 h 1781"/>
                      <a:gd name="T6" fmla="*/ 0 w 1131"/>
                      <a:gd name="T7" fmla="*/ 0 h 1781"/>
                      <a:gd name="T8" fmla="*/ 0 w 1131"/>
                      <a:gd name="T9" fmla="*/ 0 h 1781"/>
                      <a:gd name="T10" fmla="*/ 0 w 1131"/>
                      <a:gd name="T11" fmla="*/ 0 h 1781"/>
                      <a:gd name="T12" fmla="*/ 0 w 1131"/>
                      <a:gd name="T13" fmla="*/ 0 h 1781"/>
                      <a:gd name="T14" fmla="*/ 0 w 1131"/>
                      <a:gd name="T15" fmla="*/ 0 h 1781"/>
                      <a:gd name="T16" fmla="*/ 0 w 1131"/>
                      <a:gd name="T17" fmla="*/ 0 h 17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131"/>
                      <a:gd name="T28" fmla="*/ 0 h 1781"/>
                      <a:gd name="T29" fmla="*/ 1131 w 1131"/>
                      <a:gd name="T30" fmla="*/ 1781 h 178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131" h="1781">
                        <a:moveTo>
                          <a:pt x="565" y="1728"/>
                        </a:moveTo>
                        <a:lnTo>
                          <a:pt x="139" y="1377"/>
                        </a:lnTo>
                        <a:cubicBezTo>
                          <a:pt x="0" y="1034"/>
                          <a:pt x="91" y="785"/>
                          <a:pt x="48" y="446"/>
                        </a:cubicBezTo>
                        <a:lnTo>
                          <a:pt x="280" y="0"/>
                        </a:lnTo>
                        <a:lnTo>
                          <a:pt x="899" y="295"/>
                        </a:lnTo>
                        <a:cubicBezTo>
                          <a:pt x="1081" y="633"/>
                          <a:pt x="1130" y="932"/>
                          <a:pt x="1130" y="1281"/>
                        </a:cubicBezTo>
                        <a:lnTo>
                          <a:pt x="942" y="1671"/>
                        </a:lnTo>
                        <a:lnTo>
                          <a:pt x="652" y="1780"/>
                        </a:lnTo>
                        <a:lnTo>
                          <a:pt x="565" y="1728"/>
                        </a:lnTo>
                      </a:path>
                    </a:pathLst>
                  </a:custGeom>
                  <a:solidFill>
                    <a:srgbClr val="3D564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65" name="Freeform 20"/>
                  <p:cNvSpPr>
                    <a:spLocks noChangeArrowheads="1"/>
                  </p:cNvSpPr>
                  <p:nvPr/>
                </p:nvSpPr>
                <p:spPr bwMode="auto">
                  <a:xfrm>
                    <a:off x="2997" y="2213"/>
                    <a:ext cx="130" cy="291"/>
                  </a:xfrm>
                  <a:custGeom>
                    <a:avLst/>
                    <a:gdLst>
                      <a:gd name="T0" fmla="*/ 0 w 572"/>
                      <a:gd name="T1" fmla="*/ 0 h 1284"/>
                      <a:gd name="T2" fmla="*/ 0 w 572"/>
                      <a:gd name="T3" fmla="*/ 0 h 1284"/>
                      <a:gd name="T4" fmla="*/ 0 w 572"/>
                      <a:gd name="T5" fmla="*/ 0 h 1284"/>
                      <a:gd name="T6" fmla="*/ 0 w 572"/>
                      <a:gd name="T7" fmla="*/ 0 h 1284"/>
                      <a:gd name="T8" fmla="*/ 0 w 572"/>
                      <a:gd name="T9" fmla="*/ 0 h 1284"/>
                      <a:gd name="T10" fmla="*/ 0 w 572"/>
                      <a:gd name="T11" fmla="*/ 0 h 1284"/>
                      <a:gd name="T12" fmla="*/ 0 w 572"/>
                      <a:gd name="T13" fmla="*/ 0 h 128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72"/>
                      <a:gd name="T22" fmla="*/ 0 h 1284"/>
                      <a:gd name="T23" fmla="*/ 572 w 572"/>
                      <a:gd name="T24" fmla="*/ 1284 h 128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72" h="1284">
                        <a:moveTo>
                          <a:pt x="324" y="1283"/>
                        </a:moveTo>
                        <a:cubicBezTo>
                          <a:pt x="0" y="1088"/>
                          <a:pt x="43" y="642"/>
                          <a:pt x="0" y="297"/>
                        </a:cubicBezTo>
                        <a:lnTo>
                          <a:pt x="0" y="0"/>
                        </a:lnTo>
                        <a:lnTo>
                          <a:pt x="425" y="247"/>
                        </a:lnTo>
                        <a:cubicBezTo>
                          <a:pt x="517" y="499"/>
                          <a:pt x="571" y="687"/>
                          <a:pt x="571" y="945"/>
                        </a:cubicBezTo>
                        <a:lnTo>
                          <a:pt x="425" y="1283"/>
                        </a:lnTo>
                        <a:lnTo>
                          <a:pt x="324" y="1283"/>
                        </a:lnTo>
                      </a:path>
                    </a:pathLst>
                  </a:custGeom>
                  <a:solidFill>
                    <a:srgbClr val="99D594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66" name="Freeform 21"/>
                  <p:cNvSpPr>
                    <a:spLocks noChangeArrowheads="1"/>
                  </p:cNvSpPr>
                  <p:nvPr/>
                </p:nvSpPr>
                <p:spPr bwMode="auto">
                  <a:xfrm>
                    <a:off x="3221" y="2055"/>
                    <a:ext cx="235" cy="405"/>
                  </a:xfrm>
                  <a:custGeom>
                    <a:avLst/>
                    <a:gdLst>
                      <a:gd name="T0" fmla="*/ 0 w 1035"/>
                      <a:gd name="T1" fmla="*/ 0 h 1786"/>
                      <a:gd name="T2" fmla="*/ 0 w 1035"/>
                      <a:gd name="T3" fmla="*/ 0 h 1786"/>
                      <a:gd name="T4" fmla="*/ 0 w 1035"/>
                      <a:gd name="T5" fmla="*/ 0 h 1786"/>
                      <a:gd name="T6" fmla="*/ 0 w 1035"/>
                      <a:gd name="T7" fmla="*/ 0 h 1786"/>
                      <a:gd name="T8" fmla="*/ 0 w 1035"/>
                      <a:gd name="T9" fmla="*/ 0 h 1786"/>
                      <a:gd name="T10" fmla="*/ 0 w 1035"/>
                      <a:gd name="T11" fmla="*/ 0 h 1786"/>
                      <a:gd name="T12" fmla="*/ 0 w 1035"/>
                      <a:gd name="T13" fmla="*/ 0 h 1786"/>
                      <a:gd name="T14" fmla="*/ 0 w 1035"/>
                      <a:gd name="T15" fmla="*/ 0 h 1786"/>
                      <a:gd name="T16" fmla="*/ 0 w 1035"/>
                      <a:gd name="T17" fmla="*/ 0 h 1786"/>
                      <a:gd name="T18" fmla="*/ 0 w 1035"/>
                      <a:gd name="T19" fmla="*/ 0 h 17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35"/>
                      <a:gd name="T31" fmla="*/ 0 h 1786"/>
                      <a:gd name="T32" fmla="*/ 1035 w 1035"/>
                      <a:gd name="T33" fmla="*/ 1786 h 178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35" h="1786">
                        <a:moveTo>
                          <a:pt x="420" y="1734"/>
                        </a:moveTo>
                        <a:lnTo>
                          <a:pt x="140" y="1532"/>
                        </a:lnTo>
                        <a:lnTo>
                          <a:pt x="0" y="1237"/>
                        </a:lnTo>
                        <a:lnTo>
                          <a:pt x="43" y="0"/>
                        </a:lnTo>
                        <a:cubicBezTo>
                          <a:pt x="140" y="0"/>
                          <a:pt x="140" y="0"/>
                          <a:pt x="140" y="0"/>
                        </a:cubicBezTo>
                        <a:lnTo>
                          <a:pt x="420" y="0"/>
                        </a:lnTo>
                        <a:cubicBezTo>
                          <a:pt x="990" y="345"/>
                          <a:pt x="1034" y="897"/>
                          <a:pt x="1034" y="1338"/>
                        </a:cubicBezTo>
                        <a:lnTo>
                          <a:pt x="801" y="1734"/>
                        </a:lnTo>
                        <a:lnTo>
                          <a:pt x="517" y="1785"/>
                        </a:lnTo>
                        <a:lnTo>
                          <a:pt x="420" y="1734"/>
                        </a:lnTo>
                      </a:path>
                    </a:pathLst>
                  </a:custGeom>
                  <a:solidFill>
                    <a:srgbClr val="3D564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67" name="Freeform 22"/>
                  <p:cNvSpPr>
                    <a:spLocks noChangeArrowheads="1"/>
                  </p:cNvSpPr>
                  <p:nvPr/>
                </p:nvSpPr>
                <p:spPr bwMode="auto">
                  <a:xfrm>
                    <a:off x="3253" y="2087"/>
                    <a:ext cx="150" cy="305"/>
                  </a:xfrm>
                  <a:custGeom>
                    <a:avLst/>
                    <a:gdLst>
                      <a:gd name="T0" fmla="*/ 0 w 663"/>
                      <a:gd name="T1" fmla="*/ 0 h 1346"/>
                      <a:gd name="T2" fmla="*/ 0 w 663"/>
                      <a:gd name="T3" fmla="*/ 0 h 1346"/>
                      <a:gd name="T4" fmla="*/ 0 w 663"/>
                      <a:gd name="T5" fmla="*/ 0 h 1346"/>
                      <a:gd name="T6" fmla="*/ 0 w 663"/>
                      <a:gd name="T7" fmla="*/ 0 h 1346"/>
                      <a:gd name="T8" fmla="*/ 0 w 663"/>
                      <a:gd name="T9" fmla="*/ 0 h 1346"/>
                      <a:gd name="T10" fmla="*/ 0 w 663"/>
                      <a:gd name="T11" fmla="*/ 0 h 1346"/>
                      <a:gd name="T12" fmla="*/ 0 w 663"/>
                      <a:gd name="T13" fmla="*/ 0 h 1346"/>
                      <a:gd name="T14" fmla="*/ 0 w 663"/>
                      <a:gd name="T15" fmla="*/ 0 h 1346"/>
                      <a:gd name="T16" fmla="*/ 0 w 663"/>
                      <a:gd name="T17" fmla="*/ 0 h 13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63"/>
                      <a:gd name="T28" fmla="*/ 0 h 1346"/>
                      <a:gd name="T29" fmla="*/ 663 w 663"/>
                      <a:gd name="T30" fmla="*/ 1346 h 134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63" h="1346">
                        <a:moveTo>
                          <a:pt x="377" y="1292"/>
                        </a:moveTo>
                        <a:lnTo>
                          <a:pt x="145" y="1049"/>
                        </a:lnTo>
                        <a:cubicBezTo>
                          <a:pt x="41" y="796"/>
                          <a:pt x="0" y="603"/>
                          <a:pt x="0" y="350"/>
                        </a:cubicBezTo>
                        <a:cubicBezTo>
                          <a:pt x="41" y="106"/>
                          <a:pt x="184" y="0"/>
                          <a:pt x="281" y="148"/>
                        </a:cubicBezTo>
                        <a:lnTo>
                          <a:pt x="517" y="401"/>
                        </a:lnTo>
                        <a:lnTo>
                          <a:pt x="613" y="796"/>
                        </a:lnTo>
                        <a:lnTo>
                          <a:pt x="662" y="993"/>
                        </a:lnTo>
                        <a:lnTo>
                          <a:pt x="468" y="1345"/>
                        </a:lnTo>
                        <a:lnTo>
                          <a:pt x="377" y="1292"/>
                        </a:lnTo>
                      </a:path>
                    </a:pathLst>
                  </a:custGeom>
                  <a:solidFill>
                    <a:srgbClr val="99D594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68" name="Freeform 23"/>
                  <p:cNvSpPr>
                    <a:spLocks noChangeArrowheads="1"/>
                  </p:cNvSpPr>
                  <p:nvPr/>
                </p:nvSpPr>
                <p:spPr bwMode="auto">
                  <a:xfrm>
                    <a:off x="3583" y="2325"/>
                    <a:ext cx="64" cy="67"/>
                  </a:xfrm>
                  <a:custGeom>
                    <a:avLst/>
                    <a:gdLst>
                      <a:gd name="T0" fmla="*/ 0 w 283"/>
                      <a:gd name="T1" fmla="*/ 0 h 297"/>
                      <a:gd name="T2" fmla="*/ 0 w 283"/>
                      <a:gd name="T3" fmla="*/ 0 h 297"/>
                      <a:gd name="T4" fmla="*/ 0 w 283"/>
                      <a:gd name="T5" fmla="*/ 0 h 297"/>
                      <a:gd name="T6" fmla="*/ 0 w 283"/>
                      <a:gd name="T7" fmla="*/ 0 h 297"/>
                      <a:gd name="T8" fmla="*/ 0 w 283"/>
                      <a:gd name="T9" fmla="*/ 0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3"/>
                      <a:gd name="T16" fmla="*/ 0 h 297"/>
                      <a:gd name="T17" fmla="*/ 283 w 283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3" h="297">
                        <a:moveTo>
                          <a:pt x="0" y="244"/>
                        </a:moveTo>
                        <a:lnTo>
                          <a:pt x="53" y="0"/>
                        </a:lnTo>
                        <a:lnTo>
                          <a:pt x="282" y="93"/>
                        </a:lnTo>
                        <a:lnTo>
                          <a:pt x="101" y="296"/>
                        </a:lnTo>
                        <a:lnTo>
                          <a:pt x="0" y="244"/>
                        </a:lnTo>
                      </a:path>
                    </a:pathLst>
                  </a:custGeom>
                  <a:solidFill>
                    <a:srgbClr val="3D564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69" name="Freeform 24"/>
                  <p:cNvSpPr>
                    <a:spLocks noChangeArrowheads="1"/>
                  </p:cNvSpPr>
                  <p:nvPr/>
                </p:nvSpPr>
                <p:spPr bwMode="auto">
                  <a:xfrm>
                    <a:off x="3841" y="2291"/>
                    <a:ext cx="76" cy="67"/>
                  </a:xfrm>
                  <a:custGeom>
                    <a:avLst/>
                    <a:gdLst>
                      <a:gd name="T0" fmla="*/ 0 w 334"/>
                      <a:gd name="T1" fmla="*/ 0 h 297"/>
                      <a:gd name="T2" fmla="*/ 0 w 334"/>
                      <a:gd name="T3" fmla="*/ 0 h 297"/>
                      <a:gd name="T4" fmla="*/ 0 w 334"/>
                      <a:gd name="T5" fmla="*/ 0 h 297"/>
                      <a:gd name="T6" fmla="*/ 0 w 334"/>
                      <a:gd name="T7" fmla="*/ 0 h 297"/>
                      <a:gd name="T8" fmla="*/ 0 w 334"/>
                      <a:gd name="T9" fmla="*/ 0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4"/>
                      <a:gd name="T16" fmla="*/ 0 h 297"/>
                      <a:gd name="T17" fmla="*/ 334 w 334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4" h="297">
                        <a:moveTo>
                          <a:pt x="0" y="296"/>
                        </a:moveTo>
                        <a:lnTo>
                          <a:pt x="145" y="0"/>
                        </a:lnTo>
                        <a:lnTo>
                          <a:pt x="333" y="95"/>
                        </a:lnTo>
                        <a:lnTo>
                          <a:pt x="96" y="296"/>
                        </a:lnTo>
                        <a:lnTo>
                          <a:pt x="0" y="296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70" name="Freeform 25"/>
                  <p:cNvSpPr>
                    <a:spLocks noChangeArrowheads="1"/>
                  </p:cNvSpPr>
                  <p:nvPr/>
                </p:nvSpPr>
                <p:spPr bwMode="auto">
                  <a:xfrm>
                    <a:off x="2376" y="1751"/>
                    <a:ext cx="942" cy="406"/>
                  </a:xfrm>
                  <a:custGeom>
                    <a:avLst/>
                    <a:gdLst>
                      <a:gd name="T0" fmla="*/ 0 w 4153"/>
                      <a:gd name="T1" fmla="*/ 0 h 1792"/>
                      <a:gd name="T2" fmla="*/ 0 w 4153"/>
                      <a:gd name="T3" fmla="*/ 0 h 1792"/>
                      <a:gd name="T4" fmla="*/ 0 w 4153"/>
                      <a:gd name="T5" fmla="*/ 0 h 1792"/>
                      <a:gd name="T6" fmla="*/ 0 w 4153"/>
                      <a:gd name="T7" fmla="*/ 0 h 1792"/>
                      <a:gd name="T8" fmla="*/ 0 w 4153"/>
                      <a:gd name="T9" fmla="*/ 0 h 1792"/>
                      <a:gd name="T10" fmla="*/ 0 w 4153"/>
                      <a:gd name="T11" fmla="*/ 0 h 1792"/>
                      <a:gd name="T12" fmla="*/ 0 w 4153"/>
                      <a:gd name="T13" fmla="*/ 0 h 1792"/>
                      <a:gd name="T14" fmla="*/ 0 w 4153"/>
                      <a:gd name="T15" fmla="*/ 0 h 1792"/>
                      <a:gd name="T16" fmla="*/ 0 w 4153"/>
                      <a:gd name="T17" fmla="*/ 0 h 1792"/>
                      <a:gd name="T18" fmla="*/ 0 w 4153"/>
                      <a:gd name="T19" fmla="*/ 0 h 179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153"/>
                      <a:gd name="T31" fmla="*/ 0 h 1792"/>
                      <a:gd name="T32" fmla="*/ 4153 w 4153"/>
                      <a:gd name="T33" fmla="*/ 1792 h 179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153" h="1792">
                        <a:moveTo>
                          <a:pt x="41" y="1734"/>
                        </a:moveTo>
                        <a:lnTo>
                          <a:pt x="96" y="1389"/>
                        </a:lnTo>
                        <a:lnTo>
                          <a:pt x="0" y="848"/>
                        </a:lnTo>
                        <a:lnTo>
                          <a:pt x="329" y="351"/>
                        </a:lnTo>
                        <a:cubicBezTo>
                          <a:pt x="1132" y="0"/>
                          <a:pt x="1895" y="351"/>
                          <a:pt x="2693" y="152"/>
                        </a:cubicBezTo>
                        <a:lnTo>
                          <a:pt x="4152" y="200"/>
                        </a:lnTo>
                        <a:lnTo>
                          <a:pt x="1084" y="1389"/>
                        </a:lnTo>
                        <a:lnTo>
                          <a:pt x="466" y="1588"/>
                        </a:lnTo>
                        <a:lnTo>
                          <a:pt x="96" y="1791"/>
                        </a:lnTo>
                        <a:lnTo>
                          <a:pt x="41" y="1734"/>
                        </a:lnTo>
                      </a:path>
                    </a:pathLst>
                  </a:custGeom>
                  <a:solidFill>
                    <a:srgbClr val="FF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71" name="Freeform 26"/>
                  <p:cNvSpPr>
                    <a:spLocks noChangeArrowheads="1"/>
                  </p:cNvSpPr>
                  <p:nvPr/>
                </p:nvSpPr>
                <p:spPr bwMode="auto">
                  <a:xfrm>
                    <a:off x="3500" y="2066"/>
                    <a:ext cx="53" cy="67"/>
                  </a:xfrm>
                  <a:custGeom>
                    <a:avLst/>
                    <a:gdLst>
                      <a:gd name="T0" fmla="*/ 0 w 234"/>
                      <a:gd name="T1" fmla="*/ 0 h 297"/>
                      <a:gd name="T2" fmla="*/ 0 w 234"/>
                      <a:gd name="T3" fmla="*/ 0 h 297"/>
                      <a:gd name="T4" fmla="*/ 0 w 234"/>
                      <a:gd name="T5" fmla="*/ 0 h 297"/>
                      <a:gd name="T6" fmla="*/ 0 w 234"/>
                      <a:gd name="T7" fmla="*/ 0 h 29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34"/>
                      <a:gd name="T13" fmla="*/ 0 h 297"/>
                      <a:gd name="T14" fmla="*/ 234 w 234"/>
                      <a:gd name="T15" fmla="*/ 297 h 29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34" h="297">
                        <a:moveTo>
                          <a:pt x="48" y="296"/>
                        </a:moveTo>
                        <a:lnTo>
                          <a:pt x="0" y="0"/>
                        </a:lnTo>
                        <a:cubicBezTo>
                          <a:pt x="233" y="93"/>
                          <a:pt x="233" y="199"/>
                          <a:pt x="190" y="296"/>
                        </a:cubicBezTo>
                        <a:lnTo>
                          <a:pt x="48" y="296"/>
                        </a:lnTo>
                      </a:path>
                    </a:pathLst>
                  </a:custGeom>
                  <a:solidFill>
                    <a:srgbClr val="3D564C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72" name="Freeform 27"/>
                  <p:cNvSpPr>
                    <a:spLocks noChangeArrowheads="1"/>
                  </p:cNvSpPr>
                  <p:nvPr/>
                </p:nvSpPr>
                <p:spPr bwMode="auto">
                  <a:xfrm>
                    <a:off x="3713" y="2020"/>
                    <a:ext cx="65" cy="67"/>
                  </a:xfrm>
                  <a:custGeom>
                    <a:avLst/>
                    <a:gdLst>
                      <a:gd name="T0" fmla="*/ 0 w 286"/>
                      <a:gd name="T1" fmla="*/ 0 h 297"/>
                      <a:gd name="T2" fmla="*/ 0 w 286"/>
                      <a:gd name="T3" fmla="*/ 0 h 297"/>
                      <a:gd name="T4" fmla="*/ 0 w 286"/>
                      <a:gd name="T5" fmla="*/ 0 h 297"/>
                      <a:gd name="T6" fmla="*/ 0 w 286"/>
                      <a:gd name="T7" fmla="*/ 0 h 29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6"/>
                      <a:gd name="T13" fmla="*/ 0 h 297"/>
                      <a:gd name="T14" fmla="*/ 286 w 286"/>
                      <a:gd name="T15" fmla="*/ 297 h 29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6" h="297">
                        <a:moveTo>
                          <a:pt x="0" y="296"/>
                        </a:moveTo>
                        <a:lnTo>
                          <a:pt x="0" y="0"/>
                        </a:lnTo>
                        <a:cubicBezTo>
                          <a:pt x="285" y="0"/>
                          <a:pt x="242" y="199"/>
                          <a:pt x="140" y="296"/>
                        </a:cubicBezTo>
                        <a:lnTo>
                          <a:pt x="0" y="296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73" name="Freeform 28"/>
                  <p:cNvSpPr>
                    <a:spLocks noChangeArrowheads="1"/>
                  </p:cNvSpPr>
                  <p:nvPr/>
                </p:nvSpPr>
                <p:spPr bwMode="auto">
                  <a:xfrm>
                    <a:off x="2578" y="1909"/>
                    <a:ext cx="108" cy="78"/>
                  </a:xfrm>
                  <a:custGeom>
                    <a:avLst/>
                    <a:gdLst>
                      <a:gd name="T0" fmla="*/ 0 w 475"/>
                      <a:gd name="T1" fmla="*/ 0 h 342"/>
                      <a:gd name="T2" fmla="*/ 0 w 475"/>
                      <a:gd name="T3" fmla="*/ 0 h 342"/>
                      <a:gd name="T4" fmla="*/ 0 w 475"/>
                      <a:gd name="T5" fmla="*/ 0 h 342"/>
                      <a:gd name="T6" fmla="*/ 0 w 475"/>
                      <a:gd name="T7" fmla="*/ 0 h 342"/>
                      <a:gd name="T8" fmla="*/ 0 w 475"/>
                      <a:gd name="T9" fmla="*/ 0 h 342"/>
                      <a:gd name="T10" fmla="*/ 0 w 475"/>
                      <a:gd name="T11" fmla="*/ 0 h 342"/>
                      <a:gd name="T12" fmla="*/ 0 w 475"/>
                      <a:gd name="T13" fmla="*/ 0 h 342"/>
                      <a:gd name="T14" fmla="*/ 0 w 475"/>
                      <a:gd name="T15" fmla="*/ 0 h 34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75"/>
                      <a:gd name="T25" fmla="*/ 0 h 342"/>
                      <a:gd name="T26" fmla="*/ 475 w 475"/>
                      <a:gd name="T27" fmla="*/ 342 h 342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75" h="342">
                        <a:moveTo>
                          <a:pt x="0" y="341"/>
                        </a:moveTo>
                        <a:lnTo>
                          <a:pt x="0" y="95"/>
                        </a:lnTo>
                        <a:lnTo>
                          <a:pt x="193" y="0"/>
                        </a:lnTo>
                        <a:cubicBezTo>
                          <a:pt x="241" y="0"/>
                          <a:pt x="241" y="0"/>
                          <a:pt x="241" y="0"/>
                        </a:cubicBezTo>
                        <a:lnTo>
                          <a:pt x="474" y="45"/>
                        </a:lnTo>
                        <a:lnTo>
                          <a:pt x="284" y="341"/>
                        </a:lnTo>
                        <a:lnTo>
                          <a:pt x="101" y="341"/>
                        </a:lnTo>
                        <a:lnTo>
                          <a:pt x="0" y="341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74" name="Freeform 29"/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2731"/>
                    <a:ext cx="195" cy="249"/>
                  </a:xfrm>
                  <a:custGeom>
                    <a:avLst/>
                    <a:gdLst>
                      <a:gd name="T0" fmla="*/ 0 w 858"/>
                      <a:gd name="T1" fmla="*/ 0 h 1096"/>
                      <a:gd name="T2" fmla="*/ 0 w 858"/>
                      <a:gd name="T3" fmla="*/ 0 h 1096"/>
                      <a:gd name="T4" fmla="*/ 0 w 858"/>
                      <a:gd name="T5" fmla="*/ 0 h 1096"/>
                      <a:gd name="T6" fmla="*/ 0 w 858"/>
                      <a:gd name="T7" fmla="*/ 0 h 1096"/>
                      <a:gd name="T8" fmla="*/ 0 w 858"/>
                      <a:gd name="T9" fmla="*/ 0 h 1096"/>
                      <a:gd name="T10" fmla="*/ 0 w 858"/>
                      <a:gd name="T11" fmla="*/ 0 h 1096"/>
                      <a:gd name="T12" fmla="*/ 0 w 858"/>
                      <a:gd name="T13" fmla="*/ 0 h 1096"/>
                      <a:gd name="T14" fmla="*/ 0 w 858"/>
                      <a:gd name="T15" fmla="*/ 0 h 1096"/>
                      <a:gd name="T16" fmla="*/ 0 w 858"/>
                      <a:gd name="T17" fmla="*/ 0 h 1096"/>
                      <a:gd name="T18" fmla="*/ 0 w 858"/>
                      <a:gd name="T19" fmla="*/ 0 h 1096"/>
                      <a:gd name="T20" fmla="*/ 0 w 858"/>
                      <a:gd name="T21" fmla="*/ 0 h 1096"/>
                      <a:gd name="T22" fmla="*/ 0 w 858"/>
                      <a:gd name="T23" fmla="*/ 0 h 1096"/>
                      <a:gd name="T24" fmla="*/ 0 w 858"/>
                      <a:gd name="T25" fmla="*/ 0 h 1096"/>
                      <a:gd name="T26" fmla="*/ 0 w 858"/>
                      <a:gd name="T27" fmla="*/ 0 h 1096"/>
                      <a:gd name="T28" fmla="*/ 0 w 858"/>
                      <a:gd name="T29" fmla="*/ 0 h 1096"/>
                      <a:gd name="T30" fmla="*/ 0 w 858"/>
                      <a:gd name="T31" fmla="*/ 0 h 1096"/>
                      <a:gd name="T32" fmla="*/ 0 w 858"/>
                      <a:gd name="T33" fmla="*/ 0 h 1096"/>
                      <a:gd name="T34" fmla="*/ 0 w 858"/>
                      <a:gd name="T35" fmla="*/ 0 h 1096"/>
                      <a:gd name="T36" fmla="*/ 0 w 858"/>
                      <a:gd name="T37" fmla="*/ 0 h 1096"/>
                      <a:gd name="T38" fmla="*/ 0 w 858"/>
                      <a:gd name="T39" fmla="*/ 0 h 1096"/>
                      <a:gd name="T40" fmla="*/ 0 w 858"/>
                      <a:gd name="T41" fmla="*/ 0 h 109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858"/>
                      <a:gd name="T64" fmla="*/ 0 h 1096"/>
                      <a:gd name="T65" fmla="*/ 858 w 858"/>
                      <a:gd name="T66" fmla="*/ 1096 h 109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858" h="1096">
                        <a:moveTo>
                          <a:pt x="195" y="620"/>
                        </a:moveTo>
                        <a:lnTo>
                          <a:pt x="0" y="225"/>
                        </a:lnTo>
                        <a:lnTo>
                          <a:pt x="363" y="0"/>
                        </a:lnTo>
                        <a:lnTo>
                          <a:pt x="514" y="202"/>
                        </a:lnTo>
                        <a:lnTo>
                          <a:pt x="415" y="269"/>
                        </a:lnTo>
                        <a:lnTo>
                          <a:pt x="294" y="213"/>
                        </a:lnTo>
                        <a:lnTo>
                          <a:pt x="168" y="342"/>
                        </a:lnTo>
                        <a:lnTo>
                          <a:pt x="294" y="553"/>
                        </a:lnTo>
                        <a:lnTo>
                          <a:pt x="506" y="387"/>
                        </a:lnTo>
                        <a:lnTo>
                          <a:pt x="666" y="427"/>
                        </a:lnTo>
                        <a:lnTo>
                          <a:pt x="857" y="741"/>
                        </a:lnTo>
                        <a:cubicBezTo>
                          <a:pt x="857" y="741"/>
                          <a:pt x="714" y="956"/>
                          <a:pt x="669" y="973"/>
                        </a:cubicBezTo>
                        <a:cubicBezTo>
                          <a:pt x="632" y="993"/>
                          <a:pt x="445" y="1095"/>
                          <a:pt x="429" y="1046"/>
                        </a:cubicBezTo>
                        <a:cubicBezTo>
                          <a:pt x="409" y="1001"/>
                          <a:pt x="340" y="873"/>
                          <a:pt x="340" y="873"/>
                        </a:cubicBezTo>
                        <a:lnTo>
                          <a:pt x="425" y="839"/>
                        </a:lnTo>
                        <a:cubicBezTo>
                          <a:pt x="425" y="839"/>
                          <a:pt x="538" y="873"/>
                          <a:pt x="581" y="852"/>
                        </a:cubicBezTo>
                        <a:cubicBezTo>
                          <a:pt x="624" y="839"/>
                          <a:pt x="659" y="743"/>
                          <a:pt x="664" y="687"/>
                        </a:cubicBezTo>
                        <a:cubicBezTo>
                          <a:pt x="669" y="633"/>
                          <a:pt x="578" y="516"/>
                          <a:pt x="578" y="513"/>
                        </a:cubicBezTo>
                        <a:cubicBezTo>
                          <a:pt x="578" y="516"/>
                          <a:pt x="402" y="639"/>
                          <a:pt x="402" y="639"/>
                        </a:cubicBezTo>
                        <a:lnTo>
                          <a:pt x="289" y="737"/>
                        </a:lnTo>
                        <a:lnTo>
                          <a:pt x="195" y="620"/>
                        </a:lnTo>
                      </a:path>
                    </a:pathLst>
                  </a:custGeom>
                  <a:solidFill>
                    <a:srgbClr val="5C6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75" name="Freeform 30"/>
                  <p:cNvSpPr>
                    <a:spLocks noChangeArrowheads="1"/>
                  </p:cNvSpPr>
                  <p:nvPr/>
                </p:nvSpPr>
                <p:spPr bwMode="auto">
                  <a:xfrm>
                    <a:off x="3613" y="2695"/>
                    <a:ext cx="106" cy="192"/>
                  </a:xfrm>
                  <a:custGeom>
                    <a:avLst/>
                    <a:gdLst>
                      <a:gd name="T0" fmla="*/ 0 w 468"/>
                      <a:gd name="T1" fmla="*/ 0 h 847"/>
                      <a:gd name="T2" fmla="*/ 0 w 468"/>
                      <a:gd name="T3" fmla="*/ 0 h 847"/>
                      <a:gd name="T4" fmla="*/ 0 w 468"/>
                      <a:gd name="T5" fmla="*/ 0 h 847"/>
                      <a:gd name="T6" fmla="*/ 0 w 468"/>
                      <a:gd name="T7" fmla="*/ 0 h 847"/>
                      <a:gd name="T8" fmla="*/ 0 w 468"/>
                      <a:gd name="T9" fmla="*/ 0 h 847"/>
                      <a:gd name="T10" fmla="*/ 0 w 468"/>
                      <a:gd name="T11" fmla="*/ 0 h 847"/>
                      <a:gd name="T12" fmla="*/ 0 w 468"/>
                      <a:gd name="T13" fmla="*/ 0 h 847"/>
                      <a:gd name="T14" fmla="*/ 0 w 468"/>
                      <a:gd name="T15" fmla="*/ 0 h 847"/>
                      <a:gd name="T16" fmla="*/ 0 w 468"/>
                      <a:gd name="T17" fmla="*/ 0 h 847"/>
                      <a:gd name="T18" fmla="*/ 0 w 468"/>
                      <a:gd name="T19" fmla="*/ 0 h 847"/>
                      <a:gd name="T20" fmla="*/ 0 w 468"/>
                      <a:gd name="T21" fmla="*/ 0 h 847"/>
                      <a:gd name="T22" fmla="*/ 0 w 468"/>
                      <a:gd name="T23" fmla="*/ 0 h 84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468"/>
                      <a:gd name="T37" fmla="*/ 0 h 847"/>
                      <a:gd name="T38" fmla="*/ 468 w 468"/>
                      <a:gd name="T39" fmla="*/ 847 h 84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468" h="847">
                        <a:moveTo>
                          <a:pt x="0" y="149"/>
                        </a:moveTo>
                        <a:lnTo>
                          <a:pt x="193" y="0"/>
                        </a:lnTo>
                        <a:lnTo>
                          <a:pt x="303" y="0"/>
                        </a:lnTo>
                        <a:lnTo>
                          <a:pt x="310" y="696"/>
                        </a:lnTo>
                        <a:cubicBezTo>
                          <a:pt x="310" y="696"/>
                          <a:pt x="467" y="724"/>
                          <a:pt x="467" y="721"/>
                        </a:cubicBezTo>
                        <a:cubicBezTo>
                          <a:pt x="467" y="724"/>
                          <a:pt x="467" y="846"/>
                          <a:pt x="467" y="846"/>
                        </a:cubicBezTo>
                        <a:lnTo>
                          <a:pt x="91" y="846"/>
                        </a:lnTo>
                        <a:lnTo>
                          <a:pt x="91" y="707"/>
                        </a:lnTo>
                        <a:lnTo>
                          <a:pt x="211" y="681"/>
                        </a:lnTo>
                        <a:cubicBezTo>
                          <a:pt x="211" y="681"/>
                          <a:pt x="163" y="191"/>
                          <a:pt x="163" y="188"/>
                        </a:cubicBezTo>
                        <a:cubicBezTo>
                          <a:pt x="163" y="191"/>
                          <a:pt x="75" y="216"/>
                          <a:pt x="75" y="216"/>
                        </a:cubicBezTo>
                        <a:lnTo>
                          <a:pt x="0" y="149"/>
                        </a:lnTo>
                      </a:path>
                    </a:pathLst>
                  </a:custGeom>
                  <a:solidFill>
                    <a:srgbClr val="5C6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76" name="Freeform 31"/>
                  <p:cNvSpPr>
                    <a:spLocks noChangeArrowheads="1"/>
                  </p:cNvSpPr>
                  <p:nvPr/>
                </p:nvSpPr>
                <p:spPr bwMode="auto">
                  <a:xfrm>
                    <a:off x="3405" y="3062"/>
                    <a:ext cx="106" cy="167"/>
                  </a:xfrm>
                  <a:custGeom>
                    <a:avLst/>
                    <a:gdLst>
                      <a:gd name="T0" fmla="*/ 0 w 468"/>
                      <a:gd name="T1" fmla="*/ 0 h 737"/>
                      <a:gd name="T2" fmla="*/ 0 w 468"/>
                      <a:gd name="T3" fmla="*/ 0 h 737"/>
                      <a:gd name="T4" fmla="*/ 0 w 468"/>
                      <a:gd name="T5" fmla="*/ 0 h 737"/>
                      <a:gd name="T6" fmla="*/ 0 w 468"/>
                      <a:gd name="T7" fmla="*/ 0 h 737"/>
                      <a:gd name="T8" fmla="*/ 0 w 468"/>
                      <a:gd name="T9" fmla="*/ 0 h 737"/>
                      <a:gd name="T10" fmla="*/ 0 w 468"/>
                      <a:gd name="T11" fmla="*/ 0 h 737"/>
                      <a:gd name="T12" fmla="*/ 0 w 468"/>
                      <a:gd name="T13" fmla="*/ 0 h 737"/>
                      <a:gd name="T14" fmla="*/ 0 w 468"/>
                      <a:gd name="T15" fmla="*/ 0 h 737"/>
                      <a:gd name="T16" fmla="*/ 0 w 468"/>
                      <a:gd name="T17" fmla="*/ 0 h 73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468"/>
                      <a:gd name="T28" fmla="*/ 0 h 737"/>
                      <a:gd name="T29" fmla="*/ 468 w 468"/>
                      <a:gd name="T30" fmla="*/ 737 h 73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468" h="737">
                        <a:moveTo>
                          <a:pt x="140" y="696"/>
                        </a:moveTo>
                        <a:lnTo>
                          <a:pt x="14" y="496"/>
                        </a:lnTo>
                        <a:cubicBezTo>
                          <a:pt x="0" y="347"/>
                          <a:pt x="64" y="266"/>
                          <a:pt x="88" y="132"/>
                        </a:cubicBezTo>
                        <a:lnTo>
                          <a:pt x="230" y="0"/>
                        </a:lnTo>
                        <a:lnTo>
                          <a:pt x="436" y="208"/>
                        </a:lnTo>
                        <a:cubicBezTo>
                          <a:pt x="467" y="362"/>
                          <a:pt x="456" y="483"/>
                          <a:pt x="412" y="617"/>
                        </a:cubicBezTo>
                        <a:lnTo>
                          <a:pt x="294" y="736"/>
                        </a:lnTo>
                        <a:lnTo>
                          <a:pt x="168" y="730"/>
                        </a:lnTo>
                        <a:lnTo>
                          <a:pt x="140" y="696"/>
                        </a:lnTo>
                      </a:path>
                    </a:pathLst>
                  </a:custGeom>
                  <a:solidFill>
                    <a:srgbClr val="5C6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77" name="Freeform 32"/>
                  <p:cNvSpPr>
                    <a:spLocks noChangeArrowheads="1"/>
                  </p:cNvSpPr>
                  <p:nvPr/>
                </p:nvSpPr>
                <p:spPr bwMode="auto">
                  <a:xfrm>
                    <a:off x="3427" y="3084"/>
                    <a:ext cx="62" cy="126"/>
                  </a:xfrm>
                  <a:custGeom>
                    <a:avLst/>
                    <a:gdLst>
                      <a:gd name="T0" fmla="*/ 0 w 273"/>
                      <a:gd name="T1" fmla="*/ 0 h 555"/>
                      <a:gd name="T2" fmla="*/ 0 w 273"/>
                      <a:gd name="T3" fmla="*/ 0 h 555"/>
                      <a:gd name="T4" fmla="*/ 0 w 273"/>
                      <a:gd name="T5" fmla="*/ 0 h 555"/>
                      <a:gd name="T6" fmla="*/ 0 w 273"/>
                      <a:gd name="T7" fmla="*/ 0 h 555"/>
                      <a:gd name="T8" fmla="*/ 0 w 273"/>
                      <a:gd name="T9" fmla="*/ 0 h 555"/>
                      <a:gd name="T10" fmla="*/ 0 w 273"/>
                      <a:gd name="T11" fmla="*/ 0 h 555"/>
                      <a:gd name="T12" fmla="*/ 0 w 273"/>
                      <a:gd name="T13" fmla="*/ 0 h 55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73"/>
                      <a:gd name="T22" fmla="*/ 0 h 555"/>
                      <a:gd name="T23" fmla="*/ 273 w 273"/>
                      <a:gd name="T24" fmla="*/ 555 h 55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73" h="555">
                        <a:moveTo>
                          <a:pt x="105" y="536"/>
                        </a:moveTo>
                        <a:cubicBezTo>
                          <a:pt x="0" y="412"/>
                          <a:pt x="67" y="249"/>
                          <a:pt x="92" y="112"/>
                        </a:cubicBezTo>
                        <a:lnTo>
                          <a:pt x="126" y="0"/>
                        </a:lnTo>
                        <a:lnTo>
                          <a:pt x="262" y="160"/>
                        </a:lnTo>
                        <a:cubicBezTo>
                          <a:pt x="272" y="269"/>
                          <a:pt x="269" y="347"/>
                          <a:pt x="239" y="446"/>
                        </a:cubicBezTo>
                        <a:lnTo>
                          <a:pt x="145" y="554"/>
                        </a:lnTo>
                        <a:lnTo>
                          <a:pt x="105" y="536"/>
                        </a:lnTo>
                      </a:path>
                    </a:pathLst>
                  </a:custGeom>
                  <a:solidFill>
                    <a:srgbClr val="E6E6E6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6178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066"/>
                    <a:ext cx="84" cy="152"/>
                  </a:xfrm>
                  <a:custGeom>
                    <a:avLst/>
                    <a:gdLst>
                      <a:gd name="T0" fmla="*/ 0 w 371"/>
                      <a:gd name="T1" fmla="*/ 0 h 672"/>
                      <a:gd name="T2" fmla="*/ 0 w 371"/>
                      <a:gd name="T3" fmla="*/ 0 h 672"/>
                      <a:gd name="T4" fmla="*/ 0 w 371"/>
                      <a:gd name="T5" fmla="*/ 0 h 672"/>
                      <a:gd name="T6" fmla="*/ 0 w 371"/>
                      <a:gd name="T7" fmla="*/ 0 h 672"/>
                      <a:gd name="T8" fmla="*/ 0 w 371"/>
                      <a:gd name="T9" fmla="*/ 0 h 672"/>
                      <a:gd name="T10" fmla="*/ 0 w 371"/>
                      <a:gd name="T11" fmla="*/ 0 h 672"/>
                      <a:gd name="T12" fmla="*/ 0 w 371"/>
                      <a:gd name="T13" fmla="*/ 0 h 672"/>
                      <a:gd name="T14" fmla="*/ 0 w 371"/>
                      <a:gd name="T15" fmla="*/ 0 h 672"/>
                      <a:gd name="T16" fmla="*/ 0 w 371"/>
                      <a:gd name="T17" fmla="*/ 0 h 672"/>
                      <a:gd name="T18" fmla="*/ 0 w 371"/>
                      <a:gd name="T19" fmla="*/ 0 h 672"/>
                      <a:gd name="T20" fmla="*/ 0 w 371"/>
                      <a:gd name="T21" fmla="*/ 0 h 672"/>
                      <a:gd name="T22" fmla="*/ 0 w 371"/>
                      <a:gd name="T23" fmla="*/ 0 h 67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371"/>
                      <a:gd name="T37" fmla="*/ 0 h 672"/>
                      <a:gd name="T38" fmla="*/ 371 w 371"/>
                      <a:gd name="T39" fmla="*/ 672 h 67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371" h="672">
                        <a:moveTo>
                          <a:pt x="0" y="121"/>
                        </a:moveTo>
                        <a:lnTo>
                          <a:pt x="152" y="0"/>
                        </a:lnTo>
                        <a:lnTo>
                          <a:pt x="238" y="0"/>
                        </a:lnTo>
                        <a:lnTo>
                          <a:pt x="246" y="553"/>
                        </a:lnTo>
                        <a:lnTo>
                          <a:pt x="370" y="572"/>
                        </a:lnTo>
                        <a:lnTo>
                          <a:pt x="370" y="671"/>
                        </a:lnTo>
                        <a:lnTo>
                          <a:pt x="72" y="671"/>
                        </a:lnTo>
                        <a:lnTo>
                          <a:pt x="72" y="564"/>
                        </a:lnTo>
                        <a:lnTo>
                          <a:pt x="166" y="542"/>
                        </a:lnTo>
                        <a:lnTo>
                          <a:pt x="131" y="152"/>
                        </a:lnTo>
                        <a:lnTo>
                          <a:pt x="59" y="174"/>
                        </a:lnTo>
                        <a:lnTo>
                          <a:pt x="0" y="121"/>
                        </a:lnTo>
                      </a:path>
                    </a:pathLst>
                  </a:custGeom>
                  <a:solidFill>
                    <a:srgbClr val="5C6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</p:grpSp>
          </p:grpSp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849313" y="539750"/>
            <a:ext cx="9231312" cy="1058863"/>
          </a:xfrm>
          <a:prstGeom prst="rect">
            <a:avLst/>
          </a:prstGeom>
          <a:noFill/>
          <a:ln w="36000">
            <a:noFill/>
            <a:round/>
            <a:headEnd/>
            <a:tailEnd type="triangle" w="med" len="med"/>
          </a:ln>
        </p:spPr>
        <p:txBody>
          <a:bodyPr wrap="none" lIns="108000" tIns="63000" rIns="108000" bIns="63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600" dirty="0">
                <a:solidFill>
                  <a:srgbClr val="FFFF66"/>
                </a:solidFill>
              </a:rPr>
              <a:t>Lidé spolu obchodovali ještě před </a:t>
            </a:r>
          </a:p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600" dirty="0">
                <a:solidFill>
                  <a:srgbClr val="FFFF66"/>
                </a:solidFill>
              </a:rPr>
              <a:t>vznikem peněz – výměnou jednoho zboží za druhé.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900113" y="3600450"/>
            <a:ext cx="8280400" cy="1490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sz="2600" dirty="0">
                <a:solidFill>
                  <a:srgbClr val="FFFF66"/>
                </a:solidFill>
              </a:rPr>
              <a:t>Později se stalo prostředkem směny zboží, které lidé považovali za cenné (korálky, drahé kovy, sůl, mušle...), ale i otroci.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9388" y="635000"/>
            <a:ext cx="531812" cy="623888"/>
            <a:chOff x="113" y="400"/>
            <a:chExt cx="335" cy="393"/>
          </a:xfrm>
        </p:grpSpPr>
        <p:grpSp>
          <p:nvGrpSpPr>
            <p:cNvPr id="7214" name="Group 4"/>
            <p:cNvGrpSpPr>
              <a:grpSpLocks/>
            </p:cNvGrpSpPr>
            <p:nvPr/>
          </p:nvGrpSpPr>
          <p:grpSpPr bwMode="auto">
            <a:xfrm>
              <a:off x="113" y="400"/>
              <a:ext cx="335" cy="393"/>
              <a:chOff x="113" y="400"/>
              <a:chExt cx="335" cy="393"/>
            </a:xfrm>
          </p:grpSpPr>
          <p:grpSp>
            <p:nvGrpSpPr>
              <p:cNvPr id="7215" name="Group 5"/>
              <p:cNvGrpSpPr>
                <a:grpSpLocks/>
              </p:cNvGrpSpPr>
              <p:nvPr/>
            </p:nvGrpSpPr>
            <p:grpSpPr bwMode="auto">
              <a:xfrm>
                <a:off x="113" y="400"/>
                <a:ext cx="335" cy="393"/>
                <a:chOff x="113" y="400"/>
                <a:chExt cx="335" cy="393"/>
              </a:xfrm>
            </p:grpSpPr>
            <p:grpSp>
              <p:nvGrpSpPr>
                <p:cNvPr id="7216" name="Group 6"/>
                <p:cNvGrpSpPr>
                  <a:grpSpLocks/>
                </p:cNvGrpSpPr>
                <p:nvPr/>
              </p:nvGrpSpPr>
              <p:grpSpPr bwMode="auto">
                <a:xfrm>
                  <a:off x="124" y="403"/>
                  <a:ext cx="322" cy="385"/>
                  <a:chOff x="124" y="403"/>
                  <a:chExt cx="322" cy="385"/>
                </a:xfrm>
              </p:grpSpPr>
              <p:sp>
                <p:nvSpPr>
                  <p:cNvPr id="7222" name="Freeform 7"/>
                  <p:cNvSpPr>
                    <a:spLocks noChangeArrowheads="1"/>
                  </p:cNvSpPr>
                  <p:nvPr/>
                </p:nvSpPr>
                <p:spPr bwMode="auto">
                  <a:xfrm>
                    <a:off x="114" y="473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7223" name="Freeform 8"/>
                  <p:cNvSpPr>
                    <a:spLocks noChangeArrowheads="1"/>
                  </p:cNvSpPr>
                  <p:nvPr/>
                </p:nvSpPr>
                <p:spPr bwMode="auto">
                  <a:xfrm>
                    <a:off x="213" y="418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7224" name="Freeform 9"/>
                  <p:cNvSpPr>
                    <a:spLocks noChangeArrowheads="1"/>
                  </p:cNvSpPr>
                  <p:nvPr/>
                </p:nvSpPr>
                <p:spPr bwMode="auto">
                  <a:xfrm>
                    <a:off x="227" y="403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7225" name="Freeform 10"/>
                  <p:cNvSpPr>
                    <a:spLocks noChangeArrowheads="1"/>
                  </p:cNvSpPr>
                  <p:nvPr/>
                </p:nvSpPr>
                <p:spPr bwMode="auto">
                  <a:xfrm>
                    <a:off x="245" y="458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</p:grpSp>
            <p:sp>
              <p:nvSpPr>
                <p:cNvPr id="7217" name="Freeform 11"/>
                <p:cNvSpPr>
                  <a:spLocks noChangeArrowheads="1"/>
                </p:cNvSpPr>
                <p:nvPr/>
              </p:nvSpPr>
              <p:spPr bwMode="auto">
                <a:xfrm>
                  <a:off x="241" y="531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7218" name="Freeform 12"/>
                <p:cNvSpPr>
                  <a:spLocks noChangeArrowheads="1"/>
                </p:cNvSpPr>
                <p:nvPr/>
              </p:nvSpPr>
              <p:spPr bwMode="auto">
                <a:xfrm>
                  <a:off x="206" y="678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7219" name="Freeform 13"/>
                <p:cNvSpPr>
                  <a:spLocks noChangeArrowheads="1"/>
                </p:cNvSpPr>
                <p:nvPr/>
              </p:nvSpPr>
              <p:spPr bwMode="auto">
                <a:xfrm>
                  <a:off x="282" y="710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7220" name="Freeform 14"/>
                <p:cNvSpPr>
                  <a:spLocks noChangeArrowheads="1"/>
                </p:cNvSpPr>
                <p:nvPr/>
              </p:nvSpPr>
              <p:spPr bwMode="auto">
                <a:xfrm>
                  <a:off x="229" y="710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7221" name="Freeform 15"/>
                <p:cNvSpPr>
                  <a:spLocks noChangeArrowheads="1"/>
                </p:cNvSpPr>
                <p:nvPr/>
              </p:nvSpPr>
              <p:spPr bwMode="auto">
                <a:xfrm>
                  <a:off x="111" y="398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85738" y="2160588"/>
            <a:ext cx="531812" cy="623887"/>
            <a:chOff x="117" y="1361"/>
            <a:chExt cx="335" cy="393"/>
          </a:xfrm>
        </p:grpSpPr>
        <p:grpSp>
          <p:nvGrpSpPr>
            <p:cNvPr id="7202" name="Group 17"/>
            <p:cNvGrpSpPr>
              <a:grpSpLocks/>
            </p:cNvGrpSpPr>
            <p:nvPr/>
          </p:nvGrpSpPr>
          <p:grpSpPr bwMode="auto">
            <a:xfrm>
              <a:off x="117" y="1361"/>
              <a:ext cx="335" cy="393"/>
              <a:chOff x="117" y="1361"/>
              <a:chExt cx="335" cy="393"/>
            </a:xfrm>
          </p:grpSpPr>
          <p:grpSp>
            <p:nvGrpSpPr>
              <p:cNvPr id="7203" name="Group 18"/>
              <p:cNvGrpSpPr>
                <a:grpSpLocks/>
              </p:cNvGrpSpPr>
              <p:nvPr/>
            </p:nvGrpSpPr>
            <p:grpSpPr bwMode="auto">
              <a:xfrm>
                <a:off x="117" y="1361"/>
                <a:ext cx="335" cy="393"/>
                <a:chOff x="117" y="1361"/>
                <a:chExt cx="335" cy="393"/>
              </a:xfrm>
            </p:grpSpPr>
            <p:grpSp>
              <p:nvGrpSpPr>
                <p:cNvPr id="7204" name="Group 19"/>
                <p:cNvGrpSpPr>
                  <a:grpSpLocks/>
                </p:cNvGrpSpPr>
                <p:nvPr/>
              </p:nvGrpSpPr>
              <p:grpSpPr bwMode="auto">
                <a:xfrm>
                  <a:off x="129" y="1363"/>
                  <a:ext cx="322" cy="385"/>
                  <a:chOff x="129" y="1363"/>
                  <a:chExt cx="322" cy="385"/>
                </a:xfrm>
              </p:grpSpPr>
              <p:sp>
                <p:nvSpPr>
                  <p:cNvPr id="7210" name="Freeform 20"/>
                  <p:cNvSpPr>
                    <a:spLocks noChangeArrowheads="1"/>
                  </p:cNvSpPr>
                  <p:nvPr/>
                </p:nvSpPr>
                <p:spPr bwMode="auto">
                  <a:xfrm>
                    <a:off x="118" y="1434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7211" name="Freeform 21"/>
                  <p:cNvSpPr>
                    <a:spLocks noChangeArrowheads="1"/>
                  </p:cNvSpPr>
                  <p:nvPr/>
                </p:nvSpPr>
                <p:spPr bwMode="auto">
                  <a:xfrm>
                    <a:off x="217" y="1379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7212" name="Freeform 22"/>
                  <p:cNvSpPr>
                    <a:spLocks noChangeArrowheads="1"/>
                  </p:cNvSpPr>
                  <p:nvPr/>
                </p:nvSpPr>
                <p:spPr bwMode="auto">
                  <a:xfrm>
                    <a:off x="231" y="1363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7213" name="Freeform 23"/>
                  <p:cNvSpPr>
                    <a:spLocks noChangeArrowheads="1"/>
                  </p:cNvSpPr>
                  <p:nvPr/>
                </p:nvSpPr>
                <p:spPr bwMode="auto">
                  <a:xfrm>
                    <a:off x="249" y="1418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</p:grpSp>
            <p:sp>
              <p:nvSpPr>
                <p:cNvPr id="7205" name="Freeform 24"/>
                <p:cNvSpPr>
                  <a:spLocks noChangeArrowheads="1"/>
                </p:cNvSpPr>
                <p:nvPr/>
              </p:nvSpPr>
              <p:spPr bwMode="auto">
                <a:xfrm>
                  <a:off x="245" y="1492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7206" name="Freeform 25"/>
                <p:cNvSpPr>
                  <a:spLocks noChangeArrowheads="1"/>
                </p:cNvSpPr>
                <p:nvPr/>
              </p:nvSpPr>
              <p:spPr bwMode="auto">
                <a:xfrm>
                  <a:off x="210" y="1638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7207" name="Freeform 26"/>
                <p:cNvSpPr>
                  <a:spLocks noChangeArrowheads="1"/>
                </p:cNvSpPr>
                <p:nvPr/>
              </p:nvSpPr>
              <p:spPr bwMode="auto">
                <a:xfrm>
                  <a:off x="286" y="1671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7208" name="Freeform 27"/>
                <p:cNvSpPr>
                  <a:spLocks noChangeArrowheads="1"/>
                </p:cNvSpPr>
                <p:nvPr/>
              </p:nvSpPr>
              <p:spPr bwMode="auto">
                <a:xfrm>
                  <a:off x="234" y="1671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7209" name="Freeform 28"/>
                <p:cNvSpPr>
                  <a:spLocks noChangeArrowheads="1"/>
                </p:cNvSpPr>
                <p:nvPr/>
              </p:nvSpPr>
              <p:spPr bwMode="auto">
                <a:xfrm>
                  <a:off x="115" y="1359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185738" y="3694113"/>
            <a:ext cx="531812" cy="623887"/>
            <a:chOff x="117" y="2327"/>
            <a:chExt cx="335" cy="393"/>
          </a:xfrm>
        </p:grpSpPr>
        <p:grpSp>
          <p:nvGrpSpPr>
            <p:cNvPr id="7190" name="Group 30"/>
            <p:cNvGrpSpPr>
              <a:grpSpLocks/>
            </p:cNvGrpSpPr>
            <p:nvPr/>
          </p:nvGrpSpPr>
          <p:grpSpPr bwMode="auto">
            <a:xfrm>
              <a:off x="117" y="2327"/>
              <a:ext cx="335" cy="393"/>
              <a:chOff x="117" y="2327"/>
              <a:chExt cx="335" cy="393"/>
            </a:xfrm>
          </p:grpSpPr>
          <p:grpSp>
            <p:nvGrpSpPr>
              <p:cNvPr id="7191" name="Group 31"/>
              <p:cNvGrpSpPr>
                <a:grpSpLocks/>
              </p:cNvGrpSpPr>
              <p:nvPr/>
            </p:nvGrpSpPr>
            <p:grpSpPr bwMode="auto">
              <a:xfrm>
                <a:off x="117" y="2327"/>
                <a:ext cx="335" cy="393"/>
                <a:chOff x="117" y="2327"/>
                <a:chExt cx="335" cy="393"/>
              </a:xfrm>
            </p:grpSpPr>
            <p:grpSp>
              <p:nvGrpSpPr>
                <p:cNvPr id="7192" name="Group 32"/>
                <p:cNvGrpSpPr>
                  <a:grpSpLocks/>
                </p:cNvGrpSpPr>
                <p:nvPr/>
              </p:nvGrpSpPr>
              <p:grpSpPr bwMode="auto">
                <a:xfrm>
                  <a:off x="129" y="2330"/>
                  <a:ext cx="322" cy="385"/>
                  <a:chOff x="129" y="2330"/>
                  <a:chExt cx="322" cy="385"/>
                </a:xfrm>
              </p:grpSpPr>
              <p:sp>
                <p:nvSpPr>
                  <p:cNvPr id="7198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118" y="2401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7199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217" y="2346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7200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231" y="2330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7201" name="Freeform 36"/>
                  <p:cNvSpPr>
                    <a:spLocks noChangeArrowheads="1"/>
                  </p:cNvSpPr>
                  <p:nvPr/>
                </p:nvSpPr>
                <p:spPr bwMode="auto">
                  <a:xfrm>
                    <a:off x="249" y="2385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</p:grpSp>
            <p:sp>
              <p:nvSpPr>
                <p:cNvPr id="7193" name="Freeform 37"/>
                <p:cNvSpPr>
                  <a:spLocks noChangeArrowheads="1"/>
                </p:cNvSpPr>
                <p:nvPr/>
              </p:nvSpPr>
              <p:spPr bwMode="auto">
                <a:xfrm>
                  <a:off x="245" y="2459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7194" name="Freeform 38"/>
                <p:cNvSpPr>
                  <a:spLocks noChangeArrowheads="1"/>
                </p:cNvSpPr>
                <p:nvPr/>
              </p:nvSpPr>
              <p:spPr bwMode="auto">
                <a:xfrm>
                  <a:off x="210" y="2605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7195" name="Freeform 39"/>
                <p:cNvSpPr>
                  <a:spLocks noChangeArrowheads="1"/>
                </p:cNvSpPr>
                <p:nvPr/>
              </p:nvSpPr>
              <p:spPr bwMode="auto">
                <a:xfrm>
                  <a:off x="286" y="2638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7196" name="Freeform 40"/>
                <p:cNvSpPr>
                  <a:spLocks noChangeArrowheads="1"/>
                </p:cNvSpPr>
                <p:nvPr/>
              </p:nvSpPr>
              <p:spPr bwMode="auto">
                <a:xfrm>
                  <a:off x="234" y="2637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7197" name="Freeform 41"/>
                <p:cNvSpPr>
                  <a:spLocks noChangeArrowheads="1"/>
                </p:cNvSpPr>
                <p:nvPr/>
              </p:nvSpPr>
              <p:spPr bwMode="auto">
                <a:xfrm>
                  <a:off x="115" y="2326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185738" y="5133975"/>
            <a:ext cx="531812" cy="623888"/>
            <a:chOff x="117" y="3234"/>
            <a:chExt cx="335" cy="393"/>
          </a:xfrm>
        </p:grpSpPr>
        <p:grpSp>
          <p:nvGrpSpPr>
            <p:cNvPr id="7178" name="Group 43"/>
            <p:cNvGrpSpPr>
              <a:grpSpLocks/>
            </p:cNvGrpSpPr>
            <p:nvPr/>
          </p:nvGrpSpPr>
          <p:grpSpPr bwMode="auto">
            <a:xfrm>
              <a:off x="117" y="3234"/>
              <a:ext cx="335" cy="393"/>
              <a:chOff x="117" y="3234"/>
              <a:chExt cx="335" cy="393"/>
            </a:xfrm>
          </p:grpSpPr>
          <p:grpSp>
            <p:nvGrpSpPr>
              <p:cNvPr id="7179" name="Group 44"/>
              <p:cNvGrpSpPr>
                <a:grpSpLocks/>
              </p:cNvGrpSpPr>
              <p:nvPr/>
            </p:nvGrpSpPr>
            <p:grpSpPr bwMode="auto">
              <a:xfrm>
                <a:off x="117" y="3234"/>
                <a:ext cx="335" cy="393"/>
                <a:chOff x="117" y="3234"/>
                <a:chExt cx="335" cy="393"/>
              </a:xfrm>
            </p:grpSpPr>
            <p:grpSp>
              <p:nvGrpSpPr>
                <p:cNvPr id="7180" name="Group 45"/>
                <p:cNvGrpSpPr>
                  <a:grpSpLocks/>
                </p:cNvGrpSpPr>
                <p:nvPr/>
              </p:nvGrpSpPr>
              <p:grpSpPr bwMode="auto">
                <a:xfrm>
                  <a:off x="129" y="3237"/>
                  <a:ext cx="322" cy="385"/>
                  <a:chOff x="129" y="3237"/>
                  <a:chExt cx="322" cy="385"/>
                </a:xfrm>
              </p:grpSpPr>
              <p:sp>
                <p:nvSpPr>
                  <p:cNvPr id="7186" name="Freeform 46"/>
                  <p:cNvSpPr>
                    <a:spLocks noChangeArrowheads="1"/>
                  </p:cNvSpPr>
                  <p:nvPr/>
                </p:nvSpPr>
                <p:spPr bwMode="auto">
                  <a:xfrm>
                    <a:off x="118" y="3308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7187" name="Freeform 47"/>
                  <p:cNvSpPr>
                    <a:spLocks noChangeArrowheads="1"/>
                  </p:cNvSpPr>
                  <p:nvPr/>
                </p:nvSpPr>
                <p:spPr bwMode="auto">
                  <a:xfrm>
                    <a:off x="217" y="3253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7188" name="Freeform 48"/>
                  <p:cNvSpPr>
                    <a:spLocks noChangeArrowheads="1"/>
                  </p:cNvSpPr>
                  <p:nvPr/>
                </p:nvSpPr>
                <p:spPr bwMode="auto">
                  <a:xfrm>
                    <a:off x="231" y="3237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7189" name="Freeform 49"/>
                  <p:cNvSpPr>
                    <a:spLocks noChangeArrowheads="1"/>
                  </p:cNvSpPr>
                  <p:nvPr/>
                </p:nvSpPr>
                <p:spPr bwMode="auto">
                  <a:xfrm>
                    <a:off x="249" y="3292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</p:grpSp>
            <p:sp>
              <p:nvSpPr>
                <p:cNvPr id="7181" name="Freeform 50"/>
                <p:cNvSpPr>
                  <a:spLocks noChangeArrowheads="1"/>
                </p:cNvSpPr>
                <p:nvPr/>
              </p:nvSpPr>
              <p:spPr bwMode="auto">
                <a:xfrm>
                  <a:off x="245" y="3366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7182" name="Freeform 51"/>
                <p:cNvSpPr>
                  <a:spLocks noChangeArrowheads="1"/>
                </p:cNvSpPr>
                <p:nvPr/>
              </p:nvSpPr>
              <p:spPr bwMode="auto">
                <a:xfrm>
                  <a:off x="210" y="3512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7183" name="Freeform 52"/>
                <p:cNvSpPr>
                  <a:spLocks noChangeArrowheads="1"/>
                </p:cNvSpPr>
                <p:nvPr/>
              </p:nvSpPr>
              <p:spPr bwMode="auto">
                <a:xfrm>
                  <a:off x="286" y="3545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7184" name="Freeform 53"/>
                <p:cNvSpPr>
                  <a:spLocks noChangeArrowheads="1"/>
                </p:cNvSpPr>
                <p:nvPr/>
              </p:nvSpPr>
              <p:spPr bwMode="auto">
                <a:xfrm>
                  <a:off x="234" y="3544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7185" name="Freeform 54"/>
                <p:cNvSpPr>
                  <a:spLocks noChangeArrowheads="1"/>
                </p:cNvSpPr>
                <p:nvPr/>
              </p:nvSpPr>
              <p:spPr bwMode="auto">
                <a:xfrm>
                  <a:off x="115" y="3233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</p:grpSp>
      <p:sp>
        <p:nvSpPr>
          <p:cNvPr id="8248" name="Text Box 56"/>
          <p:cNvSpPr txBox="1">
            <a:spLocks noChangeArrowheads="1"/>
          </p:cNvSpPr>
          <p:nvPr/>
        </p:nvSpPr>
        <p:spPr bwMode="auto">
          <a:xfrm>
            <a:off x="896938" y="2160588"/>
            <a:ext cx="9721850" cy="1023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pl-PL" sz="2600" dirty="0">
                <a:solidFill>
                  <a:srgbClr val="FFFF66"/>
                </a:solidFill>
              </a:rPr>
              <a:t>Dnes tomuto obchodu (zboží za zboží) říkáme</a:t>
            </a:r>
          </a:p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pl-PL" sz="2600" dirty="0">
                <a:solidFill>
                  <a:srgbClr val="FFFF66"/>
                </a:solidFill>
              </a:rPr>
              <a:t>BARTER.</a:t>
            </a:r>
          </a:p>
        </p:txBody>
      </p:sp>
      <p:sp>
        <p:nvSpPr>
          <p:cNvPr id="8249" name="Text Box 57"/>
          <p:cNvSpPr txBox="1">
            <a:spLocks noChangeArrowheads="1"/>
          </p:cNvSpPr>
          <p:nvPr/>
        </p:nvSpPr>
        <p:spPr bwMode="auto">
          <a:xfrm>
            <a:off x="1039813" y="5276850"/>
            <a:ext cx="8320087" cy="102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sz="2600">
                <a:solidFill>
                  <a:srgbClr val="FFFF66"/>
                </a:solidFill>
              </a:rPr>
              <a:t>Slované používali k placení plátno, odtud slovo PLATIT.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122613" y="2668588"/>
            <a:ext cx="3717925" cy="1111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l-PL" sz="7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Mince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100138" y="360363"/>
            <a:ext cx="8980487" cy="1023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600">
                <a:solidFill>
                  <a:srgbClr val="FFFF66"/>
                </a:solidFill>
              </a:rPr>
              <a:t>Postupně si lidé výměnu zjednodušili </a:t>
            </a:r>
          </a:p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600">
                <a:solidFill>
                  <a:srgbClr val="FFFF66"/>
                </a:solidFill>
              </a:rPr>
              <a:t>používáním peněz z drahých kovů.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084263" y="1855788"/>
            <a:ext cx="10255250" cy="1023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pl-PL" sz="2600">
                <a:solidFill>
                  <a:srgbClr val="FFFF66"/>
                </a:solidFill>
              </a:rPr>
              <a:t>Nejdříve se objevily mince, které byly </a:t>
            </a:r>
          </a:p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pl-PL" sz="2600">
                <a:solidFill>
                  <a:srgbClr val="FFFF66"/>
                </a:solidFill>
              </a:rPr>
              <a:t>ze zlata nebo stříbra.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0363" y="1893888"/>
            <a:ext cx="531812" cy="623887"/>
            <a:chOff x="227" y="1193"/>
            <a:chExt cx="335" cy="393"/>
          </a:xfrm>
        </p:grpSpPr>
        <p:grpSp>
          <p:nvGrpSpPr>
            <p:cNvPr id="9263" name="Group 5"/>
            <p:cNvGrpSpPr>
              <a:grpSpLocks/>
            </p:cNvGrpSpPr>
            <p:nvPr/>
          </p:nvGrpSpPr>
          <p:grpSpPr bwMode="auto">
            <a:xfrm>
              <a:off x="227" y="1193"/>
              <a:ext cx="335" cy="393"/>
              <a:chOff x="227" y="1193"/>
              <a:chExt cx="335" cy="393"/>
            </a:xfrm>
          </p:grpSpPr>
          <p:grpSp>
            <p:nvGrpSpPr>
              <p:cNvPr id="9264" name="Group 6"/>
              <p:cNvGrpSpPr>
                <a:grpSpLocks/>
              </p:cNvGrpSpPr>
              <p:nvPr/>
            </p:nvGrpSpPr>
            <p:grpSpPr bwMode="auto">
              <a:xfrm>
                <a:off x="227" y="1193"/>
                <a:ext cx="335" cy="393"/>
                <a:chOff x="227" y="1193"/>
                <a:chExt cx="335" cy="393"/>
              </a:xfrm>
            </p:grpSpPr>
            <p:grpSp>
              <p:nvGrpSpPr>
                <p:cNvPr id="9265" name="Group 7"/>
                <p:cNvGrpSpPr>
                  <a:grpSpLocks/>
                </p:cNvGrpSpPr>
                <p:nvPr/>
              </p:nvGrpSpPr>
              <p:grpSpPr bwMode="auto">
                <a:xfrm>
                  <a:off x="238" y="1196"/>
                  <a:ext cx="322" cy="385"/>
                  <a:chOff x="238" y="1196"/>
                  <a:chExt cx="322" cy="385"/>
                </a:xfrm>
              </p:grpSpPr>
              <p:sp>
                <p:nvSpPr>
                  <p:cNvPr id="9271" name="Freeform 8"/>
                  <p:cNvSpPr>
                    <a:spLocks noChangeArrowheads="1"/>
                  </p:cNvSpPr>
                  <p:nvPr/>
                </p:nvSpPr>
                <p:spPr bwMode="auto">
                  <a:xfrm>
                    <a:off x="228" y="1267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9272" name="Freeform 9"/>
                  <p:cNvSpPr>
                    <a:spLocks noChangeArrowheads="1"/>
                  </p:cNvSpPr>
                  <p:nvPr/>
                </p:nvSpPr>
                <p:spPr bwMode="auto">
                  <a:xfrm>
                    <a:off x="326" y="1212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9273" name="Freeform 10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196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9274" name="Freeform 11"/>
                  <p:cNvSpPr>
                    <a:spLocks noChangeArrowheads="1"/>
                  </p:cNvSpPr>
                  <p:nvPr/>
                </p:nvSpPr>
                <p:spPr bwMode="auto">
                  <a:xfrm>
                    <a:off x="358" y="1251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</p:grpSp>
            <p:sp>
              <p:nvSpPr>
                <p:cNvPr id="9266" name="Freeform 12"/>
                <p:cNvSpPr>
                  <a:spLocks noChangeArrowheads="1"/>
                </p:cNvSpPr>
                <p:nvPr/>
              </p:nvSpPr>
              <p:spPr bwMode="auto">
                <a:xfrm>
                  <a:off x="354" y="1325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9267" name="Freeform 13"/>
                <p:cNvSpPr>
                  <a:spLocks noChangeArrowheads="1"/>
                </p:cNvSpPr>
                <p:nvPr/>
              </p:nvSpPr>
              <p:spPr bwMode="auto">
                <a:xfrm>
                  <a:off x="319" y="1471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9268" name="Freeform 14"/>
                <p:cNvSpPr>
                  <a:spLocks noChangeArrowheads="1"/>
                </p:cNvSpPr>
                <p:nvPr/>
              </p:nvSpPr>
              <p:spPr bwMode="auto">
                <a:xfrm>
                  <a:off x="396" y="1504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9269" name="Freeform 15"/>
                <p:cNvSpPr>
                  <a:spLocks noChangeArrowheads="1"/>
                </p:cNvSpPr>
                <p:nvPr/>
              </p:nvSpPr>
              <p:spPr bwMode="auto">
                <a:xfrm>
                  <a:off x="343" y="1503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9270" name="Freeform 16"/>
                <p:cNvSpPr>
                  <a:spLocks noChangeArrowheads="1"/>
                </p:cNvSpPr>
                <p:nvPr/>
              </p:nvSpPr>
              <p:spPr bwMode="auto">
                <a:xfrm>
                  <a:off x="225" y="1192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60363" y="274638"/>
            <a:ext cx="531812" cy="623887"/>
            <a:chOff x="227" y="173"/>
            <a:chExt cx="335" cy="393"/>
          </a:xfrm>
        </p:grpSpPr>
        <p:grpSp>
          <p:nvGrpSpPr>
            <p:cNvPr id="9251" name="Group 18"/>
            <p:cNvGrpSpPr>
              <a:grpSpLocks/>
            </p:cNvGrpSpPr>
            <p:nvPr/>
          </p:nvGrpSpPr>
          <p:grpSpPr bwMode="auto">
            <a:xfrm>
              <a:off x="227" y="173"/>
              <a:ext cx="335" cy="393"/>
              <a:chOff x="227" y="173"/>
              <a:chExt cx="335" cy="393"/>
            </a:xfrm>
          </p:grpSpPr>
          <p:grpSp>
            <p:nvGrpSpPr>
              <p:cNvPr id="9252" name="Group 19"/>
              <p:cNvGrpSpPr>
                <a:grpSpLocks/>
              </p:cNvGrpSpPr>
              <p:nvPr/>
            </p:nvGrpSpPr>
            <p:grpSpPr bwMode="auto">
              <a:xfrm>
                <a:off x="227" y="173"/>
                <a:ext cx="335" cy="393"/>
                <a:chOff x="227" y="173"/>
                <a:chExt cx="335" cy="393"/>
              </a:xfrm>
            </p:grpSpPr>
            <p:grpSp>
              <p:nvGrpSpPr>
                <p:cNvPr id="9253" name="Group 20"/>
                <p:cNvGrpSpPr>
                  <a:grpSpLocks/>
                </p:cNvGrpSpPr>
                <p:nvPr/>
              </p:nvGrpSpPr>
              <p:grpSpPr bwMode="auto">
                <a:xfrm>
                  <a:off x="238" y="176"/>
                  <a:ext cx="322" cy="385"/>
                  <a:chOff x="238" y="176"/>
                  <a:chExt cx="322" cy="385"/>
                </a:xfrm>
              </p:grpSpPr>
              <p:sp>
                <p:nvSpPr>
                  <p:cNvPr id="9259" name="Freeform 21"/>
                  <p:cNvSpPr>
                    <a:spLocks noChangeArrowheads="1"/>
                  </p:cNvSpPr>
                  <p:nvPr/>
                </p:nvSpPr>
                <p:spPr bwMode="auto">
                  <a:xfrm>
                    <a:off x="228" y="246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9260" name="Freeform 22"/>
                  <p:cNvSpPr>
                    <a:spLocks noChangeArrowheads="1"/>
                  </p:cNvSpPr>
                  <p:nvPr/>
                </p:nvSpPr>
                <p:spPr bwMode="auto">
                  <a:xfrm>
                    <a:off x="326" y="191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9261" name="Freeform 23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76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9262" name="Freeform 24"/>
                  <p:cNvSpPr>
                    <a:spLocks noChangeArrowheads="1"/>
                  </p:cNvSpPr>
                  <p:nvPr/>
                </p:nvSpPr>
                <p:spPr bwMode="auto">
                  <a:xfrm>
                    <a:off x="358" y="231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</p:grpSp>
            <p:sp>
              <p:nvSpPr>
                <p:cNvPr id="9254" name="Freeform 25"/>
                <p:cNvSpPr>
                  <a:spLocks noChangeArrowheads="1"/>
                </p:cNvSpPr>
                <p:nvPr/>
              </p:nvSpPr>
              <p:spPr bwMode="auto">
                <a:xfrm>
                  <a:off x="354" y="304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9255" name="Freeform 26"/>
                <p:cNvSpPr>
                  <a:spLocks noChangeArrowheads="1"/>
                </p:cNvSpPr>
                <p:nvPr/>
              </p:nvSpPr>
              <p:spPr bwMode="auto">
                <a:xfrm>
                  <a:off x="319" y="451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9256" name="Freeform 27"/>
                <p:cNvSpPr>
                  <a:spLocks noChangeArrowheads="1"/>
                </p:cNvSpPr>
                <p:nvPr/>
              </p:nvSpPr>
              <p:spPr bwMode="auto">
                <a:xfrm>
                  <a:off x="396" y="483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9257" name="Freeform 28"/>
                <p:cNvSpPr>
                  <a:spLocks noChangeArrowheads="1"/>
                </p:cNvSpPr>
                <p:nvPr/>
              </p:nvSpPr>
              <p:spPr bwMode="auto">
                <a:xfrm>
                  <a:off x="343" y="483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9258" name="Freeform 29"/>
                <p:cNvSpPr>
                  <a:spLocks noChangeArrowheads="1"/>
                </p:cNvSpPr>
                <p:nvPr/>
              </p:nvSpPr>
              <p:spPr bwMode="auto">
                <a:xfrm>
                  <a:off x="225" y="172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079500" y="3476625"/>
            <a:ext cx="8280400" cy="102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sz="2600">
                <a:solidFill>
                  <a:srgbClr val="FFFF66"/>
                </a:solidFill>
              </a:rPr>
              <a:t>Poprvé se mince objevily asi </a:t>
            </a:r>
            <a:br>
              <a:rPr lang="pl-PL" sz="2600">
                <a:solidFill>
                  <a:srgbClr val="FFFF66"/>
                </a:solidFill>
              </a:rPr>
            </a:br>
            <a:r>
              <a:rPr lang="pl-PL" sz="2600">
                <a:solidFill>
                  <a:srgbClr val="FFFF66"/>
                </a:solidFill>
              </a:rPr>
              <a:t>v 7. stol. př. n. l. v Číně.</a:t>
            </a:r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1133475" y="4859338"/>
            <a:ext cx="8226425" cy="1023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sz="2600">
                <a:solidFill>
                  <a:srgbClr val="FFFF66"/>
                </a:solidFill>
              </a:rPr>
              <a:t>Později se na mince začaly razit královské znaky, aby se zabránilo .......................</a:t>
            </a:r>
          </a:p>
        </p:txBody>
      </p: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360363" y="3514725"/>
            <a:ext cx="531812" cy="623888"/>
            <a:chOff x="227" y="2214"/>
            <a:chExt cx="335" cy="393"/>
          </a:xfrm>
        </p:grpSpPr>
        <p:grpSp>
          <p:nvGrpSpPr>
            <p:cNvPr id="9239" name="Group 33"/>
            <p:cNvGrpSpPr>
              <a:grpSpLocks/>
            </p:cNvGrpSpPr>
            <p:nvPr/>
          </p:nvGrpSpPr>
          <p:grpSpPr bwMode="auto">
            <a:xfrm>
              <a:off x="227" y="2214"/>
              <a:ext cx="335" cy="393"/>
              <a:chOff x="227" y="2214"/>
              <a:chExt cx="335" cy="393"/>
            </a:xfrm>
          </p:grpSpPr>
          <p:grpSp>
            <p:nvGrpSpPr>
              <p:cNvPr id="9240" name="Group 34"/>
              <p:cNvGrpSpPr>
                <a:grpSpLocks/>
              </p:cNvGrpSpPr>
              <p:nvPr/>
            </p:nvGrpSpPr>
            <p:grpSpPr bwMode="auto">
              <a:xfrm>
                <a:off x="227" y="2214"/>
                <a:ext cx="335" cy="393"/>
                <a:chOff x="227" y="2214"/>
                <a:chExt cx="335" cy="393"/>
              </a:xfrm>
            </p:grpSpPr>
            <p:grpSp>
              <p:nvGrpSpPr>
                <p:cNvPr id="9241" name="Group 35"/>
                <p:cNvGrpSpPr>
                  <a:grpSpLocks/>
                </p:cNvGrpSpPr>
                <p:nvPr/>
              </p:nvGrpSpPr>
              <p:grpSpPr bwMode="auto">
                <a:xfrm>
                  <a:off x="238" y="2217"/>
                  <a:ext cx="322" cy="385"/>
                  <a:chOff x="238" y="2217"/>
                  <a:chExt cx="322" cy="385"/>
                </a:xfrm>
              </p:grpSpPr>
              <p:sp>
                <p:nvSpPr>
                  <p:cNvPr id="9247" name="Freeform 36"/>
                  <p:cNvSpPr>
                    <a:spLocks noChangeArrowheads="1"/>
                  </p:cNvSpPr>
                  <p:nvPr/>
                </p:nvSpPr>
                <p:spPr bwMode="auto">
                  <a:xfrm>
                    <a:off x="228" y="2287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9248" name="Freeform 37"/>
                  <p:cNvSpPr>
                    <a:spLocks noChangeArrowheads="1"/>
                  </p:cNvSpPr>
                  <p:nvPr/>
                </p:nvSpPr>
                <p:spPr bwMode="auto">
                  <a:xfrm>
                    <a:off x="326" y="2232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9249" name="Freeform 38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2217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9250" name="Freeform 39"/>
                  <p:cNvSpPr>
                    <a:spLocks noChangeArrowheads="1"/>
                  </p:cNvSpPr>
                  <p:nvPr/>
                </p:nvSpPr>
                <p:spPr bwMode="auto">
                  <a:xfrm>
                    <a:off x="358" y="2272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</p:grpSp>
            <p:sp>
              <p:nvSpPr>
                <p:cNvPr id="9242" name="Freeform 40"/>
                <p:cNvSpPr>
                  <a:spLocks noChangeArrowheads="1"/>
                </p:cNvSpPr>
                <p:nvPr/>
              </p:nvSpPr>
              <p:spPr bwMode="auto">
                <a:xfrm>
                  <a:off x="354" y="2345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9243" name="Freeform 41"/>
                <p:cNvSpPr>
                  <a:spLocks noChangeArrowheads="1"/>
                </p:cNvSpPr>
                <p:nvPr/>
              </p:nvSpPr>
              <p:spPr bwMode="auto">
                <a:xfrm>
                  <a:off x="319" y="2492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9244" name="Freeform 42"/>
                <p:cNvSpPr>
                  <a:spLocks noChangeArrowheads="1"/>
                </p:cNvSpPr>
                <p:nvPr/>
              </p:nvSpPr>
              <p:spPr bwMode="auto">
                <a:xfrm>
                  <a:off x="396" y="2524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9245" name="Freeform 43"/>
                <p:cNvSpPr>
                  <a:spLocks noChangeArrowheads="1"/>
                </p:cNvSpPr>
                <p:nvPr/>
              </p:nvSpPr>
              <p:spPr bwMode="auto">
                <a:xfrm>
                  <a:off x="343" y="2524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9246" name="Freeform 44"/>
                <p:cNvSpPr>
                  <a:spLocks noChangeArrowheads="1"/>
                </p:cNvSpPr>
                <p:nvPr/>
              </p:nvSpPr>
              <p:spPr bwMode="auto">
                <a:xfrm>
                  <a:off x="225" y="2213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360363" y="4954588"/>
            <a:ext cx="531812" cy="623887"/>
            <a:chOff x="227" y="3121"/>
            <a:chExt cx="335" cy="393"/>
          </a:xfrm>
        </p:grpSpPr>
        <p:grpSp>
          <p:nvGrpSpPr>
            <p:cNvPr id="9227" name="Group 46"/>
            <p:cNvGrpSpPr>
              <a:grpSpLocks/>
            </p:cNvGrpSpPr>
            <p:nvPr/>
          </p:nvGrpSpPr>
          <p:grpSpPr bwMode="auto">
            <a:xfrm>
              <a:off x="227" y="3121"/>
              <a:ext cx="335" cy="393"/>
              <a:chOff x="227" y="3121"/>
              <a:chExt cx="335" cy="393"/>
            </a:xfrm>
          </p:grpSpPr>
          <p:grpSp>
            <p:nvGrpSpPr>
              <p:cNvPr id="9228" name="Group 47"/>
              <p:cNvGrpSpPr>
                <a:grpSpLocks/>
              </p:cNvGrpSpPr>
              <p:nvPr/>
            </p:nvGrpSpPr>
            <p:grpSpPr bwMode="auto">
              <a:xfrm>
                <a:off x="227" y="3121"/>
                <a:ext cx="335" cy="393"/>
                <a:chOff x="227" y="3121"/>
                <a:chExt cx="335" cy="393"/>
              </a:xfrm>
            </p:grpSpPr>
            <p:grpSp>
              <p:nvGrpSpPr>
                <p:cNvPr id="9229" name="Group 48"/>
                <p:cNvGrpSpPr>
                  <a:grpSpLocks/>
                </p:cNvGrpSpPr>
                <p:nvPr/>
              </p:nvGrpSpPr>
              <p:grpSpPr bwMode="auto">
                <a:xfrm>
                  <a:off x="238" y="3124"/>
                  <a:ext cx="322" cy="385"/>
                  <a:chOff x="238" y="3124"/>
                  <a:chExt cx="322" cy="385"/>
                </a:xfrm>
              </p:grpSpPr>
              <p:sp>
                <p:nvSpPr>
                  <p:cNvPr id="9235" name="Freeform 49"/>
                  <p:cNvSpPr>
                    <a:spLocks noChangeArrowheads="1"/>
                  </p:cNvSpPr>
                  <p:nvPr/>
                </p:nvSpPr>
                <p:spPr bwMode="auto">
                  <a:xfrm>
                    <a:off x="228" y="3194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9236" name="Freeform 50"/>
                  <p:cNvSpPr>
                    <a:spLocks noChangeArrowheads="1"/>
                  </p:cNvSpPr>
                  <p:nvPr/>
                </p:nvSpPr>
                <p:spPr bwMode="auto">
                  <a:xfrm>
                    <a:off x="326" y="3139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9237" name="Freeform 51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3124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9238" name="Freeform 52"/>
                  <p:cNvSpPr>
                    <a:spLocks noChangeArrowheads="1"/>
                  </p:cNvSpPr>
                  <p:nvPr/>
                </p:nvSpPr>
                <p:spPr bwMode="auto">
                  <a:xfrm>
                    <a:off x="358" y="3179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</p:grpSp>
            <p:sp>
              <p:nvSpPr>
                <p:cNvPr id="9230" name="Freeform 53"/>
                <p:cNvSpPr>
                  <a:spLocks noChangeArrowheads="1"/>
                </p:cNvSpPr>
                <p:nvPr/>
              </p:nvSpPr>
              <p:spPr bwMode="auto">
                <a:xfrm>
                  <a:off x="354" y="3252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9231" name="Freeform 54"/>
                <p:cNvSpPr>
                  <a:spLocks noChangeArrowheads="1"/>
                </p:cNvSpPr>
                <p:nvPr/>
              </p:nvSpPr>
              <p:spPr bwMode="auto">
                <a:xfrm>
                  <a:off x="319" y="3399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9232" name="Freeform 55"/>
                <p:cNvSpPr>
                  <a:spLocks noChangeArrowheads="1"/>
                </p:cNvSpPr>
                <p:nvPr/>
              </p:nvSpPr>
              <p:spPr bwMode="auto">
                <a:xfrm>
                  <a:off x="396" y="3431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9233" name="Freeform 56"/>
                <p:cNvSpPr>
                  <a:spLocks noChangeArrowheads="1"/>
                </p:cNvSpPr>
                <p:nvPr/>
              </p:nvSpPr>
              <p:spPr bwMode="auto">
                <a:xfrm>
                  <a:off x="343" y="3431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9234" name="Freeform 57"/>
                <p:cNvSpPr>
                  <a:spLocks noChangeArrowheads="1"/>
                </p:cNvSpPr>
                <p:nvPr/>
              </p:nvSpPr>
              <p:spPr bwMode="auto">
                <a:xfrm>
                  <a:off x="225" y="3120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</p:grpSp>
      <p:sp>
        <p:nvSpPr>
          <p:cNvPr id="10298" name="Text Box 58"/>
          <p:cNvSpPr txBox="1">
            <a:spLocks noChangeArrowheads="1"/>
          </p:cNvSpPr>
          <p:nvPr/>
        </p:nvSpPr>
        <p:spPr bwMode="auto">
          <a:xfrm>
            <a:off x="5759450" y="5219700"/>
            <a:ext cx="1882775" cy="539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</a:tabLst>
            </a:pPr>
            <a:r>
              <a:rPr lang="pl-PL" sz="2400" b="1">
                <a:solidFill>
                  <a:srgbClr val="800000"/>
                </a:solidFill>
              </a:rPr>
              <a:t>PADĚLÁNÍ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765300" y="1895475"/>
            <a:ext cx="574675" cy="804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D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339975" y="1893888"/>
            <a:ext cx="57467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879725" y="1895475"/>
            <a:ext cx="574675" cy="804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N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384550" y="1895475"/>
            <a:ext cx="574675" cy="900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Á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959225" y="1895475"/>
            <a:ext cx="720725" cy="804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R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645025" y="1895475"/>
            <a:ext cx="574675" cy="900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Y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079500" y="360363"/>
            <a:ext cx="8366125" cy="590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sz="2800" b="1">
                <a:solidFill>
                  <a:srgbClr val="FFFF66"/>
                </a:solidFill>
              </a:rPr>
              <a:t>Využijte nápovědu a odpovězte na otázky.</a:t>
            </a:r>
            <a:r>
              <a:rPr lang="pl-PL" sz="2800">
                <a:solidFill>
                  <a:srgbClr val="FFFF66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90538" y="1279525"/>
            <a:ext cx="61706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l-PL" sz="2400" b="1">
                <a:solidFill>
                  <a:srgbClr val="FFFFFF"/>
                </a:solidFill>
              </a:rPr>
              <a:t>Jak se nazývaly první české mince?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439863" y="5580063"/>
            <a:ext cx="539750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E6E64C"/>
                </a:solidFill>
                <a:latin typeface="Arial Black" pitchFamily="34" charset="0"/>
              </a:rPr>
              <a:t>P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800225" y="5580063"/>
            <a:ext cx="539750" cy="900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R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305050" y="5580063"/>
            <a:ext cx="57467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A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3419475" y="5580063"/>
            <a:ext cx="539750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S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959225" y="5580063"/>
            <a:ext cx="72072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K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4500563" y="5580063"/>
            <a:ext cx="72072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Ý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364163" y="5580063"/>
            <a:ext cx="57467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G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5905500" y="5580063"/>
            <a:ext cx="57467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R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6445250" y="5580063"/>
            <a:ext cx="57467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6956425" y="5580063"/>
            <a:ext cx="603250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Š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539750" y="2719388"/>
            <a:ext cx="8280400" cy="949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sz="2400">
                <a:solidFill>
                  <a:srgbClr val="FFFFFF"/>
                </a:solidFill>
              </a:rPr>
              <a:t>Přemysl Otakar I. nechal razit mince, na kterých se poprvé objevil český lev. Jak se nazývaly?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539750" y="4859338"/>
            <a:ext cx="86407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sz="2400" b="1">
                <a:solidFill>
                  <a:srgbClr val="FFFFFF"/>
                </a:solidFill>
              </a:rPr>
              <a:t>Jak se nazývala mince, kterou dal razit Václav II.?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2305050" y="3694113"/>
            <a:ext cx="57467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2868613" y="3684588"/>
            <a:ext cx="57467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R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3419475" y="3694113"/>
            <a:ext cx="574675" cy="806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A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3924300" y="3694113"/>
            <a:ext cx="57467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K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4464050" y="3694113"/>
            <a:ext cx="57467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T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005388" y="3694113"/>
            <a:ext cx="57467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E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580063" y="3694113"/>
            <a:ext cx="57467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Á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6119813" y="3694113"/>
            <a:ext cx="57467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T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6624638" y="3694113"/>
            <a:ext cx="57467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Y</a:t>
            </a:r>
          </a:p>
        </p:txBody>
      </p:sp>
      <p:pic>
        <p:nvPicPr>
          <p:cNvPr id="10274" name="Picture 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9725" y="5508625"/>
            <a:ext cx="5429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2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2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7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2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2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7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8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3" dur="1000"/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8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3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8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3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8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3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8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20725" y="539750"/>
            <a:ext cx="82804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sz="2400" b="1">
                <a:solidFill>
                  <a:srgbClr val="FFFFFF"/>
                </a:solidFill>
              </a:rPr>
              <a:t>Karel IV. nechal razit mince, kterým se říkalo ...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20725" y="2339975"/>
            <a:ext cx="8099425" cy="1379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sz="2400" b="1">
                <a:solidFill>
                  <a:srgbClr val="FFFFFF"/>
                </a:solidFill>
              </a:rPr>
              <a:t>Jak se nazývaly mince, které se začaly razit roku 1518 a z jejichž jména vznikl název pro další měnu jiných států?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00113" y="4859338"/>
            <a:ext cx="61706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l-PL" sz="2400" b="1">
                <a:solidFill>
                  <a:srgbClr val="FFFFFF"/>
                </a:solidFill>
              </a:rPr>
              <a:t>Od roku 1892 používáme ...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944688" y="1260475"/>
            <a:ext cx="574675" cy="804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D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484438" y="1260475"/>
            <a:ext cx="603250" cy="804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U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060700" y="1260475"/>
            <a:ext cx="603250" cy="804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K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563938" y="1260475"/>
            <a:ext cx="574675" cy="804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Á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133850" y="1260475"/>
            <a:ext cx="546100" cy="804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T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645025" y="1260475"/>
            <a:ext cx="574675" cy="900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Y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979613" y="3875088"/>
            <a:ext cx="546100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T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457450" y="3875088"/>
            <a:ext cx="603250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024188" y="3875088"/>
            <a:ext cx="519112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L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563938" y="3875088"/>
            <a:ext cx="57467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A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105275" y="3875088"/>
            <a:ext cx="57467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R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4679950" y="3875088"/>
            <a:ext cx="57467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Y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979613" y="5580063"/>
            <a:ext cx="603250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K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2519363" y="5580063"/>
            <a:ext cx="603250" cy="1439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3060700" y="5580063"/>
            <a:ext cx="57467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R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600450" y="5580063"/>
            <a:ext cx="72072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U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4140200" y="5580063"/>
            <a:ext cx="603250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N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4679950" y="5580063"/>
            <a:ext cx="574675" cy="80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sz="4000">
                <a:solidFill>
                  <a:srgbClr val="FFFF66"/>
                </a:solidFill>
                <a:latin typeface="Arial Black" pitchFamily="34" charset="0"/>
              </a:rPr>
              <a:t>Y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9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9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4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5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0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5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0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5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0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304008" y="2915741"/>
            <a:ext cx="5392738" cy="1111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pl-PL" sz="7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Bankovky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36625" y="882650"/>
            <a:ext cx="8963025" cy="557213"/>
          </a:xfrm>
          <a:prstGeom prst="rect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600" b="1">
                <a:solidFill>
                  <a:srgbClr val="FFFF66"/>
                </a:solidFill>
              </a:rPr>
              <a:t>Nejstarší bankovky se jako první objevily v Číně.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00113" y="2160588"/>
            <a:ext cx="9144000" cy="557212"/>
          </a:xfrm>
          <a:prstGeom prst="rect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600" b="1">
                <a:solidFill>
                  <a:srgbClr val="FFFF66"/>
                </a:solidFill>
              </a:rPr>
              <a:t>Bankovky původně vznikly jako úvěrové úpisy.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900113" y="3600450"/>
            <a:ext cx="10094912" cy="2422525"/>
          </a:xfrm>
          <a:prstGeom prst="rect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90000" tIns="45000" rIns="90000" bIns="45000"/>
          <a:lstStyle/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pl-PL" sz="2600" b="1">
                <a:solidFill>
                  <a:srgbClr val="FFFF66"/>
                </a:solidFill>
              </a:rPr>
              <a:t>Obchodníkům se nechtělo na cesty brát větší </a:t>
            </a:r>
          </a:p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pl-PL" sz="2600" b="1">
                <a:solidFill>
                  <a:srgbClr val="FFFF66"/>
                </a:solidFill>
              </a:rPr>
              <a:t>množství peněz, aby je někdo neokradl.</a:t>
            </a:r>
          </a:p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pl-PL" sz="2600" b="1">
                <a:solidFill>
                  <a:srgbClr val="FFFF66"/>
                </a:solidFill>
              </a:rPr>
              <a:t>Kupci tedy svěřili obnos směnárně, ta jim </a:t>
            </a:r>
          </a:p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pl-PL" sz="2600" b="1">
                <a:solidFill>
                  <a:srgbClr val="FFFF66"/>
                </a:solidFill>
              </a:rPr>
              <a:t>vystavila stvrzenku a v jiném místě po předložení </a:t>
            </a:r>
          </a:p>
          <a:p>
            <a:pPr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pl-PL" sz="2600" b="1">
                <a:solidFill>
                  <a:srgbClr val="FFFF66"/>
                </a:solidFill>
              </a:rPr>
              <a:t>stvrzenky dostal obchodník obnos zpět.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5738" y="814388"/>
            <a:ext cx="531812" cy="623887"/>
            <a:chOff x="117" y="513"/>
            <a:chExt cx="335" cy="393"/>
          </a:xfrm>
        </p:grpSpPr>
        <p:grpSp>
          <p:nvGrpSpPr>
            <p:cNvPr id="17440" name="Group 6"/>
            <p:cNvGrpSpPr>
              <a:grpSpLocks/>
            </p:cNvGrpSpPr>
            <p:nvPr/>
          </p:nvGrpSpPr>
          <p:grpSpPr bwMode="auto">
            <a:xfrm>
              <a:off x="117" y="513"/>
              <a:ext cx="335" cy="393"/>
              <a:chOff x="117" y="513"/>
              <a:chExt cx="335" cy="393"/>
            </a:xfrm>
          </p:grpSpPr>
          <p:grpSp>
            <p:nvGrpSpPr>
              <p:cNvPr id="17441" name="Group 7"/>
              <p:cNvGrpSpPr>
                <a:grpSpLocks/>
              </p:cNvGrpSpPr>
              <p:nvPr/>
            </p:nvGrpSpPr>
            <p:grpSpPr bwMode="auto">
              <a:xfrm>
                <a:off x="117" y="513"/>
                <a:ext cx="335" cy="393"/>
                <a:chOff x="117" y="513"/>
                <a:chExt cx="335" cy="393"/>
              </a:xfrm>
            </p:grpSpPr>
            <p:grpSp>
              <p:nvGrpSpPr>
                <p:cNvPr id="17442" name="Group 8"/>
                <p:cNvGrpSpPr>
                  <a:grpSpLocks/>
                </p:cNvGrpSpPr>
                <p:nvPr/>
              </p:nvGrpSpPr>
              <p:grpSpPr bwMode="auto">
                <a:xfrm>
                  <a:off x="129" y="516"/>
                  <a:ext cx="322" cy="385"/>
                  <a:chOff x="129" y="516"/>
                  <a:chExt cx="322" cy="385"/>
                </a:xfrm>
              </p:grpSpPr>
              <p:sp>
                <p:nvSpPr>
                  <p:cNvPr id="17448" name="Freeform 9"/>
                  <p:cNvSpPr>
                    <a:spLocks noChangeArrowheads="1"/>
                  </p:cNvSpPr>
                  <p:nvPr/>
                </p:nvSpPr>
                <p:spPr bwMode="auto">
                  <a:xfrm>
                    <a:off x="118" y="586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17449" name="Freeform 10"/>
                  <p:cNvSpPr>
                    <a:spLocks noChangeArrowheads="1"/>
                  </p:cNvSpPr>
                  <p:nvPr/>
                </p:nvSpPr>
                <p:spPr bwMode="auto">
                  <a:xfrm>
                    <a:off x="217" y="532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17450" name="Freeform 11"/>
                  <p:cNvSpPr>
                    <a:spLocks noChangeArrowheads="1"/>
                  </p:cNvSpPr>
                  <p:nvPr/>
                </p:nvSpPr>
                <p:spPr bwMode="auto">
                  <a:xfrm>
                    <a:off x="231" y="516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17451" name="Freeform 12"/>
                  <p:cNvSpPr>
                    <a:spLocks noChangeArrowheads="1"/>
                  </p:cNvSpPr>
                  <p:nvPr/>
                </p:nvSpPr>
                <p:spPr bwMode="auto">
                  <a:xfrm>
                    <a:off x="249" y="571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</p:grpSp>
            <p:sp>
              <p:nvSpPr>
                <p:cNvPr id="17443" name="Freeform 13"/>
                <p:cNvSpPr>
                  <a:spLocks noChangeArrowheads="1"/>
                </p:cNvSpPr>
                <p:nvPr/>
              </p:nvSpPr>
              <p:spPr bwMode="auto">
                <a:xfrm>
                  <a:off x="245" y="644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7444" name="Freeform 14"/>
                <p:cNvSpPr>
                  <a:spLocks noChangeArrowheads="1"/>
                </p:cNvSpPr>
                <p:nvPr/>
              </p:nvSpPr>
              <p:spPr bwMode="auto">
                <a:xfrm>
                  <a:off x="210" y="791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7445" name="Freeform 15"/>
                <p:cNvSpPr>
                  <a:spLocks noChangeArrowheads="1"/>
                </p:cNvSpPr>
                <p:nvPr/>
              </p:nvSpPr>
              <p:spPr bwMode="auto">
                <a:xfrm>
                  <a:off x="286" y="823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7446" name="Freeform 16"/>
                <p:cNvSpPr>
                  <a:spLocks noChangeArrowheads="1"/>
                </p:cNvSpPr>
                <p:nvPr/>
              </p:nvSpPr>
              <p:spPr bwMode="auto">
                <a:xfrm>
                  <a:off x="234" y="823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7447" name="Freeform 17"/>
                <p:cNvSpPr>
                  <a:spLocks noChangeArrowheads="1"/>
                </p:cNvSpPr>
                <p:nvPr/>
              </p:nvSpPr>
              <p:spPr bwMode="auto">
                <a:xfrm>
                  <a:off x="115" y="512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79388" y="2074863"/>
            <a:ext cx="531812" cy="623887"/>
            <a:chOff x="113" y="1307"/>
            <a:chExt cx="335" cy="393"/>
          </a:xfrm>
        </p:grpSpPr>
        <p:grpSp>
          <p:nvGrpSpPr>
            <p:cNvPr id="17428" name="Group 19"/>
            <p:cNvGrpSpPr>
              <a:grpSpLocks/>
            </p:cNvGrpSpPr>
            <p:nvPr/>
          </p:nvGrpSpPr>
          <p:grpSpPr bwMode="auto">
            <a:xfrm>
              <a:off x="113" y="1307"/>
              <a:ext cx="335" cy="393"/>
              <a:chOff x="113" y="1307"/>
              <a:chExt cx="335" cy="393"/>
            </a:xfrm>
          </p:grpSpPr>
          <p:grpSp>
            <p:nvGrpSpPr>
              <p:cNvPr id="17429" name="Group 20"/>
              <p:cNvGrpSpPr>
                <a:grpSpLocks/>
              </p:cNvGrpSpPr>
              <p:nvPr/>
            </p:nvGrpSpPr>
            <p:grpSpPr bwMode="auto">
              <a:xfrm>
                <a:off x="113" y="1307"/>
                <a:ext cx="335" cy="393"/>
                <a:chOff x="113" y="1307"/>
                <a:chExt cx="335" cy="393"/>
              </a:xfrm>
            </p:grpSpPr>
            <p:grpSp>
              <p:nvGrpSpPr>
                <p:cNvPr id="17430" name="Group 21"/>
                <p:cNvGrpSpPr>
                  <a:grpSpLocks/>
                </p:cNvGrpSpPr>
                <p:nvPr/>
              </p:nvGrpSpPr>
              <p:grpSpPr bwMode="auto">
                <a:xfrm>
                  <a:off x="124" y="1310"/>
                  <a:ext cx="322" cy="385"/>
                  <a:chOff x="124" y="1310"/>
                  <a:chExt cx="322" cy="385"/>
                </a:xfrm>
              </p:grpSpPr>
              <p:sp>
                <p:nvSpPr>
                  <p:cNvPr id="17436" name="Freeform 22"/>
                  <p:cNvSpPr>
                    <a:spLocks noChangeArrowheads="1"/>
                  </p:cNvSpPr>
                  <p:nvPr/>
                </p:nvSpPr>
                <p:spPr bwMode="auto">
                  <a:xfrm>
                    <a:off x="114" y="1380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17437" name="Freeform 23"/>
                  <p:cNvSpPr>
                    <a:spLocks noChangeArrowheads="1"/>
                  </p:cNvSpPr>
                  <p:nvPr/>
                </p:nvSpPr>
                <p:spPr bwMode="auto">
                  <a:xfrm>
                    <a:off x="213" y="1325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17438" name="Freeform 24"/>
                  <p:cNvSpPr>
                    <a:spLocks noChangeArrowheads="1"/>
                  </p:cNvSpPr>
                  <p:nvPr/>
                </p:nvSpPr>
                <p:spPr bwMode="auto">
                  <a:xfrm>
                    <a:off x="227" y="1310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17439" name="Freeform 25"/>
                  <p:cNvSpPr>
                    <a:spLocks noChangeArrowheads="1"/>
                  </p:cNvSpPr>
                  <p:nvPr/>
                </p:nvSpPr>
                <p:spPr bwMode="auto">
                  <a:xfrm>
                    <a:off x="245" y="1365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</p:grpSp>
            <p:sp>
              <p:nvSpPr>
                <p:cNvPr id="17431" name="Freeform 26"/>
                <p:cNvSpPr>
                  <a:spLocks noChangeArrowheads="1"/>
                </p:cNvSpPr>
                <p:nvPr/>
              </p:nvSpPr>
              <p:spPr bwMode="auto">
                <a:xfrm>
                  <a:off x="241" y="1438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7432" name="Freeform 27"/>
                <p:cNvSpPr>
                  <a:spLocks noChangeArrowheads="1"/>
                </p:cNvSpPr>
                <p:nvPr/>
              </p:nvSpPr>
              <p:spPr bwMode="auto">
                <a:xfrm>
                  <a:off x="206" y="1585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7433" name="Freeform 28"/>
                <p:cNvSpPr>
                  <a:spLocks noChangeArrowheads="1"/>
                </p:cNvSpPr>
                <p:nvPr/>
              </p:nvSpPr>
              <p:spPr bwMode="auto">
                <a:xfrm>
                  <a:off x="282" y="1617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7434" name="Freeform 29"/>
                <p:cNvSpPr>
                  <a:spLocks noChangeArrowheads="1"/>
                </p:cNvSpPr>
                <p:nvPr/>
              </p:nvSpPr>
              <p:spPr bwMode="auto">
                <a:xfrm>
                  <a:off x="229" y="1617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7435" name="Freeform 30"/>
                <p:cNvSpPr>
                  <a:spLocks noChangeArrowheads="1"/>
                </p:cNvSpPr>
                <p:nvPr/>
              </p:nvSpPr>
              <p:spPr bwMode="auto">
                <a:xfrm>
                  <a:off x="111" y="1306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179388" y="3514725"/>
            <a:ext cx="531812" cy="623888"/>
            <a:chOff x="113" y="2214"/>
            <a:chExt cx="335" cy="393"/>
          </a:xfrm>
        </p:grpSpPr>
        <p:grpSp>
          <p:nvGrpSpPr>
            <p:cNvPr id="17416" name="Group 32"/>
            <p:cNvGrpSpPr>
              <a:grpSpLocks/>
            </p:cNvGrpSpPr>
            <p:nvPr/>
          </p:nvGrpSpPr>
          <p:grpSpPr bwMode="auto">
            <a:xfrm>
              <a:off x="113" y="2214"/>
              <a:ext cx="335" cy="393"/>
              <a:chOff x="113" y="2214"/>
              <a:chExt cx="335" cy="393"/>
            </a:xfrm>
          </p:grpSpPr>
          <p:grpSp>
            <p:nvGrpSpPr>
              <p:cNvPr id="17417" name="Group 33"/>
              <p:cNvGrpSpPr>
                <a:grpSpLocks/>
              </p:cNvGrpSpPr>
              <p:nvPr/>
            </p:nvGrpSpPr>
            <p:grpSpPr bwMode="auto">
              <a:xfrm>
                <a:off x="113" y="2214"/>
                <a:ext cx="335" cy="393"/>
                <a:chOff x="113" y="2214"/>
                <a:chExt cx="335" cy="393"/>
              </a:xfrm>
            </p:grpSpPr>
            <p:grpSp>
              <p:nvGrpSpPr>
                <p:cNvPr id="17418" name="Group 34"/>
                <p:cNvGrpSpPr>
                  <a:grpSpLocks/>
                </p:cNvGrpSpPr>
                <p:nvPr/>
              </p:nvGrpSpPr>
              <p:grpSpPr bwMode="auto">
                <a:xfrm>
                  <a:off x="124" y="2217"/>
                  <a:ext cx="322" cy="385"/>
                  <a:chOff x="124" y="2217"/>
                  <a:chExt cx="322" cy="385"/>
                </a:xfrm>
              </p:grpSpPr>
              <p:sp>
                <p:nvSpPr>
                  <p:cNvPr id="17424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114" y="2287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17425" name="Freeform 36"/>
                  <p:cNvSpPr>
                    <a:spLocks noChangeArrowheads="1"/>
                  </p:cNvSpPr>
                  <p:nvPr/>
                </p:nvSpPr>
                <p:spPr bwMode="auto">
                  <a:xfrm>
                    <a:off x="213" y="2232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17426" name="Freeform 37"/>
                  <p:cNvSpPr>
                    <a:spLocks noChangeArrowheads="1"/>
                  </p:cNvSpPr>
                  <p:nvPr/>
                </p:nvSpPr>
                <p:spPr bwMode="auto">
                  <a:xfrm>
                    <a:off x="227" y="2217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  <p:sp>
                <p:nvSpPr>
                  <p:cNvPr id="17427" name="Freeform 38"/>
                  <p:cNvSpPr>
                    <a:spLocks noChangeArrowheads="1"/>
                  </p:cNvSpPr>
                  <p:nvPr/>
                </p:nvSpPr>
                <p:spPr bwMode="auto">
                  <a:xfrm>
                    <a:off x="245" y="2272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/>
                  </a:p>
                </p:txBody>
              </p:sp>
            </p:grpSp>
            <p:sp>
              <p:nvSpPr>
                <p:cNvPr id="17419" name="Freeform 39"/>
                <p:cNvSpPr>
                  <a:spLocks noChangeArrowheads="1"/>
                </p:cNvSpPr>
                <p:nvPr/>
              </p:nvSpPr>
              <p:spPr bwMode="auto">
                <a:xfrm>
                  <a:off x="241" y="2345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7420" name="Freeform 40"/>
                <p:cNvSpPr>
                  <a:spLocks noChangeArrowheads="1"/>
                </p:cNvSpPr>
                <p:nvPr/>
              </p:nvSpPr>
              <p:spPr bwMode="auto">
                <a:xfrm>
                  <a:off x="206" y="2492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7421" name="Freeform 41"/>
                <p:cNvSpPr>
                  <a:spLocks noChangeArrowheads="1"/>
                </p:cNvSpPr>
                <p:nvPr/>
              </p:nvSpPr>
              <p:spPr bwMode="auto">
                <a:xfrm>
                  <a:off x="282" y="2524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7422" name="Freeform 42"/>
                <p:cNvSpPr>
                  <a:spLocks noChangeArrowheads="1"/>
                </p:cNvSpPr>
                <p:nvPr/>
              </p:nvSpPr>
              <p:spPr bwMode="auto">
                <a:xfrm>
                  <a:off x="229" y="2524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17423" name="Freeform 43"/>
                <p:cNvSpPr>
                  <a:spLocks noChangeArrowheads="1"/>
                </p:cNvSpPr>
                <p:nvPr/>
              </p:nvSpPr>
              <p:spPr bwMode="auto">
                <a:xfrm>
                  <a:off x="111" y="2213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iv sady Office">
      <a:majorFont>
        <a:latin typeface="Verdana"/>
        <a:ea typeface=""/>
        <a:cs typeface="Arial Unicode MS"/>
      </a:majorFont>
      <a:minorFont>
        <a:latin typeface="Verdana"/>
        <a:ea typeface=""/>
        <a:cs typeface="Arial Unicode MS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Motiv sady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sady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CS3</Template>
  <TotalTime>2555</TotalTime>
  <Words>377</Words>
  <Application>Microsoft Office PowerPoint</Application>
  <PresentationFormat>Vlastní</PresentationFormat>
  <Paragraphs>99</Paragraphs>
  <Slides>12</Slides>
  <Notes>11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9" baseType="lpstr">
      <vt:lpstr>Arial Unicode MS</vt:lpstr>
      <vt:lpstr>Arial</vt:lpstr>
      <vt:lpstr>Arial Black</vt:lpstr>
      <vt:lpstr>Calibri</vt:lpstr>
      <vt:lpstr>Times New Roman</vt:lpstr>
      <vt:lpstr>Verdana</vt:lpstr>
      <vt:lpstr>Motiv sady Office</vt:lpstr>
      <vt:lpstr>Prezentace aplikace PowerPoint</vt:lpstr>
      <vt:lpstr>Historie peněz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Jaké hodnoty mincí a bankovek  u nás používáme?</vt:lpstr>
      <vt:lpstr>Připoměň si, jaké osobnosti jsou na českých bankovkách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Peníze</dc:title>
  <dc:creator>Lenka Medunová</dc:creator>
  <dc:description>Dostupné z Metodického portálu www.rvp.cz, ISSN: 1802-4785, financovaného z ESF a státního rozpočtu ČR. Provozováno Výzkumným ústavem pedagogickým v Praze.</dc:description>
  <cp:lastModifiedBy>Uzivatel</cp:lastModifiedBy>
  <cp:revision>39</cp:revision>
  <cp:lastPrinted>1601-01-01T00:00:00Z</cp:lastPrinted>
  <dcterms:created xsi:type="dcterms:W3CDTF">2009-01-11T18:11:49Z</dcterms:created>
  <dcterms:modified xsi:type="dcterms:W3CDTF">2018-10-24T08:24:27Z</dcterms:modified>
</cp:coreProperties>
</file>