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56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58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8B12D252-6D2E-4832-8E6A-DCC3BF3DD8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3BF3CA8-5A3F-477D-B470-F8031E7609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6B47BD7-518C-4E46-940B-C17E94512B36}" type="datetimeFigureOut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4" name="Zástupný symbol pro obrázek snímku 3">
            <a:extLst>
              <a:ext uri="{FF2B5EF4-FFF2-40B4-BE49-F238E27FC236}">
                <a16:creationId xmlns:a16="http://schemas.microsoft.com/office/drawing/2014/main" id="{54AD50A4-E780-488A-95EB-B20AE61398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cs-CZ" noProof="0"/>
          </a:p>
        </p:txBody>
      </p:sp>
      <p:sp>
        <p:nvSpPr>
          <p:cNvPr id="5" name="Zástupný symbol pro poznámky 4">
            <a:extLst>
              <a:ext uri="{FF2B5EF4-FFF2-40B4-BE49-F238E27FC236}">
                <a16:creationId xmlns:a16="http://schemas.microsoft.com/office/drawing/2014/main" id="{4B490A69-1027-449B-824F-ABA6196393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/>
              <a:t>Kliknutím lze upravit styly předlohy textu.</a:t>
            </a:r>
          </a:p>
          <a:p>
            <a:pPr lvl="1"/>
            <a:r>
              <a:rPr lang="cs-CZ" noProof="0"/>
              <a:t>Druhá úroveň</a:t>
            </a:r>
          </a:p>
          <a:p>
            <a:pPr lvl="2"/>
            <a:r>
              <a:rPr lang="cs-CZ" noProof="0"/>
              <a:t>Třetí úroveň</a:t>
            </a:r>
          </a:p>
          <a:p>
            <a:pPr lvl="3"/>
            <a:r>
              <a:rPr lang="cs-CZ" noProof="0"/>
              <a:t>Čtvrtá úroveň</a:t>
            </a:r>
          </a:p>
          <a:p>
            <a:pPr lvl="4"/>
            <a:r>
              <a:rPr lang="cs-CZ" noProof="0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D1D355B-6C72-4F39-8C05-0599AA7A2B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B47C31F-C962-473B-9FCE-39C48057F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5AECCD-F4E6-4FBC-9E7F-2EA076FEE1A2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87AF915-34A7-4C79-BB60-F93514F1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177DD-3128-481E-B2C3-EF16C3A80C01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DAEF3D4-950F-4D57-AEF5-B414E945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7ECA01D-2B86-4E9F-8666-4A6AB4DA0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996B7-5B56-421D-AA9A-FBE1AD7FFBD9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98774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6A1ED0-2BD2-4727-AB39-D4D3603D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0DC4C-735C-45CE-B802-8386D2F15D01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C9D69DE-3519-4B0A-9493-951B7464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022C93B-D8AD-4073-B722-246DD31B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1A33B5-8208-4912-846D-279984B9F26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77267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579047A-C207-48C6-BEF0-F6D87B28D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3DD0-7185-4800-A46E-BCBD19DEAC33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9EDA2B1-3E25-4375-A202-B356B393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9165939-3BC0-4DDD-A481-799AD96C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8B33E9-A55C-41ED-9E6F-69F539B0FD1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94E12F3-A566-4683-8198-6B1F5E01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814507-A381-4ACE-8623-94CBC30B3611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331F492-64E9-4C33-9129-BB48DD711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CE64B5B-AD0C-437C-9916-6680E61DE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431DB-C2F3-4187-A933-BB5DDC10851B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97081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D530B47-9D0B-4683-B63F-AC516FFC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8E8BE0-0575-46F8-AB2B-61BF9FF8B369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5ED911-D9F6-45CB-9F8A-6221F37C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4499F9A-F2BB-4FB8-BDE3-D7B02D9A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9B673-8642-48FA-AA93-A785BAA18F7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890362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5C299E78-B0EC-4F5F-A52F-CC034E0A1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E2E9AD-FF64-4918-996E-48168C763140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E177405C-8903-4427-B9BA-0D56E9CF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F6A7A596-7F88-4A96-9E16-B3B34802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9F101C-4B07-4B76-9AB1-59E7E4B15FD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28020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>
            <a:extLst>
              <a:ext uri="{FF2B5EF4-FFF2-40B4-BE49-F238E27FC236}">
                <a16:creationId xmlns:a16="http://schemas.microsoft.com/office/drawing/2014/main" id="{319413E8-E6E9-4058-B152-8DA7D2ECD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B27AD-56F1-4618-A8E6-21A34940B0CC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8" name="Zástupný symbol pro zápatí 4">
            <a:extLst>
              <a:ext uri="{FF2B5EF4-FFF2-40B4-BE49-F238E27FC236}">
                <a16:creationId xmlns:a16="http://schemas.microsoft.com/office/drawing/2014/main" id="{730B50BF-E290-4ECD-BD43-B99FA7E2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>
            <a:extLst>
              <a:ext uri="{FF2B5EF4-FFF2-40B4-BE49-F238E27FC236}">
                <a16:creationId xmlns:a16="http://schemas.microsoft.com/office/drawing/2014/main" id="{6F0D0A43-896A-4BED-882F-195D994E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2E9D0-2CFA-4C65-921B-F08EA7CDDB1F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289413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>
            <a:extLst>
              <a:ext uri="{FF2B5EF4-FFF2-40B4-BE49-F238E27FC236}">
                <a16:creationId xmlns:a16="http://schemas.microsoft.com/office/drawing/2014/main" id="{CE9A405D-D6E9-4131-BEB3-72458FFED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EB819-90BD-49A1-8557-10B8CB2B897A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4" name="Zástupný symbol pro zápatí 4">
            <a:extLst>
              <a:ext uri="{FF2B5EF4-FFF2-40B4-BE49-F238E27FC236}">
                <a16:creationId xmlns:a16="http://schemas.microsoft.com/office/drawing/2014/main" id="{2CE8029E-C52F-4891-93AB-F360624F3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>
            <a:extLst>
              <a:ext uri="{FF2B5EF4-FFF2-40B4-BE49-F238E27FC236}">
                <a16:creationId xmlns:a16="http://schemas.microsoft.com/office/drawing/2014/main" id="{109D28D7-4B12-474F-8554-B460F207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180F0-6502-49AC-8EF5-8DA063E23A64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516569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>
            <a:extLst>
              <a:ext uri="{FF2B5EF4-FFF2-40B4-BE49-F238E27FC236}">
                <a16:creationId xmlns:a16="http://schemas.microsoft.com/office/drawing/2014/main" id="{5BDCDB58-1E14-4B5D-BCA9-3A2CF745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A7FAE-4CF9-4616-8B54-F29B4FB2CA48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3" name="Zástupný symbol pro zápatí 4">
            <a:extLst>
              <a:ext uri="{FF2B5EF4-FFF2-40B4-BE49-F238E27FC236}">
                <a16:creationId xmlns:a16="http://schemas.microsoft.com/office/drawing/2014/main" id="{B970D3D3-AAFD-4E78-89EF-89938A78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>
            <a:extLst>
              <a:ext uri="{FF2B5EF4-FFF2-40B4-BE49-F238E27FC236}">
                <a16:creationId xmlns:a16="http://schemas.microsoft.com/office/drawing/2014/main" id="{3DD8FFD5-A5BA-4BB2-AA8C-1879A15C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B3A7F2-3BE9-4FAB-80AF-DC54DCAAC36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2377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848078D0-1005-4D80-BE85-FF58220D4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EE871F-BD1F-46F0-95C7-3C038703BB57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0922C622-0DED-4FEC-8E16-643112FAC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BE6BF05A-EDF4-4C73-BA4A-91C1AD9B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049BD-6149-4308-A4AE-FD5825A311C6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331978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>
            <a:extLst>
              <a:ext uri="{FF2B5EF4-FFF2-40B4-BE49-F238E27FC236}">
                <a16:creationId xmlns:a16="http://schemas.microsoft.com/office/drawing/2014/main" id="{E94634CB-9873-48B8-8CC3-575C4A2E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8573D-C0DF-41AA-A074-5D427F496C20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6" name="Zástupný symbol pro zápatí 4">
            <a:extLst>
              <a:ext uri="{FF2B5EF4-FFF2-40B4-BE49-F238E27FC236}">
                <a16:creationId xmlns:a16="http://schemas.microsoft.com/office/drawing/2014/main" id="{1EF6D677-7E32-4A5D-AC91-B28FACA5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>
            <a:extLst>
              <a:ext uri="{FF2B5EF4-FFF2-40B4-BE49-F238E27FC236}">
                <a16:creationId xmlns:a16="http://schemas.microsoft.com/office/drawing/2014/main" id="{9720EF68-70B7-427B-935E-BFC6628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429F2-FDB5-4CDC-BFDD-18C6E1EA5C7A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169287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>
            <a:extLst>
              <a:ext uri="{FF2B5EF4-FFF2-40B4-BE49-F238E27FC236}">
                <a16:creationId xmlns:a16="http://schemas.microsoft.com/office/drawing/2014/main" id="{A1598077-ED56-4034-8FDD-7BBEA4EEB0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styl.</a:t>
            </a:r>
          </a:p>
        </p:txBody>
      </p:sp>
      <p:sp>
        <p:nvSpPr>
          <p:cNvPr id="1027" name="Zástupný symbol pro text 2">
            <a:extLst>
              <a:ext uri="{FF2B5EF4-FFF2-40B4-BE49-F238E27FC236}">
                <a16:creationId xmlns:a16="http://schemas.microsoft.com/office/drawing/2014/main" id="{2D457BA2-8DCA-4520-8F45-CD7E646236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Kliknutím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9B4F9F-BC34-41E1-8819-80DFE9993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4CF56D6-48C4-4165-A274-D4F202525EB7}" type="datetime1">
              <a:rPr lang="cs-CZ"/>
              <a:pPr>
                <a:defRPr/>
              </a:pPr>
              <a:t>06.10.2025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B38ABD-4646-4CDA-B39C-FB3102022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D64AE03-C999-414A-81E8-E7B0B95A2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E4746948-82D7-4A7B-AF21-4787E68FC91E}" type="slidenum">
              <a:rPr lang="cs-CZ" altLang="cs-CZ"/>
              <a:pPr/>
              <a:t>‹#›</a:t>
            </a:fld>
            <a:endParaRPr lang="cs-CZ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Obrázek 1" descr="logolinkII_bar..jpg">
            <a:extLst>
              <a:ext uri="{FF2B5EF4-FFF2-40B4-BE49-F238E27FC236}">
                <a16:creationId xmlns:a16="http://schemas.microsoft.com/office/drawing/2014/main" id="{98ADCC7D-B23B-476F-8544-77A428313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4665663"/>
            <a:ext cx="576262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C0B6945-1309-4FC8-A200-192CD88D36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8" y="7540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kern="0">
              <a:solidFill>
                <a:sysClr val="windowText" lastClr="000000"/>
              </a:solidFill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0E1AA25-6A6D-4F34-9062-BCFA641A8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3095625"/>
            <a:ext cx="84248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cs-CZ" kern="0">
              <a:solidFill>
                <a:sysClr val="windowText" lastClr="00000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3B0338-35E6-4340-A4B2-132DF505F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1438" y="4056063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kern="0">
              <a:solidFill>
                <a:sysClr val="windowText" lastClr="000000"/>
              </a:solidFill>
            </a:endParaRPr>
          </a:p>
        </p:txBody>
      </p:sp>
      <p:pic>
        <p:nvPicPr>
          <p:cNvPr id="2054" name="Picture 6" descr="Logo">
            <a:extLst>
              <a:ext uri="{FF2B5EF4-FFF2-40B4-BE49-F238E27FC236}">
                <a16:creationId xmlns:a16="http://schemas.microsoft.com/office/drawing/2014/main" id="{B54FC585-6099-49BF-A244-F612C82E5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44488"/>
            <a:ext cx="658812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7">
            <a:extLst>
              <a:ext uri="{FF2B5EF4-FFF2-40B4-BE49-F238E27FC236}">
                <a16:creationId xmlns:a16="http://schemas.microsoft.com/office/drawing/2014/main" id="{B7F99491-0C79-459E-9139-66731407A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14425"/>
            <a:ext cx="6913563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400" b="1" kern="0" dirty="0">
                <a:solidFill>
                  <a:sysClr val="windowText" lastClr="000000"/>
                </a:solidFill>
              </a:rPr>
              <a:t>Tento materiál byl vytvořen v rámci projektu  Operačního programu Vzdělávání pro konkurenceschopnost.</a:t>
            </a:r>
          </a:p>
        </p:txBody>
      </p:sp>
      <p:pic>
        <p:nvPicPr>
          <p:cNvPr id="2056" name="table">
            <a:extLst>
              <a:ext uri="{FF2B5EF4-FFF2-40B4-BE49-F238E27FC236}">
                <a16:creationId xmlns:a16="http://schemas.microsoft.com/office/drawing/2014/main" id="{76709288-F960-4872-B500-231AA50C88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12913"/>
            <a:ext cx="6837363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5">
            <a:extLst>
              <a:ext uri="{FF2B5EF4-FFF2-40B4-BE49-F238E27FC236}">
                <a16:creationId xmlns:a16="http://schemas.microsoft.com/office/drawing/2014/main" id="{DD5F622A-C574-4E29-A3CC-0DB62D79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713038"/>
            <a:ext cx="8497888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defPPr>
              <a:defRPr lang="cs-CZ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SADA č. 22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Identifikátor: VY_32_INOVACE_SADA22 _ </a:t>
            </a:r>
            <a:r>
              <a:rPr lang="cs-CZ" sz="1200" b="1" kern="0" dirty="0" err="1">
                <a:solidFill>
                  <a:sysClr val="windowText" lastClr="000000"/>
                </a:solidFill>
              </a:rPr>
              <a:t>VkO</a:t>
            </a:r>
            <a:r>
              <a:rPr lang="cs-CZ" sz="1200" b="1" kern="0">
                <a:solidFill>
                  <a:sysClr val="windowText" lastClr="000000"/>
                </a:solidFill>
              </a:rPr>
              <a:t> DUM č.7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Vzdělávací oblast: Člověk a společnost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Vzdělávací obor: Výchova k občanství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000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Název:  Peníze</a:t>
            </a:r>
            <a:endParaRPr lang="cs-CZ" sz="1200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Autor:  Ivana Skalická</a:t>
            </a:r>
            <a:endParaRPr lang="cs-CZ" sz="1200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Stručná anotace:  Prezentace informuje o funkci a vývoji peněz a potřebě s nimi šetrně zacházet.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Metodické zhodnocení: Žáci pochopili, že vývoj peněz usnadnil obchodování a ekonomické vztahy ve společnosti vůbec, </a:t>
            </a:r>
            <a:br>
              <a:rPr lang="cs-CZ" sz="1200" b="1" kern="0" dirty="0">
                <a:solidFill>
                  <a:sysClr val="windowText" lastClr="000000"/>
                </a:solidFill>
              </a:rPr>
            </a:br>
            <a:r>
              <a:rPr lang="cs-CZ" sz="1200" b="1" kern="0" dirty="0">
                <a:solidFill>
                  <a:sysClr val="windowText" lastClr="000000"/>
                </a:solidFill>
              </a:rPr>
              <a:t>byli vedeni k šetrnému nakládání s penězi 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cs-CZ" sz="1200" b="1" kern="0" dirty="0">
                <a:solidFill>
                  <a:sysClr val="windowText" lastClr="000000"/>
                </a:solidFill>
              </a:rPr>
              <a:t>Využito </a:t>
            </a:r>
            <a:r>
              <a:rPr lang="cs-CZ" sz="1200" b="1" kern="0" dirty="0" err="1">
                <a:solidFill>
                  <a:sysClr val="windowText" lastClr="000000"/>
                </a:solidFill>
              </a:rPr>
              <a:t>VkO</a:t>
            </a:r>
            <a:r>
              <a:rPr lang="cs-CZ" sz="1200" b="1" kern="0" dirty="0">
                <a:solidFill>
                  <a:sysClr val="windowText" lastClr="000000"/>
                </a:solidFill>
              </a:rPr>
              <a:t> 7.C 7.2.2012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200" b="1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200" b="1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200" b="1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200" b="1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200" b="1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000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000" kern="0" dirty="0">
              <a:solidFill>
                <a:sysClr val="windowText" lastClr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br>
              <a:rPr lang="cs-CZ" sz="1000" kern="0" dirty="0">
                <a:solidFill>
                  <a:sysClr val="windowText" lastClr="000000"/>
                </a:solidFill>
              </a:rPr>
            </a:br>
            <a:r>
              <a:rPr lang="cs-CZ" sz="1000" kern="0" dirty="0">
                <a:solidFill>
                  <a:sysClr val="windowText" lastClr="000000"/>
                </a:solidFill>
              </a:rPr>
              <a:t>Autorem materiálu a všech jeho částí , není-li uvedeno jinak, je Ivana  Skalická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1000" kern="0" dirty="0">
              <a:solidFill>
                <a:sysClr val="windowText" lastClr="000000"/>
              </a:solidFill>
            </a:endParaRPr>
          </a:p>
        </p:txBody>
      </p:sp>
      <p:sp>
        <p:nvSpPr>
          <p:cNvPr id="10" name="Zástupný symbol pro číslo snímku 9">
            <a:extLst>
              <a:ext uri="{FF2B5EF4-FFF2-40B4-BE49-F238E27FC236}">
                <a16:creationId xmlns:a16="http://schemas.microsoft.com/office/drawing/2014/main" id="{052E548B-12AC-4E79-91F2-1412DF11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FE599E9-3464-4C2A-931A-25475C89684C}" type="slidenum">
              <a:rPr lang="cs-CZ" altLang="cs-CZ">
                <a:solidFill>
                  <a:srgbClr val="898989"/>
                </a:solidFill>
              </a:rPr>
              <a:pPr eaLnBrk="1" hangingPunct="1"/>
              <a:t>1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Nadpis 1">
            <a:extLst>
              <a:ext uri="{FF2B5EF4-FFF2-40B4-BE49-F238E27FC236}">
                <a16:creationId xmlns:a16="http://schemas.microsoft.com/office/drawing/2014/main" id="{A4DC6150-DE6F-4946-ABAC-C83FEC10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Zdroje</a:t>
            </a:r>
          </a:p>
        </p:txBody>
      </p:sp>
      <p:sp>
        <p:nvSpPr>
          <p:cNvPr id="11267" name="Zástupný symbol pro obsah 2">
            <a:extLst>
              <a:ext uri="{FF2B5EF4-FFF2-40B4-BE49-F238E27FC236}">
                <a16:creationId xmlns:a16="http://schemas.microsoft.com/office/drawing/2014/main" id="{F760F33F-FF83-4B25-B329-9282DDE11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cs-CZ" altLang="cs-CZ"/>
              <a:t>JANOŠKOVÁ, Dagmar, ONDRÁČKOVÁ, Monika, ČÁBALOVÁ, Dagmar, MARKOVÁ, Hana, ŠEBKOVÁ Jitka.</a:t>
            </a:r>
            <a:r>
              <a:rPr lang="cs-CZ" altLang="cs-CZ" i="1"/>
              <a:t> Občanská výchova 7. učebnice pro základní školy a víceletá gymnázia. </a:t>
            </a:r>
            <a:r>
              <a:rPr lang="cs-CZ" altLang="cs-CZ"/>
              <a:t>1.vyd. Plzeň: Nakladatelství Fraus, 2004. </a:t>
            </a:r>
            <a:br>
              <a:rPr lang="cs-CZ" altLang="cs-CZ"/>
            </a:br>
            <a:r>
              <a:rPr lang="cs-CZ" altLang="cs-CZ"/>
              <a:t>ISBN 80-7238-325-6, s. 39 – 42.</a:t>
            </a:r>
            <a:br>
              <a:rPr lang="cs-CZ" altLang="cs-CZ"/>
            </a:br>
            <a:r>
              <a:rPr lang="cs-CZ" altLang="cs-CZ" sz="2000"/>
              <a:t> </a:t>
            </a:r>
            <a:endParaRPr lang="cs-CZ" altLang="cs-CZ"/>
          </a:p>
          <a:p>
            <a:pPr eaLnBrk="1" hangingPunct="1"/>
            <a:r>
              <a:rPr lang="cs-CZ" altLang="cs-CZ"/>
              <a:t>Klipart MS Office</a:t>
            </a:r>
          </a:p>
          <a:p>
            <a:pPr eaLnBrk="1" hangingPunct="1"/>
            <a:endParaRPr lang="cs-CZ" alt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C17D768-3C4C-44B1-B3AA-262F2173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DDB67A-5C61-49ED-97BD-77C47E880B7E}" type="slidenum">
              <a:rPr lang="cs-CZ" altLang="cs-CZ">
                <a:solidFill>
                  <a:srgbClr val="898989"/>
                </a:solidFill>
              </a:rPr>
              <a:pPr eaLnBrk="1" hangingPunct="1"/>
              <a:t>10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>
            <a:extLst>
              <a:ext uri="{FF2B5EF4-FFF2-40B4-BE49-F238E27FC236}">
                <a16:creationId xmlns:a16="http://schemas.microsoft.com/office/drawing/2014/main" id="{9A6F71FF-D0B2-434D-B33E-D20D3FD5B1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Peníze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32B6B55-FAEC-44CD-B8B8-767FB6E2B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cs-CZ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 err="1"/>
              <a:t>VkO</a:t>
            </a:r>
            <a:r>
              <a:rPr lang="cs-CZ" dirty="0"/>
              <a:t> 7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1D73EAC-9C9E-40A5-B37A-4F04822E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AF68021-63BD-431D-B163-0805088E1A9F}" type="slidenum">
              <a:rPr lang="cs-CZ" altLang="cs-CZ">
                <a:solidFill>
                  <a:srgbClr val="898989"/>
                </a:solidFill>
              </a:rPr>
              <a:pPr eaLnBrk="1" hangingPunct="1"/>
              <a:t>2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2">
            <a:extLst>
              <a:ext uri="{FF2B5EF4-FFF2-40B4-BE49-F238E27FC236}">
                <a16:creationId xmlns:a16="http://schemas.microsoft.com/office/drawing/2014/main" id="{D9F14B86-D8DF-4565-BCB8-47D81B3C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Funkce peněz</a:t>
            </a:r>
          </a:p>
        </p:txBody>
      </p:sp>
      <p:sp>
        <p:nvSpPr>
          <p:cNvPr id="4099" name="Zástupný symbol pro obsah 3">
            <a:extLst>
              <a:ext uri="{FF2B5EF4-FFF2-40B4-BE49-F238E27FC236}">
                <a16:creationId xmlns:a16="http://schemas.microsoft.com/office/drawing/2014/main" id="{9D5C6806-16D9-4074-B929-0165B50D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cs-CZ" altLang="cs-CZ"/>
          </a:p>
          <a:p>
            <a:pPr eaLnBrk="1" hangingPunct="1"/>
            <a:r>
              <a:rPr lang="cs-CZ" altLang="cs-CZ"/>
              <a:t>vyjadřují hodnotu majetku</a:t>
            </a:r>
            <a:br>
              <a:rPr lang="cs-CZ" altLang="cs-CZ"/>
            </a:br>
            <a:r>
              <a:rPr lang="cs-CZ" altLang="cs-CZ" sz="1200"/>
              <a:t> </a:t>
            </a:r>
            <a:endParaRPr lang="cs-CZ" altLang="cs-CZ"/>
          </a:p>
          <a:p>
            <a:pPr eaLnBrk="1" hangingPunct="1"/>
            <a:r>
              <a:rPr lang="cs-CZ" altLang="cs-CZ"/>
              <a:t>vyjadřují cenu zboží a služeb </a:t>
            </a:r>
          </a:p>
          <a:p>
            <a:pPr eaLnBrk="1" hangingPunct="1"/>
            <a:endParaRPr lang="cs-CZ" altLang="cs-CZ" sz="1200"/>
          </a:p>
          <a:p>
            <a:pPr eaLnBrk="1" hangingPunct="1"/>
            <a:r>
              <a:rPr lang="cs-CZ" altLang="cs-CZ"/>
              <a:t>umožňují směnu za výrobky a služby</a:t>
            </a:r>
            <a:br>
              <a:rPr lang="cs-CZ" altLang="cs-CZ"/>
            </a:br>
            <a:r>
              <a:rPr lang="cs-CZ" altLang="cs-CZ" sz="1200"/>
              <a:t>  </a:t>
            </a:r>
            <a:endParaRPr lang="cs-CZ" altLang="cs-CZ"/>
          </a:p>
          <a:p>
            <a:pPr eaLnBrk="1" hangingPunct="1"/>
            <a:r>
              <a:rPr lang="cs-CZ" altLang="cs-CZ"/>
              <a:t>uchovávají hodnotu na pozdější uspokojení našich potřeb</a:t>
            </a:r>
          </a:p>
        </p:txBody>
      </p:sp>
      <p:pic>
        <p:nvPicPr>
          <p:cNvPr id="4100" name="Picture 2" descr="C:\Users\ucitel\AppData\Local\Microsoft\Windows\Temporary Internet Files\Content.IE5\CRH4K16Y\MC900440391[1].png">
            <a:extLst>
              <a:ext uri="{FF2B5EF4-FFF2-40B4-BE49-F238E27FC236}">
                <a16:creationId xmlns:a16="http://schemas.microsoft.com/office/drawing/2014/main" id="{C01733ED-0265-4033-8718-822578F8B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989138"/>
            <a:ext cx="188912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DFFDF7-2C89-4975-9986-D35E6FDD9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BF58030-F9B7-4AEC-A0C8-31116CEEE1EB}" type="slidenum">
              <a:rPr lang="cs-CZ" altLang="cs-CZ">
                <a:solidFill>
                  <a:srgbClr val="898989"/>
                </a:solidFill>
              </a:rPr>
              <a:pPr eaLnBrk="1" hangingPunct="1"/>
              <a:t>3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>
            <a:extLst>
              <a:ext uri="{FF2B5EF4-FFF2-40B4-BE49-F238E27FC236}">
                <a16:creationId xmlns:a16="http://schemas.microsoft.com/office/drawing/2014/main" id="{03DC984E-50C2-430D-BFF0-9A632A6B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Vývoj peněz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944613-D98F-4C77-9B48-654BFD35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844675"/>
            <a:ext cx="8496300" cy="4281488"/>
          </a:xfrm>
        </p:spPr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>
                <a:solidFill>
                  <a:srgbClr val="CC0099"/>
                </a:solidFill>
              </a:rPr>
              <a:t>Směnný obchod </a:t>
            </a:r>
            <a:br>
              <a:rPr lang="cs-CZ" dirty="0"/>
            </a:br>
            <a:r>
              <a:rPr lang="cs-CZ" dirty="0"/>
              <a:t>= kus za (x)kus(ů)		</a:t>
            </a:r>
            <a:r>
              <a:rPr lang="cs-CZ" sz="4700" dirty="0"/>
              <a:t>⁼		⁺</a:t>
            </a:r>
            <a:br>
              <a:rPr lang="cs-CZ" dirty="0"/>
            </a:br>
            <a:r>
              <a:rPr lang="cs-CZ" sz="1200" dirty="0"/>
              <a:t> </a:t>
            </a: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>
                <a:solidFill>
                  <a:srgbClr val="CC0099"/>
                </a:solidFill>
              </a:rPr>
              <a:t>Ekvivalent  směny</a:t>
            </a:r>
            <a:br>
              <a:rPr lang="cs-CZ" dirty="0"/>
            </a:br>
            <a:r>
              <a:rPr lang="cs-CZ" dirty="0"/>
              <a:t>= něco, co je v dané oblasti vzácné ( sůl, kožešiny, koření, mušle, zlato, hedvábí…)</a:t>
            </a:r>
            <a:br>
              <a:rPr lang="cs-CZ" dirty="0"/>
            </a:br>
            <a:r>
              <a:rPr lang="cs-CZ" sz="1200" dirty="0"/>
              <a:t> </a:t>
            </a:r>
            <a:br>
              <a:rPr lang="cs-CZ" dirty="0"/>
            </a:br>
            <a:r>
              <a:rPr lang="cs-CZ" dirty="0"/>
              <a:t>u nás plátno		slovo platit</a:t>
            </a:r>
            <a:br>
              <a:rPr lang="cs-CZ" dirty="0"/>
            </a:br>
            <a:r>
              <a:rPr lang="cs-CZ" sz="1200" dirty="0"/>
              <a:t> </a:t>
            </a: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>
                <a:solidFill>
                  <a:srgbClr val="CC0099"/>
                </a:solidFill>
              </a:rPr>
              <a:t>Mince</a:t>
            </a:r>
            <a:r>
              <a:rPr lang="cs-CZ" dirty="0"/>
              <a:t> 	a ) z drahého kovu (měď, stříbro, zlato…) 			mají hodnotu hmotnosti kovu</a:t>
            </a:r>
            <a:br>
              <a:rPr lang="cs-CZ" dirty="0"/>
            </a:br>
            <a:r>
              <a:rPr lang="cs-CZ" dirty="0"/>
              <a:t>		b) s domluvenou hodnotou</a:t>
            </a:r>
          </a:p>
        </p:txBody>
      </p:sp>
      <p:sp>
        <p:nvSpPr>
          <p:cNvPr id="4" name="Šipka doprava 3">
            <a:extLst>
              <a:ext uri="{FF2B5EF4-FFF2-40B4-BE49-F238E27FC236}">
                <a16:creationId xmlns:a16="http://schemas.microsoft.com/office/drawing/2014/main" id="{2EA374BF-6D44-468B-B69A-5D7F28BEE6A5}"/>
              </a:ext>
            </a:extLst>
          </p:cNvPr>
          <p:cNvSpPr/>
          <p:nvPr/>
        </p:nvSpPr>
        <p:spPr>
          <a:xfrm>
            <a:off x="3276600" y="4354513"/>
            <a:ext cx="488950" cy="142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/>
          </a:p>
        </p:txBody>
      </p:sp>
      <p:pic>
        <p:nvPicPr>
          <p:cNvPr id="5125" name="Picture 3" descr="C:\Users\ucitel\AppData\Local\Microsoft\Windows\Temporary Internet Files\Content.IE5\CRH4K16Y\MC900237286[1].wmf">
            <a:extLst>
              <a:ext uri="{FF2B5EF4-FFF2-40B4-BE49-F238E27FC236}">
                <a16:creationId xmlns:a16="http://schemas.microsoft.com/office/drawing/2014/main" id="{FD33C1AB-54B1-4B48-80D8-3310D0B50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0" y="1916113"/>
            <a:ext cx="839788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7" descr="C:\Users\ucitel\AppData\Local\Microsoft\Windows\Temporary Internet Files\Content.IE5\3Y0F5ZQX\MC900354064[1].wmf">
            <a:extLst>
              <a:ext uri="{FF2B5EF4-FFF2-40B4-BE49-F238E27FC236}">
                <a16:creationId xmlns:a16="http://schemas.microsoft.com/office/drawing/2014/main" id="{776C2211-4BFD-4D1A-9A0F-13EE61CC7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1773238"/>
            <a:ext cx="1231900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7" name="Picture 8" descr="C:\Users\ucitel\AppData\Local\Microsoft\Windows\Temporary Internet Files\Content.IE5\HCHHGEFH\MC900250168[1].wmf">
            <a:extLst>
              <a:ext uri="{FF2B5EF4-FFF2-40B4-BE49-F238E27FC236}">
                <a16:creationId xmlns:a16="http://schemas.microsoft.com/office/drawing/2014/main" id="{51573107-2642-44D9-BFD9-0EE5F6F16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1763713"/>
            <a:ext cx="1296988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33F81-9ABF-413E-A1E0-BAFBBD63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238434-40B3-4368-A2E3-AB875B83EFCB}" type="slidenum">
              <a:rPr lang="cs-CZ" altLang="cs-CZ">
                <a:solidFill>
                  <a:srgbClr val="898989"/>
                </a:solidFill>
              </a:rPr>
              <a:pPr eaLnBrk="1" hangingPunct="1"/>
              <a:t>4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2E79EC-EEC2-4DB0-AA9B-F6DF52D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cs-CZ" b="1" dirty="0">
                <a:solidFill>
                  <a:schemeClr val="bg1">
                    <a:lumMod val="85000"/>
                  </a:schemeClr>
                </a:solidFill>
              </a:rPr>
              <a:t>Vývoj peněz 2</a:t>
            </a:r>
            <a:endParaRPr lang="cs-CZ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433A2B2-09E5-4CBF-9D01-8AE7AA56D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600200"/>
            <a:ext cx="8424863" cy="4525963"/>
          </a:xfrm>
        </p:spPr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>
                <a:solidFill>
                  <a:srgbClr val="CC0099"/>
                </a:solidFill>
              </a:rPr>
              <a:t>4. Bankovky </a:t>
            </a:r>
            <a:br>
              <a:rPr lang="cs-CZ" dirty="0"/>
            </a:br>
            <a:r>
              <a:rPr lang="cs-CZ" dirty="0"/>
              <a:t>= domluvená hodnota cenného papíru vydaného:  	a) bankou</a:t>
            </a:r>
            <a:br>
              <a:rPr lang="cs-CZ" dirty="0"/>
            </a:br>
            <a:r>
              <a:rPr lang="cs-CZ" dirty="0"/>
              <a:t>	b) později státem= všeobecně užívané 						    platidlo</a:t>
            </a:r>
            <a:br>
              <a:rPr lang="cs-CZ" dirty="0"/>
            </a:br>
            <a:r>
              <a:rPr lang="cs-CZ" sz="1200" dirty="0"/>
              <a:t> </a:t>
            </a:r>
            <a:endParaRPr lang="cs-CZ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>
                <a:solidFill>
                  <a:srgbClr val="CC0099"/>
                </a:solidFill>
              </a:rPr>
              <a:t>5. Elektronické peníze</a:t>
            </a:r>
            <a:br>
              <a:rPr lang="cs-CZ" dirty="0">
                <a:solidFill>
                  <a:srgbClr val="CC0099"/>
                </a:solidFill>
              </a:rPr>
            </a:br>
            <a:r>
              <a:rPr lang="cs-CZ" dirty="0"/>
              <a:t>= jen pohyb čísel mezi účty, bezhotovostní placení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>
                <a:solidFill>
                  <a:srgbClr val="CC0099"/>
                </a:solidFill>
              </a:rPr>
              <a:t>	</a:t>
            </a:r>
            <a:r>
              <a:rPr lang="cs-CZ" dirty="0"/>
              <a:t>a) platební karty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	b) elektronické bankovnictví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cs-CZ" dirty="0"/>
          </a:p>
        </p:txBody>
      </p:sp>
      <p:pic>
        <p:nvPicPr>
          <p:cNvPr id="6148" name="Picture 2" descr="C:\Users\ucitel\AppData\Local\Microsoft\Windows\Temporary Internet Files\Content.IE5\HCHHGEFH\MP900215992[1].jpg">
            <a:extLst>
              <a:ext uri="{FF2B5EF4-FFF2-40B4-BE49-F238E27FC236}">
                <a16:creationId xmlns:a16="http://schemas.microsoft.com/office/drawing/2014/main" id="{B5E75EC4-BBD2-47B3-97D0-AD6BA949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88" y="3429000"/>
            <a:ext cx="1296987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3" descr="C:\Users\ucitel\AppData\Local\Microsoft\Windows\Temporary Internet Files\Content.IE5\3Y0F5ZQX\MC900440385[1].png">
            <a:extLst>
              <a:ext uri="{FF2B5EF4-FFF2-40B4-BE49-F238E27FC236}">
                <a16:creationId xmlns:a16="http://schemas.microsoft.com/office/drawing/2014/main" id="{D349DE82-B1EE-403C-885A-18DE312EF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0" y="5013325"/>
            <a:ext cx="1241425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D2CE0F08-A2DD-4C53-A045-B4A76306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98AB94E-F9FD-4641-B4E8-C59F594B564B}" type="slidenum">
              <a:rPr lang="cs-CZ" altLang="cs-CZ">
                <a:solidFill>
                  <a:srgbClr val="898989"/>
                </a:solidFill>
              </a:rPr>
              <a:pPr eaLnBrk="1" hangingPunct="1"/>
              <a:t>5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>
            <a:extLst>
              <a:ext uri="{FF2B5EF4-FFF2-40B4-BE49-F238E27FC236}">
                <a16:creationId xmlns:a16="http://schemas.microsoft.com/office/drawing/2014/main" id="{EAF7B7B2-1A57-4B01-BFF3-A827F1F41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Ochranné prvky bankovek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5C6FE0D-6A59-4357-9D02-0F238B8D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→ chrání před paděláním peněz  </a:t>
            </a:r>
            <a:br>
              <a:rPr lang="cs-CZ" dirty="0"/>
            </a:br>
            <a:r>
              <a:rPr lang="cs-CZ" dirty="0"/>
              <a:t>→ umožňují padělek poznat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některé jsou zjistitelné i našimi smysly (zrak, hmat)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druh papíru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hlubotisk			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ochranná vlákna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vodoznak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cs-CZ" dirty="0"/>
              <a:t>proměnlivost barev při sklápění….</a:t>
            </a:r>
          </a:p>
          <a:p>
            <a:pPr marL="0" indent="0" algn="ctr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>
                <a:solidFill>
                  <a:srgbClr val="CC0099"/>
                </a:solidFill>
              </a:rPr>
              <a:t>Padělání bankovek je trestný čin.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4C097B8-7D12-437F-BDF0-9E64F55D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36C9D8-555F-4B46-8A68-0C0B3AF9B7CB}" type="slidenum">
              <a:rPr lang="cs-CZ" altLang="cs-CZ">
                <a:solidFill>
                  <a:srgbClr val="898989"/>
                </a:solidFill>
              </a:rPr>
              <a:pPr eaLnBrk="1" hangingPunct="1"/>
              <a:t>6</a:t>
            </a:fld>
            <a:endParaRPr lang="cs-CZ" altLang="cs-CZ">
              <a:solidFill>
                <a:srgbClr val="898989"/>
              </a:solidFill>
            </a:endParaRPr>
          </a:p>
        </p:txBody>
      </p:sp>
      <p:pic>
        <p:nvPicPr>
          <p:cNvPr id="7173" name="Picture 5" descr="C:\Users\ucitel\AppData\Local\Microsoft\Windows\Temporary Internet Files\Content.IE5\CRH4K16Y\MP900428053[1].jpg">
            <a:extLst>
              <a:ext uri="{FF2B5EF4-FFF2-40B4-BE49-F238E27FC236}">
                <a16:creationId xmlns:a16="http://schemas.microsoft.com/office/drawing/2014/main" id="{EBC97BD3-1998-4BF1-B958-68F7FA232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3213100"/>
            <a:ext cx="2305050" cy="154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adpis 1">
            <a:extLst>
              <a:ext uri="{FF2B5EF4-FFF2-40B4-BE49-F238E27FC236}">
                <a16:creationId xmlns:a16="http://schemas.microsoft.com/office/drawing/2014/main" id="{1840CD55-925D-451F-B9E2-36D98931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Zacházení s penězi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32F30DB-FFA9-435C-A821-B949D9E39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Bankovky i mince jsou státní cenina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→ je nutné s nimi šetrně zacházet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(schovat, zbytečně neohýbat, nemačkat, nemazat…)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→ jejich výroba je placena ze státního rozpočtu</a:t>
            </a:r>
            <a:br>
              <a:rPr lang="cs-CZ" dirty="0"/>
            </a:br>
            <a:r>
              <a:rPr lang="cs-CZ" dirty="0"/>
              <a:t>(tam svými daněmi přispívá každý občan,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  v současnosti je náš rozpočet v dluhu)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cs-CZ" dirty="0"/>
              <a:t>→ i z osobního hlediska bychom neměli zbytečně utrácet (v budoucnu můžeme úspory potřebovat)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E8D9E13-9D36-4711-8131-DF3336F7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2845B5-4EB4-4FD6-9CA2-885479357D09}" type="slidenum">
              <a:rPr lang="cs-CZ" altLang="cs-CZ">
                <a:solidFill>
                  <a:srgbClr val="898989"/>
                </a:solidFill>
              </a:rPr>
              <a:pPr eaLnBrk="1" hangingPunct="1"/>
              <a:t>7</a:t>
            </a:fld>
            <a:endParaRPr lang="cs-CZ" altLang="cs-CZ">
              <a:solidFill>
                <a:srgbClr val="898989"/>
              </a:solidFill>
            </a:endParaRPr>
          </a:p>
        </p:txBody>
      </p:sp>
      <p:pic>
        <p:nvPicPr>
          <p:cNvPr id="8197" name="Picture 2" descr="C:\Users\ucitel\AppData\Local\Microsoft\Windows\Temporary Internet Files\Content.IE5\HCHHGEFH\MC900287591[1].wmf">
            <a:extLst>
              <a:ext uri="{FF2B5EF4-FFF2-40B4-BE49-F238E27FC236}">
                <a16:creationId xmlns:a16="http://schemas.microsoft.com/office/drawing/2014/main" id="{67ABD782-191C-4243-9DA2-733B13F0A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1196975"/>
            <a:ext cx="1304925" cy="156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>
            <a:extLst>
              <a:ext uri="{FF2B5EF4-FFF2-40B4-BE49-F238E27FC236}">
                <a16:creationId xmlns:a16="http://schemas.microsoft.com/office/drawing/2014/main" id="{64A747C8-BDF4-44B7-B5B7-5D7EABDF1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Otázky a úkoly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12E0383-BF9B-494F-A482-C3C325B38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Jaké funkce mají peníze?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Popiš vývoj peněz.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Proč u nás užíváme slovo platit?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Proč je užití peněz jednodušší než směnný obchod?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Můžeš beztrestně kopírovat peníze? Proč?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Můžeš sám nějak poznat falešné peníze</a:t>
            </a:r>
            <a:br>
              <a:rPr lang="cs-CZ" dirty="0"/>
            </a:br>
            <a:r>
              <a:rPr lang="cs-CZ" dirty="0"/>
              <a:t>= padělky?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Proč asi byly zrušeny mince 5,10,20,50 haléře?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1D6B86E-20E8-4E66-BE0C-02910C86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DCD0C6-FAAB-4031-A543-2A4AFB764B48}" type="slidenum">
              <a:rPr lang="cs-CZ" altLang="cs-CZ">
                <a:solidFill>
                  <a:srgbClr val="898989"/>
                </a:solidFill>
              </a:rPr>
              <a:pPr eaLnBrk="1" hangingPunct="1"/>
              <a:t>8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>
            <a:extLst>
              <a:ext uri="{FF2B5EF4-FFF2-40B4-BE49-F238E27FC236}">
                <a16:creationId xmlns:a16="http://schemas.microsoft.com/office/drawing/2014/main" id="{0D40D2E0-E5FB-4F38-9EA3-D8491E13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cs-CZ" altLang="cs-CZ" b="1">
                <a:solidFill>
                  <a:srgbClr val="CC0099"/>
                </a:solidFill>
              </a:rPr>
              <a:t>Řešení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E67919C4-F7FF-416B-A6A2-2DDE26D1E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Snímek 3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Snímky 4 – 5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Od slova plátno, bylo vzácné, užívalo se jako ekvivalent směny.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Směnou se obtížněji určuje cena zboží.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Ne, je to trestný čin.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Snímek 6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cs-CZ" dirty="0"/>
              <a:t>Náklady na výrobu jedné mince vysoko převyšovaly její hodnotu a bylo to nehospodárné je vyrábět.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cs-CZ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6C6D72-95D5-4BEE-A1B8-B9335AB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304B9FB-5EFA-4388-BCFB-E1D8A5055D83}" type="slidenum">
              <a:rPr lang="cs-CZ" altLang="cs-CZ">
                <a:solidFill>
                  <a:srgbClr val="898989"/>
                </a:solidFill>
              </a:rPr>
              <a:pPr eaLnBrk="1" hangingPunct="1"/>
              <a:t>9</a:t>
            </a:fld>
            <a:endParaRPr lang="cs-CZ" altLang="cs-CZ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581</Words>
  <Application>Microsoft Office PowerPoint</Application>
  <PresentationFormat>Předvádění na obrazovce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3" baseType="lpstr">
      <vt:lpstr>Calibri</vt:lpstr>
      <vt:lpstr>Arial</vt:lpstr>
      <vt:lpstr>Motiv systému Office</vt:lpstr>
      <vt:lpstr>Prezentace aplikace PowerPoint</vt:lpstr>
      <vt:lpstr>Peníze</vt:lpstr>
      <vt:lpstr>Funkce peněz</vt:lpstr>
      <vt:lpstr>Vývoj peněz</vt:lpstr>
      <vt:lpstr>Vývoj peněz 2</vt:lpstr>
      <vt:lpstr>Ochranné prvky bankovek</vt:lpstr>
      <vt:lpstr>Zacházení s penězi</vt:lpstr>
      <vt:lpstr>Otázky a úkoly</vt:lpstr>
      <vt:lpstr>Řešení</vt:lpstr>
      <vt:lpstr>Zdroje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Peníze</dc:title>
  <dc:creator>ucitel</dc:creator>
  <cp:lastModifiedBy>Gerža Antonín</cp:lastModifiedBy>
  <cp:revision>13</cp:revision>
  <dcterms:created xsi:type="dcterms:W3CDTF">2013-05-02T08:17:17Z</dcterms:created>
  <dcterms:modified xsi:type="dcterms:W3CDTF">2025-10-06T06:52:35Z</dcterms:modified>
</cp:coreProperties>
</file>