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pR0XI720vU2BIeVEb6pPlDtNw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2290EC-E669-484B-A343-678933EFE80F}">
  <a:tblStyle styleId="{3C2290EC-E669-484B-A343-678933EFE8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a61e6ae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template slide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15a61e6ae0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a61e6ae0b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5a61e6ae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8c91cb8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Talk about what an equalizer 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Problem Statement about equalizers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g238c91cb8e0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template slide</a:t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72e58ab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Add pictures of ordered parts.</a:t>
            </a:r>
            <a:endParaRPr/>
          </a:p>
        </p:txBody>
      </p:sp>
      <p:sp>
        <p:nvSpPr>
          <p:cNvPr id="75" name="Google Shape;75;g1a72e58ab3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8c91cb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Add pictures of ordered parts.</a:t>
            </a:r>
            <a:endParaRPr/>
          </a:p>
        </p:txBody>
      </p:sp>
      <p:sp>
        <p:nvSpPr>
          <p:cNvPr id="85" name="Google Shape;85;g238c91cb8e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8c91cb8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Add pictures of ordered parts.</a:t>
            </a:r>
            <a:endParaRPr/>
          </a:p>
        </p:txBody>
      </p:sp>
      <p:sp>
        <p:nvSpPr>
          <p:cNvPr id="96" name="Google Shape;96;g238c91cb8e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8c91cb8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Add pictures of ordered parts.</a:t>
            </a:r>
            <a:endParaRPr/>
          </a:p>
        </p:txBody>
      </p:sp>
      <p:sp>
        <p:nvSpPr>
          <p:cNvPr id="105" name="Google Shape;105;g238c91cb8e0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d443e551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d443e55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8c91cb8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Add pictures of ordered parts.</a:t>
            </a:r>
            <a:endParaRPr/>
          </a:p>
        </p:txBody>
      </p:sp>
      <p:sp>
        <p:nvSpPr>
          <p:cNvPr id="119" name="Google Shape;119;g238c91cb8e0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hyperlink" Target="https://docs.google.com/spreadsheets/d/1Thk1oUJhDomopmpVn69V4VMsiuZaAUwiQ1KFAPogmX8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be.com/shorts/yP-vf4O0SOA?feature=share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5a61e6ae0b_0_1"/>
          <p:cNvSpPr txBox="1"/>
          <p:nvPr>
            <p:ph type="ctrTitle"/>
          </p:nvPr>
        </p:nvSpPr>
        <p:spPr>
          <a:xfrm>
            <a:off x="3462375" y="3444025"/>
            <a:ext cx="5513100" cy="28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2"/>
              <a:buFont typeface="Arial"/>
              <a:buNone/>
            </a:pPr>
            <a:r>
              <a:rPr lang="en-US" sz="3155"/>
              <a:t>Antonio Cardona</a:t>
            </a:r>
            <a:endParaRPr sz="31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2"/>
              <a:buFont typeface="Arial"/>
              <a:buNone/>
            </a:pPr>
            <a:r>
              <a:rPr lang="en-US" sz="3155"/>
              <a:t>Nathan Finley</a:t>
            </a:r>
            <a:endParaRPr sz="31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2"/>
              <a:buFont typeface="Arial"/>
              <a:buNone/>
            </a:pPr>
            <a:r>
              <a:rPr lang="en-US" sz="3155"/>
              <a:t>Nicole LoGiudice</a:t>
            </a:r>
            <a:endParaRPr sz="3155"/>
          </a:p>
        </p:txBody>
      </p:sp>
      <p:pic>
        <p:nvPicPr>
          <p:cNvPr descr="DLCOE_logo_HWHT.png" id="55" name="Google Shape;55;g15a61e6ae0b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15a61e6ae0b_0_1"/>
          <p:cNvPicPr preferRelativeResize="0"/>
          <p:nvPr/>
        </p:nvPicPr>
        <p:blipFill rotWithShape="1">
          <a:blip r:embed="rId4">
            <a:alphaModFix/>
          </a:blip>
          <a:srcRect b="-950" l="2706" r="30461" t="950"/>
          <a:stretch/>
        </p:blipFill>
        <p:spPr>
          <a:xfrm>
            <a:off x="0" y="25"/>
            <a:ext cx="5413800" cy="5400000"/>
          </a:xfrm>
          <a:prstGeom prst="diagStripe">
            <a:avLst>
              <a:gd fmla="val 28946" name="adj"/>
            </a:avLst>
          </a:prstGeom>
          <a:noFill/>
          <a:ln>
            <a:noFill/>
          </a:ln>
        </p:spPr>
      </p:pic>
      <p:sp>
        <p:nvSpPr>
          <p:cNvPr id="57" name="Google Shape;57;g15a61e6ae0b_0_1"/>
          <p:cNvSpPr txBox="1"/>
          <p:nvPr/>
        </p:nvSpPr>
        <p:spPr>
          <a:xfrm>
            <a:off x="3516225" y="3028225"/>
            <a:ext cx="5459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GrAPE (Graphic Analog Portable Equalizer)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#6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5a61e6ae0b_0_1"/>
          <p:cNvSpPr txBox="1"/>
          <p:nvPr/>
        </p:nvSpPr>
        <p:spPr>
          <a:xfrm>
            <a:off x="4213950" y="1949063"/>
            <a:ext cx="545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Demo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Presentation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a61e6ae0b_0_97"/>
          <p:cNvSpPr txBox="1"/>
          <p:nvPr>
            <p:ph type="title"/>
          </p:nvPr>
        </p:nvSpPr>
        <p:spPr>
          <a:xfrm>
            <a:off x="496850" y="30271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8c91cb8e0_0_3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4" name="Google Shape;64;g238c91cb8e0_0_37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356"/>
              <a:buNone/>
            </a:pPr>
            <a:r>
              <a:rPr b="1" lang="en-US" u="sng"/>
              <a:t>Problem Statement</a:t>
            </a:r>
            <a:endParaRPr b="1" u="sng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667"/>
              <a:buNone/>
            </a:pPr>
            <a:r>
              <a:rPr lang="en-US" sz="2900"/>
              <a:t>The current market lacks equalizers that can be used in settings where complete wirelessness is needed. </a:t>
            </a:r>
            <a:endParaRPr sz="29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667"/>
              <a:buNone/>
            </a:pPr>
            <a:r>
              <a:t/>
            </a:r>
            <a:endParaRPr sz="29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667"/>
              <a:buNone/>
            </a:pPr>
            <a:r>
              <a:rPr lang="en-US" sz="2900"/>
              <a:t>Without both bluetooth input and output connectivity, a user is unable to control his/her speaker system settings on-the-go, and must instead have a dedicated location next to a speaker system from which to control a sound system. </a:t>
            </a:r>
            <a:endParaRPr sz="29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668"/>
              <a:buNone/>
            </a:pPr>
            <a:r>
              <a:t/>
            </a:r>
            <a:endParaRPr sz="29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715"/>
              <a:buNone/>
            </a:pPr>
            <a:r>
              <a:rPr b="1" lang="en-US" sz="3185" u="sng"/>
              <a:t>Solution Proposal</a:t>
            </a:r>
            <a:endParaRPr b="1" sz="3185" u="sng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667"/>
              <a:buNone/>
            </a:pPr>
            <a:r>
              <a:rPr lang="en-US" sz="2900"/>
              <a:t>The GrAPE is a graphic analog portable equalizer for the frequency range of 0-20 kHz with the ability to connect via Bluetooth or Auxiliary to any device/speaker with </a:t>
            </a:r>
            <a:endParaRPr sz="29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667"/>
              <a:buNone/>
            </a:pPr>
            <a:r>
              <a:rPr lang="en-US" sz="2900"/>
              <a:t>these applications.</a:t>
            </a:r>
            <a:endParaRPr sz="2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668"/>
              <a:buNone/>
            </a:pPr>
            <a:r>
              <a:t/>
            </a:r>
            <a:endParaRPr sz="29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668"/>
              <a:buNone/>
            </a:pPr>
            <a:r>
              <a:t/>
            </a:r>
            <a:endParaRPr sz="2900" u="sng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668"/>
              <a:buNone/>
            </a:pPr>
            <a:r>
              <a:t/>
            </a:r>
            <a:endParaRPr sz="2900"/>
          </a:p>
        </p:txBody>
      </p:sp>
      <p:pic>
        <p:nvPicPr>
          <p:cNvPr id="65" name="Google Shape;65;g238c91cb8e0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563" y="5240225"/>
            <a:ext cx="2592575" cy="16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38c91cb8e0_0_37"/>
          <p:cNvSpPr txBox="1"/>
          <p:nvPr/>
        </p:nvSpPr>
        <p:spPr>
          <a:xfrm>
            <a:off x="6129300" y="39950"/>
            <a:ext cx="29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Graphic Analog Portable Equalizer</a:t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 Partition</a:t>
            </a:r>
            <a:endParaRPr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457200" y="19730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Antonio Cardona: “Power Supply including: DC-DC converters, charging circuit and battery fuel gauge, and User Interface including LCD and directional buttons”</a:t>
            </a:r>
            <a:endParaRPr sz="260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-3048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Nicole LoGiudice: “Bluetooth input and output, utilizing external DAC and internal ADC via I2S.”</a:t>
            </a:r>
            <a:endParaRPr sz="2600"/>
          </a:p>
          <a:p>
            <a:pPr indent="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048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Nathan Finley: “”</a:t>
            </a:r>
            <a:endParaRPr sz="2600"/>
          </a:p>
          <a:p>
            <a:pPr indent="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72e58ab3f_1_0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n-US" sz="3000"/>
              <a:t>Power Supply Validation </a:t>
            </a:r>
            <a:endParaRPr sz="3000"/>
          </a:p>
        </p:txBody>
      </p:sp>
      <p:sp>
        <p:nvSpPr>
          <p:cNvPr id="78" name="Google Shape;78;g1a72e58ab3f_1_0"/>
          <p:cNvSpPr txBox="1"/>
          <p:nvPr>
            <p:ph type="title"/>
          </p:nvPr>
        </p:nvSpPr>
        <p:spPr>
          <a:xfrm>
            <a:off x="5999050" y="0"/>
            <a:ext cx="3145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n-US" sz="2600" u="sng">
                <a:solidFill>
                  <a:schemeClr val="accent2"/>
                </a:solidFill>
              </a:rPr>
              <a:t>Antonio Cardona</a:t>
            </a:r>
            <a:endParaRPr sz="2600" u="sng">
              <a:solidFill>
                <a:schemeClr val="accent2"/>
              </a:solidFill>
            </a:endParaRPr>
          </a:p>
        </p:txBody>
      </p:sp>
      <p:pic>
        <p:nvPicPr>
          <p:cNvPr id="79" name="Google Shape;79;g1a72e58ab3f_1_0" title="Chart"/>
          <p:cNvPicPr preferRelativeResize="0"/>
          <p:nvPr/>
        </p:nvPicPr>
        <p:blipFill rotWithShape="1">
          <a:blip r:embed="rId3">
            <a:alphaModFix/>
          </a:blip>
          <a:srcRect b="0" l="1681" r="0" t="0"/>
          <a:stretch/>
        </p:blipFill>
        <p:spPr>
          <a:xfrm>
            <a:off x="0" y="2088245"/>
            <a:ext cx="4533474" cy="2851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1a72e58ab3f_1_0" title="Chart"/>
          <p:cNvPicPr preferRelativeResize="0"/>
          <p:nvPr/>
        </p:nvPicPr>
        <p:blipFill rotWithShape="1">
          <a:blip r:embed="rId4">
            <a:alphaModFix/>
          </a:blip>
          <a:srcRect b="0" l="2056" r="0" t="0"/>
          <a:stretch/>
        </p:blipFill>
        <p:spPr>
          <a:xfrm>
            <a:off x="4459625" y="2027350"/>
            <a:ext cx="4645851" cy="293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a72e58ab3f_1_0"/>
          <p:cNvPicPr preferRelativeResize="0"/>
          <p:nvPr/>
        </p:nvPicPr>
        <p:blipFill rotWithShape="1">
          <a:blip r:embed="rId5">
            <a:alphaModFix/>
          </a:blip>
          <a:srcRect b="0" l="6669" r="63448" t="87722"/>
          <a:stretch/>
        </p:blipFill>
        <p:spPr>
          <a:xfrm>
            <a:off x="1656550" y="5301500"/>
            <a:ext cx="5830902" cy="11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a72e58ab3f_1_0"/>
          <p:cNvSpPr txBox="1"/>
          <p:nvPr/>
        </p:nvSpPr>
        <p:spPr>
          <a:xfrm>
            <a:off x="0" y="6499900"/>
            <a:ext cx="4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DC-DC Converter Detailed Validation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8c91cb8e0_0_0"/>
          <p:cNvSpPr txBox="1"/>
          <p:nvPr>
            <p:ph idx="1" type="body"/>
          </p:nvPr>
        </p:nvSpPr>
        <p:spPr>
          <a:xfrm>
            <a:off x="-2841375" y="2005350"/>
            <a:ext cx="89661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LCD Validation Demo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38c91cb8e0_0_0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n-US" sz="3000"/>
              <a:t>LCD</a:t>
            </a:r>
            <a:r>
              <a:rPr lang="en-US" sz="3000"/>
              <a:t> Validation </a:t>
            </a:r>
            <a:endParaRPr sz="3000"/>
          </a:p>
        </p:txBody>
      </p:sp>
      <p:sp>
        <p:nvSpPr>
          <p:cNvPr id="89" name="Google Shape;89;g238c91cb8e0_0_0"/>
          <p:cNvSpPr txBox="1"/>
          <p:nvPr>
            <p:ph type="title"/>
          </p:nvPr>
        </p:nvSpPr>
        <p:spPr>
          <a:xfrm>
            <a:off x="5999050" y="0"/>
            <a:ext cx="3145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n-US" sz="2600" u="sng">
                <a:solidFill>
                  <a:schemeClr val="accent2"/>
                </a:solidFill>
              </a:rPr>
              <a:t>Antonio Cardona</a:t>
            </a:r>
            <a:endParaRPr sz="2600" u="sng">
              <a:solidFill>
                <a:schemeClr val="accent2"/>
              </a:solidFill>
            </a:endParaRPr>
          </a:p>
        </p:txBody>
      </p:sp>
      <p:pic>
        <p:nvPicPr>
          <p:cNvPr id="90" name="Google Shape;90;g238c91cb8e0_0_0"/>
          <p:cNvPicPr preferRelativeResize="0"/>
          <p:nvPr/>
        </p:nvPicPr>
        <p:blipFill rotWithShape="1">
          <a:blip r:embed="rId4">
            <a:alphaModFix/>
          </a:blip>
          <a:srcRect b="54925" l="6638" r="63551" t="33743"/>
          <a:stretch/>
        </p:blipFill>
        <p:spPr>
          <a:xfrm>
            <a:off x="1695225" y="5244875"/>
            <a:ext cx="5846651" cy="10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38c91cb8e0_0_0"/>
          <p:cNvPicPr preferRelativeResize="0"/>
          <p:nvPr/>
        </p:nvPicPr>
        <p:blipFill rotWithShape="1">
          <a:blip r:embed="rId5">
            <a:alphaModFix/>
          </a:blip>
          <a:srcRect b="5654" l="0" r="0" t="5857"/>
          <a:stretch/>
        </p:blipFill>
        <p:spPr>
          <a:xfrm>
            <a:off x="3465650" y="2398313"/>
            <a:ext cx="5678600" cy="2061375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g238c91cb8e0_0_0"/>
          <p:cNvSpPr/>
          <p:nvPr/>
        </p:nvSpPr>
        <p:spPr>
          <a:xfrm>
            <a:off x="4611366" y="2422563"/>
            <a:ext cx="2331900" cy="15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3" name="Google Shape;93;g238c91cb8e0_0_0"/>
          <p:cNvSpPr/>
          <p:nvPr/>
        </p:nvSpPr>
        <p:spPr>
          <a:xfrm>
            <a:off x="5169690" y="4276576"/>
            <a:ext cx="1893900" cy="15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8c91cb8e0_0_6"/>
          <p:cNvSpPr txBox="1"/>
          <p:nvPr>
            <p:ph type="title"/>
          </p:nvPr>
        </p:nvSpPr>
        <p:spPr>
          <a:xfrm>
            <a:off x="457200" y="6838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n-US" sz="3000"/>
              <a:t>Bluetooth</a:t>
            </a:r>
            <a:r>
              <a:rPr lang="en-US" sz="3000"/>
              <a:t> Validation </a:t>
            </a:r>
            <a:endParaRPr sz="3000"/>
          </a:p>
        </p:txBody>
      </p:sp>
      <p:sp>
        <p:nvSpPr>
          <p:cNvPr id="99" name="Google Shape;99;g238c91cb8e0_0_6"/>
          <p:cNvSpPr txBox="1"/>
          <p:nvPr>
            <p:ph type="title"/>
          </p:nvPr>
        </p:nvSpPr>
        <p:spPr>
          <a:xfrm>
            <a:off x="5999050" y="0"/>
            <a:ext cx="3145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n-US" sz="2600" u="sng">
                <a:solidFill>
                  <a:schemeClr val="accent2"/>
                </a:solidFill>
              </a:rPr>
              <a:t>Nicole LoGiudice</a:t>
            </a:r>
            <a:endParaRPr sz="2600" u="sng">
              <a:solidFill>
                <a:schemeClr val="accent2"/>
              </a:solidFill>
            </a:endParaRPr>
          </a:p>
        </p:txBody>
      </p:sp>
      <p:graphicFrame>
        <p:nvGraphicFramePr>
          <p:cNvPr id="100" name="Google Shape;100;g238c91cb8e0_0_6"/>
          <p:cNvGraphicFramePr/>
          <p:nvPr/>
        </p:nvGraphicFramePr>
        <p:xfrm>
          <a:off x="125525" y="148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{3C2290EC-E669-484B-A343-678933EFE80F}</a:tableStyleId>
              </a:tblPr>
              <a:tblGrid>
                <a:gridCol w="1421650"/>
                <a:gridCol w="1421650"/>
                <a:gridCol w="1421650"/>
              </a:tblGrid>
              <a:tr h="79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Receiver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Time to Show on Phone 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Time to Connect (s)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D9EAD3"/>
                          </a:highlight>
                        </a:rPr>
                        <a:t>Average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D9EAD3"/>
                          </a:highlight>
                        </a:rPr>
                        <a:t>2.808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D9EAD3"/>
                          </a:highlight>
                        </a:rPr>
                        <a:t>3.848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g238c91cb8e0_0_6"/>
          <p:cNvGraphicFramePr/>
          <p:nvPr/>
        </p:nvGraphicFramePr>
        <p:xfrm>
          <a:off x="4684075" y="148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{3C2290EC-E669-484B-A343-678933EFE80F}</a:tableStyleId>
              </a:tblPr>
              <a:tblGrid>
                <a:gridCol w="1421650"/>
                <a:gridCol w="1421650"/>
                <a:gridCol w="1421650"/>
              </a:tblGrid>
              <a:tr h="8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Transmitter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Time to Show Receivers on Screen 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Time to Connect (s)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12.07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22.19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11.42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20.72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12.54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D9EAD3"/>
                          </a:highlight>
                        </a:rPr>
                        <a:t>Average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D9EAD3"/>
                          </a:highlight>
                        </a:rPr>
                        <a:t>23.992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D9EAD3"/>
                          </a:highlight>
                        </a:rPr>
                        <a:t>12.134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" name="Google Shape;102;g238c91cb8e0_0_6"/>
          <p:cNvGraphicFramePr/>
          <p:nvPr/>
        </p:nvGraphicFramePr>
        <p:xfrm>
          <a:off x="952500" y="51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{3C2290EC-E669-484B-A343-678933EFE80F}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Connection Distance/Duration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Stable Connection Distance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Stable Connection Time (hr)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Receiver &amp; Transmitter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8c91cb8e0_0_17"/>
          <p:cNvSpPr txBox="1"/>
          <p:nvPr>
            <p:ph idx="1" type="body"/>
          </p:nvPr>
        </p:nvSpPr>
        <p:spPr>
          <a:xfrm>
            <a:off x="88950" y="1642725"/>
            <a:ext cx="89661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797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•"/>
            </a:pPr>
            <a:r>
              <a:t/>
            </a:r>
            <a:endParaRPr sz="20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020"/>
          </a:p>
        </p:txBody>
      </p:sp>
      <p:sp>
        <p:nvSpPr>
          <p:cNvPr id="108" name="Google Shape;108;g238c91cb8e0_0_17"/>
          <p:cNvSpPr txBox="1"/>
          <p:nvPr>
            <p:ph type="title"/>
          </p:nvPr>
        </p:nvSpPr>
        <p:spPr>
          <a:xfrm>
            <a:off x="457200" y="7443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n-US" sz="3000"/>
              <a:t>Equalizer</a:t>
            </a:r>
            <a:r>
              <a:rPr lang="en-US" sz="3000"/>
              <a:t> Validation </a:t>
            </a:r>
            <a:endParaRPr sz="3000"/>
          </a:p>
        </p:txBody>
      </p:sp>
      <p:sp>
        <p:nvSpPr>
          <p:cNvPr id="109" name="Google Shape;109;g238c91cb8e0_0_17"/>
          <p:cNvSpPr txBox="1"/>
          <p:nvPr>
            <p:ph type="title"/>
          </p:nvPr>
        </p:nvSpPr>
        <p:spPr>
          <a:xfrm>
            <a:off x="5999050" y="0"/>
            <a:ext cx="3145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n-US" sz="2600" u="sng">
                <a:solidFill>
                  <a:schemeClr val="accent2"/>
                </a:solidFill>
              </a:rPr>
              <a:t>Nathan Finley</a:t>
            </a:r>
            <a:endParaRPr sz="2600" u="sng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d443e5515_0_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  <p:sp>
        <p:nvSpPr>
          <p:cNvPr id="115" name="Google Shape;115;g21d443e5515_0_8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 added this bc I think we should have the full validation plan on this, and show what was completed all year. Also these validations for the housing we could do before demo. Gl &lt;3</a:t>
            </a:r>
            <a:endParaRPr/>
          </a:p>
        </p:txBody>
      </p:sp>
      <p:pic>
        <p:nvPicPr>
          <p:cNvPr id="116" name="Google Shape;116;g21d443e551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540300"/>
            <a:ext cx="8839199" cy="30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8c91cb8e0_0_26"/>
          <p:cNvSpPr txBox="1"/>
          <p:nvPr>
            <p:ph idx="1" type="body"/>
          </p:nvPr>
        </p:nvSpPr>
        <p:spPr>
          <a:xfrm>
            <a:off x="948025" y="2269200"/>
            <a:ext cx="7221000" cy="40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797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•"/>
            </a:pPr>
            <a:r>
              <a:rPr lang="en-US" sz="2020"/>
              <a:t>Use easier to solder components for ICs</a:t>
            </a:r>
            <a:endParaRPr sz="2020"/>
          </a:p>
          <a:p>
            <a:pPr indent="-26797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•"/>
            </a:pPr>
            <a:r>
              <a:rPr lang="en-US" sz="2020"/>
              <a:t>Account for the worst case scenario for current load when designing the power supply</a:t>
            </a:r>
            <a:endParaRPr sz="2020"/>
          </a:p>
          <a:p>
            <a:pPr indent="-26797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•"/>
            </a:pPr>
            <a:r>
              <a:rPr lang="en-US" sz="2020"/>
              <a:t>Use external ADC and potentially a different Bluetooth Module for audio transmission</a:t>
            </a:r>
            <a:endParaRPr sz="20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020"/>
          </a:p>
        </p:txBody>
      </p:sp>
      <p:sp>
        <p:nvSpPr>
          <p:cNvPr id="122" name="Google Shape;122;g238c91cb8e0_0_26"/>
          <p:cNvSpPr txBox="1"/>
          <p:nvPr>
            <p:ph type="title"/>
          </p:nvPr>
        </p:nvSpPr>
        <p:spPr>
          <a:xfrm>
            <a:off x="457200" y="7443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n-US" sz="3000"/>
              <a:t>What we would do differently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