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1808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FH3YfhVQeJMKgFFBp2Opf4vfR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A3ADC-508C-4BD2-B399-8C3B041181E1}">
  <a:tblStyle styleId="{75AA3ADC-508C-4BD2-B399-8C3B041181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1808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Background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116906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" name="Google Shape;17;p3"/>
          <p:cNvCxnSpPr/>
          <p:nvPr/>
        </p:nvCxnSpPr>
        <p:spPr>
          <a:xfrm>
            <a:off x="11307763" y="700976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"/>
          <p:cNvCxnSpPr/>
          <p:nvPr/>
        </p:nvCxnSpPr>
        <p:spPr>
          <a:xfrm>
            <a:off x="2194560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2577212" y="6431836"/>
            <a:ext cx="0" cy="24886364"/>
          </a:xfrm>
          <a:prstGeom prst="straightConnector1">
            <a:avLst/>
          </a:prstGeom>
          <a:noFill/>
          <a:ln cap="flat" cmpd="tri" w="889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6644640"/>
            <a:ext cx="9798050" cy="148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14400" y="21843852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3046966" y="17186910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11674474" y="6644640"/>
            <a:ext cx="9798050" cy="229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22516542" y="6705600"/>
            <a:ext cx="9448423" cy="66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33046966" y="6705600"/>
            <a:ext cx="9798050" cy="99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33046966" y="25130235"/>
            <a:ext cx="9798050" cy="42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8" type="chart"/>
          </p:nvPr>
        </p:nvSpPr>
        <p:spPr>
          <a:xfrm>
            <a:off x="22513521" y="14194529"/>
            <a:ext cx="9454334" cy="694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  <a:defRPr b="0" i="0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8"/>
              <a:buFont typeface="Arial"/>
              <a:buChar char="•"/>
              <a:defRPr b="0" i="0" sz="17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body"/>
          </p:nvPr>
        </p:nvSpPr>
        <p:spPr>
          <a:xfrm>
            <a:off x="22513522" y="21847581"/>
            <a:ext cx="9417420" cy="7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5257801"/>
            <a:ext cx="43891200" cy="265176"/>
          </a:xfrm>
          <a:prstGeom prst="rect">
            <a:avLst/>
          </a:prstGeom>
          <a:solidFill>
            <a:srgbClr val="8D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31470600"/>
            <a:ext cx="43891200" cy="14478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31543262" y="30837464"/>
            <a:ext cx="0" cy="15881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37322118" cy="2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34024"/>
            <a:ext cx="43939859" cy="14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2503724"/>
            <a:ext cx="43891201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36157168" y="0"/>
            <a:ext cx="7734033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70601"/>
            <a:ext cx="43891201" cy="955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688825" y="1207050"/>
            <a:ext cx="40679649" cy="3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Graphic Analog Portable Equalizer (GrAPE)</a:t>
            </a:r>
            <a:endParaRPr b="0" i="0" sz="8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457200" marR="0" rtl="0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AutoNum type="alphaUcPeriod"/>
            </a:pPr>
            <a:r>
              <a:rPr b="1" lang="en-US" sz="5400">
                <a:solidFill>
                  <a:schemeClr val="lt1"/>
                </a:solidFill>
              </a:rPr>
              <a:t>Cardona (ECEN), N. Finley (ECEN), N. LoGiudice (ECEN)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1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Max Lesser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14400" y="7003709"/>
            <a:ext cx="9829801" cy="47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None/>
            </a:pPr>
            <a:r>
              <a:t/>
            </a:r>
            <a:endParaRPr b="0" i="0" sz="247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7658090" y="15705536"/>
            <a:ext cx="249237" cy="980380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19982190" y="15720452"/>
            <a:ext cx="249237" cy="980381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7913678" y="15782826"/>
            <a:ext cx="2619375" cy="56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8"/>
              <a:buFont typeface="Arial"/>
              <a:buNone/>
            </a:pPr>
            <a:r>
              <a:rPr b="0" i="0" lang="en-US" sz="153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neque dignissim, and in aliquet nisl et umis.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38;p1"/>
          <p:cNvGraphicFramePr/>
          <p:nvPr/>
        </p:nvGraphicFramePr>
        <p:xfrm>
          <a:off x="11764400" y="20759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{75AA3ADC-508C-4BD2-B399-8C3B041181E1}</a:tableStyleId>
              </a:tblPr>
              <a:tblGrid>
                <a:gridCol w="2240700"/>
                <a:gridCol w="2505325"/>
                <a:gridCol w="2223050"/>
                <a:gridCol w="2628850"/>
              </a:tblGrid>
              <a:tr h="654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Chart Title</a:t>
                      </a:r>
                      <a:endParaRPr b="1" sz="2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1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8.01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7.99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5.77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6.44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4.50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3.11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9.55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1.12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6.15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8.00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6.18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5.65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8.21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2.16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3.11*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7.17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3.00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9.70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10.50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4.45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" name="Google Shape;39;p1"/>
          <p:cNvCxnSpPr/>
          <p:nvPr/>
        </p:nvCxnSpPr>
        <p:spPr>
          <a:xfrm>
            <a:off x="946151" y="12692857"/>
            <a:ext cx="9784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11658601" y="19044450"/>
            <a:ext cx="9784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11658599" y="24355019"/>
            <a:ext cx="9829801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" name="Google Shape;42;p1"/>
          <p:cNvCxnSpPr/>
          <p:nvPr/>
        </p:nvCxnSpPr>
        <p:spPr>
          <a:xfrm>
            <a:off x="22442212" y="13808417"/>
            <a:ext cx="9673301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/>
        </p:nvSpPr>
        <p:spPr>
          <a:xfrm>
            <a:off x="22427674" y="25196720"/>
            <a:ext cx="9388200" cy="33555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Power - Charging Time</a:t>
            </a:r>
            <a:endParaRPr b="1"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Talk about </a:t>
            </a:r>
            <a:r>
              <a:rPr lang="en-US" sz="2800">
                <a:solidFill>
                  <a:schemeClr val="dk1"/>
                </a:solidFill>
              </a:rPr>
              <a:t>charging</a:t>
            </a:r>
            <a:r>
              <a:rPr lang="en-US" sz="2800">
                <a:solidFill>
                  <a:schemeClr val="dk1"/>
                </a:solidFill>
              </a:rPr>
              <a:t> and battery life length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Equalizer Cut/Boost</a:t>
            </a:r>
            <a:b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</a:rPr>
              <a:t>Talk about how much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"/>
          <p:cNvCxnSpPr/>
          <p:nvPr/>
        </p:nvCxnSpPr>
        <p:spPr>
          <a:xfrm>
            <a:off x="33147867" y="24056138"/>
            <a:ext cx="948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" name="Google Shape;45;p1"/>
          <p:cNvSpPr txBox="1"/>
          <p:nvPr/>
        </p:nvSpPr>
        <p:spPr>
          <a:xfrm>
            <a:off x="684206" y="28928150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 </a:t>
            </a:r>
            <a:r>
              <a:rPr i="1" lang="en-US" sz="2800">
                <a:solidFill>
                  <a:schemeClr val="dk1"/>
                </a:solidFill>
              </a:rPr>
              <a:t>Block Diagram of the GrAPE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1668740" y="29007094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</a:rPr>
              <a:t>Figure 3: Equalizer Graph - Noise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107688" y="6932975"/>
            <a:ext cx="9667800" cy="24012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36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Equalizers do not have Bluetooth Compatibility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107689" y="13272003"/>
            <a:ext cx="9256800" cy="96945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Broken down between power, LCD, Bluetooth, and Equalizer.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Power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in risus nibh. In nisl quam, aliquet sed nibh sitamet, faucibus placerat dui.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Fusce quis augue scelerisque, luctus rum.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Bluetooth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Proin semper ipsum donec semper Finibus quam tempor, vitae consectetur.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</a:rPr>
              <a:t>LCD</a:t>
            </a:r>
            <a:endParaRPr b="1"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</a:rPr>
              <a:t>Equalizer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667346" y="6932976"/>
            <a:ext cx="9499800" cy="4679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Engineering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Validation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/>
              <a:t>Power Supply/Consumption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Bluetooth Connectability - Range and time for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Equalizer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2427675" y="14478900"/>
            <a:ext cx="9421200" cy="59259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How the GrAPE works as an equalizer for a user to utilize.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Bluetooth - 19 receivers up to for selection from LCD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Equalizer - 10 bands to cut/boost, left and right overall gain knobs, also option of auxiliary input and output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Power - Charging time, battery life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3028817" y="14510867"/>
            <a:ext cx="9562200" cy="6557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Allow amature audio enthusiasts to mix different audio tho be differentiated by area and is portable. For us we would do  differently: * Do not know if this is correct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Use different bluetooth module for transmitter, created lots of noise over bluetooth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Create better +15V power supply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</a:rPr>
              <a:t>Cut/Boost in a larger amount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32930583" y="24669862"/>
            <a:ext cx="9917100" cy="35403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Espressif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Esp-IDF videos person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Power References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Equalizer References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LCD References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1683070" y="18405610"/>
            <a:ext cx="9829801" cy="52322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 </a:t>
            </a:r>
            <a:r>
              <a:rPr i="1" lang="en-US" sz="2800">
                <a:solidFill>
                  <a:schemeClr val="dk1"/>
                </a:solidFill>
              </a:rPr>
              <a:t>Power Graph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1502358" y="19839003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</a:rPr>
              <a:t>Table 1: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Bluetooth Connectability ranges and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442190" y="12877977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</a:rPr>
              <a:t>Figure 4: Equalizer Graph - Other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442211" y="24505480"/>
            <a:ext cx="9829801" cy="52322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5: Housing GrAPE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2930583" y="29648596"/>
            <a:ext cx="10705800" cy="12006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Anyone we would like to thank because they helped alot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" name="Google Shape;58;p1"/>
          <p:cNvGraphicFramePr/>
          <p:nvPr/>
        </p:nvGraphicFramePr>
        <p:xfrm>
          <a:off x="33075105" y="7674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{75AA3ADC-508C-4BD2-B399-8C3B041181E1}</a:tableStyleId>
              </a:tblPr>
              <a:tblGrid>
                <a:gridCol w="2240700"/>
                <a:gridCol w="2505325"/>
                <a:gridCol w="2223050"/>
                <a:gridCol w="2628850"/>
              </a:tblGrid>
              <a:tr h="654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Chart Title</a:t>
                      </a:r>
                      <a:endParaRPr b="1" sz="2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1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8.01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7.99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5.77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6.44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4.50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3.11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9.55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1.12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6.15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8.00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6.18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5.65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8.21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2.16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3.11*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/>
                        <a:t>7.17</a:t>
                      </a:r>
                      <a:endParaRPr b="0" sz="2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3.00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9.70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10.50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-US" sz="2100" u="none" cap="none" strike="noStrike">
                          <a:solidFill>
                            <a:schemeClr val="dk1"/>
                          </a:solidFill>
                        </a:rPr>
                        <a:t>4.45</a:t>
                      </a:r>
                      <a:endParaRPr sz="1400" u="none" cap="none" strike="noStrike"/>
                    </a:p>
                  </a:txBody>
                  <a:tcPr marT="39050" marB="390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" name="Google Shape;59;p1"/>
          <p:cNvSpPr txBox="1"/>
          <p:nvPr/>
        </p:nvSpPr>
        <p:spPr>
          <a:xfrm>
            <a:off x="32974233" y="7027661"/>
            <a:ext cx="9829800" cy="9543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i="1" lang="en-US" sz="2800">
                <a:solidFill>
                  <a:schemeClr val="dk1"/>
                </a:solidFill>
              </a:rPr>
              <a:t>2: Equalizer - How </a:t>
            </a:r>
            <a:r>
              <a:rPr i="1" lang="en-US" sz="2800">
                <a:solidFill>
                  <a:schemeClr val="dk1"/>
                </a:solidFill>
              </a:rPr>
              <a:t>much</a:t>
            </a:r>
            <a:r>
              <a:rPr i="1" lang="en-US" sz="2800">
                <a:solidFill>
                  <a:schemeClr val="dk1"/>
                </a:solidFill>
              </a:rPr>
              <a:t> cut/boost, overall gain/cut knobs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3028817" y="11382967"/>
            <a:ext cx="9421200" cy="5232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Talk more </a:t>
            </a:r>
            <a:r>
              <a:rPr lang="en-US" sz="2800">
                <a:solidFill>
                  <a:schemeClr val="dk1"/>
                </a:solidFill>
              </a:rPr>
              <a:t>about</a:t>
            </a:r>
            <a:r>
              <a:rPr lang="en-US" sz="2800">
                <a:solidFill>
                  <a:schemeClr val="dk1"/>
                </a:solidFill>
              </a:rPr>
              <a:t> outcomes. Another Graph/Table?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4107025" y="80825"/>
            <a:ext cx="9562200" cy="15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Booth: ###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8350" y="1854300"/>
            <a:ext cx="47244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52400" y="152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</a:rPr>
              <a:t>Figure 4: Equalizer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earch Poster Template">
  <a:themeElements>
    <a:clrScheme name="Custom 2">
      <a:dk1>
        <a:srgbClr val="333333"/>
      </a:dk1>
      <a:lt1>
        <a:srgbClr val="FFFFFF"/>
      </a:lt1>
      <a:dk2>
        <a:srgbClr val="5D0025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2016-09-29T18:43:16Z</dcterms:created>
  <dc:creator>Lagoudas, Magdalini Z</dc:creator>
</cp:coreProperties>
</file>