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315" r:id="rId2"/>
    <p:sldId id="304" r:id="rId3"/>
    <p:sldId id="305" r:id="rId4"/>
    <p:sldId id="306" r:id="rId5"/>
    <p:sldId id="314" r:id="rId6"/>
    <p:sldId id="308" r:id="rId7"/>
    <p:sldId id="309" r:id="rId8"/>
    <p:sldId id="313" r:id="rId9"/>
    <p:sldId id="312"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snapToObjects="1">
      <p:cViewPr varScale="1">
        <p:scale>
          <a:sx n="110" d="100"/>
          <a:sy n="110" d="100"/>
        </p:scale>
        <p:origin x="764" y="52"/>
      </p:cViewPr>
      <p:guideLst>
        <p:guide orient="horz" pos="2160"/>
        <p:guide pos="2880"/>
      </p:guideLst>
    </p:cSldViewPr>
  </p:slideViewPr>
  <p:outlineViewPr>
    <p:cViewPr>
      <p:scale>
        <a:sx n="33" d="100"/>
        <a:sy n="33" d="100"/>
      </p:scale>
      <p:origin x="0" y="-10334"/>
    </p:cViewPr>
  </p:outlineViewPr>
  <p:notesTextViewPr>
    <p:cViewPr>
      <p:scale>
        <a:sx n="3" d="2"/>
        <a:sy n="3" d="2"/>
      </p:scale>
      <p:origin x="0" y="0"/>
    </p:cViewPr>
  </p:notesTextViewPr>
  <p:sorterViewPr>
    <p:cViewPr>
      <p:scale>
        <a:sx n="100" d="100"/>
        <a:sy n="100" d="100"/>
      </p:scale>
      <p:origin x="0" y="-135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18C991-F86D-4354-831F-75753FF02021}" type="datetimeFigureOut">
              <a:rPr lang="en-US" smtClean="0"/>
              <a:t>2/11/2023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BF0103-B3C6-432F-8770-4E36A8160A52}" type="slidenum">
              <a:rPr lang="en-US" smtClean="0"/>
              <a:t>‹#›</a:t>
            </a:fld>
            <a:endParaRPr lang="en-US"/>
          </a:p>
        </p:txBody>
      </p:sp>
    </p:spTree>
    <p:extLst>
      <p:ext uri="{BB962C8B-B14F-4D97-AF65-F5344CB8AC3E}">
        <p14:creationId xmlns:p14="http://schemas.microsoft.com/office/powerpoint/2010/main" val="835583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Eric</a:t>
            </a:r>
            <a:endParaRPr/>
          </a:p>
        </p:txBody>
      </p:sp>
      <p:sp>
        <p:nvSpPr>
          <p:cNvPr id="66" name="Google Shape;6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16890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Michelle</a:t>
            </a:r>
            <a:endParaRPr/>
          </a:p>
        </p:txBody>
      </p:sp>
      <p:sp>
        <p:nvSpPr>
          <p:cNvPr id="52" name="Google Shape;5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98173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Kyle</a:t>
            </a:r>
            <a:endParaRPr/>
          </a:p>
        </p:txBody>
      </p:sp>
      <p:sp>
        <p:nvSpPr>
          <p:cNvPr id="59" name="Google Shape;5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03574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Eric</a:t>
            </a:r>
            <a:endParaRPr/>
          </a:p>
        </p:txBody>
      </p:sp>
      <p:sp>
        <p:nvSpPr>
          <p:cNvPr id="66" name="Google Shape;6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41249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Eric</a:t>
            </a:r>
            <a:endParaRPr/>
          </a:p>
        </p:txBody>
      </p:sp>
      <p:sp>
        <p:nvSpPr>
          <p:cNvPr id="66" name="Google Shape;6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52294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0" name="Google Shape;8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149926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cce58aab64_3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cce58aab64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03263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c7d564a012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c7d564a01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Michelle</a:t>
            </a:r>
            <a:endParaRPr/>
          </a:p>
        </p:txBody>
      </p:sp>
    </p:spTree>
    <p:extLst>
      <p:ext uri="{BB962C8B-B14F-4D97-AF65-F5344CB8AC3E}">
        <p14:creationId xmlns:p14="http://schemas.microsoft.com/office/powerpoint/2010/main" val="2040328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a11958be6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a11958be6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36628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cstate="print">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969582" y="2130425"/>
            <a:ext cx="4488617" cy="1470025"/>
          </a:xfrm>
        </p:spPr>
        <p:txBody>
          <a:bodyPr>
            <a:normAutofit/>
          </a:bodyPr>
          <a:lstStyle>
            <a:lvl1pPr algn="r">
              <a:defRPr sz="3600" b="1">
                <a:solidFill>
                  <a:schemeClr val="bg1"/>
                </a:solidFill>
              </a:defRPr>
            </a:lvl1pPr>
          </a:lstStyle>
          <a:p>
            <a:r>
              <a:rPr lang="en-US"/>
              <a:t>Click to edit Master title style</a:t>
            </a:r>
          </a:p>
        </p:txBody>
      </p:sp>
      <p:sp>
        <p:nvSpPr>
          <p:cNvPr id="3" name="Subtitle 2"/>
          <p:cNvSpPr>
            <a:spLocks noGrp="1"/>
          </p:cNvSpPr>
          <p:nvPr>
            <p:ph type="subTitle" idx="1"/>
          </p:nvPr>
        </p:nvSpPr>
        <p:spPr>
          <a:xfrm>
            <a:off x="3124200" y="3886200"/>
            <a:ext cx="5333999" cy="1752600"/>
          </a:xfrm>
        </p:spPr>
        <p:txBody>
          <a:bodyPr>
            <a:normAutofit/>
          </a:bodyPr>
          <a:lstStyle>
            <a:lvl1pPr marL="0" indent="0" algn="r">
              <a:buNone/>
              <a:defRPr sz="2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7181039F-CB0C-E14D-A7EF-3BACE2CEF4EA}" type="datetimeFigureOut">
              <a:rPr lang="en-US" smtClean="0"/>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94265A6-8BBF-864B-863C-9248948DDB56}" type="slidenum">
              <a:rPr lang="en-US" smtClean="0"/>
              <a:t>‹#›</a:t>
            </a:fld>
            <a:endParaRPr lang="en-US" dirty="0"/>
          </a:p>
        </p:txBody>
      </p:sp>
    </p:spTree>
    <p:extLst>
      <p:ext uri="{BB962C8B-B14F-4D97-AF65-F5344CB8AC3E}">
        <p14:creationId xmlns:p14="http://schemas.microsoft.com/office/powerpoint/2010/main" val="1436585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rotWithShape="1">
          <a:blip r:embed="rId2" cstate="print">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049177"/>
            <a:ext cx="8229600" cy="803756"/>
          </a:xfrm>
        </p:spPr>
        <p:txBody>
          <a:bodyPr>
            <a:normAutofit/>
          </a:bodyPr>
          <a:lstStyle>
            <a:lvl1pPr algn="ctr">
              <a:defRPr sz="3200" b="1"/>
            </a:lvl1pPr>
          </a:lstStyle>
          <a:p>
            <a:r>
              <a:rPr lang="en-US" dirty="0"/>
              <a:t>Click to edit Master title style</a:t>
            </a:r>
          </a:p>
        </p:txBody>
      </p:sp>
      <p:sp>
        <p:nvSpPr>
          <p:cNvPr id="3" name="Content Placeholder 2"/>
          <p:cNvSpPr>
            <a:spLocks noGrp="1"/>
          </p:cNvSpPr>
          <p:nvPr>
            <p:ph idx="1"/>
          </p:nvPr>
        </p:nvSpPr>
        <p:spPr>
          <a:xfrm>
            <a:off x="457200" y="2049270"/>
            <a:ext cx="8229600" cy="40768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81039F-CB0C-E14D-A7EF-3BACE2CEF4EA}" type="datetimeFigureOut">
              <a:rPr lang="en-US" smtClean="0"/>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94265A6-8BBF-864B-863C-9248948DDB56}" type="slidenum">
              <a:rPr lang="en-US" smtClean="0"/>
              <a:t>‹#›</a:t>
            </a:fld>
            <a:endParaRPr lang="en-US" dirty="0"/>
          </a:p>
        </p:txBody>
      </p:sp>
      <p:pic>
        <p:nvPicPr>
          <p:cNvPr id="7" name="Picture 6" descr="DLCOE_logo_HWHT.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450851" y="234146"/>
            <a:ext cx="2443865" cy="412601"/>
          </a:xfrm>
          <a:prstGeom prst="rect">
            <a:avLst/>
          </a:prstGeom>
        </p:spPr>
      </p:pic>
    </p:spTree>
    <p:extLst>
      <p:ext uri="{BB962C8B-B14F-4D97-AF65-F5344CB8AC3E}">
        <p14:creationId xmlns:p14="http://schemas.microsoft.com/office/powerpoint/2010/main" val="3639671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975644"/>
            <a:ext cx="4038600" cy="4150519"/>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975644"/>
            <a:ext cx="4038600" cy="4150519"/>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7181039F-CB0C-E14D-A7EF-3BACE2CEF4EA}" type="datetimeFigureOut">
              <a:rPr lang="en-US" smtClean="0"/>
              <a:t>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94265A6-8BBF-864B-863C-9248948DDB56}" type="slidenum">
              <a:rPr lang="en-US" smtClean="0"/>
              <a:t>‹#›</a:t>
            </a:fld>
            <a:endParaRPr lang="en-US" dirty="0"/>
          </a:p>
        </p:txBody>
      </p:sp>
      <p:sp>
        <p:nvSpPr>
          <p:cNvPr id="8" name="Title 1"/>
          <p:cNvSpPr>
            <a:spLocks noGrp="1"/>
          </p:cNvSpPr>
          <p:nvPr>
            <p:ph type="title"/>
          </p:nvPr>
        </p:nvSpPr>
        <p:spPr>
          <a:xfrm>
            <a:off x="457200" y="1049177"/>
            <a:ext cx="8229600" cy="803756"/>
          </a:xfrm>
        </p:spPr>
        <p:txBody>
          <a:bodyPr>
            <a:normAutofit/>
          </a:bodyPr>
          <a:lstStyle>
            <a:lvl1pPr algn="ctr">
              <a:defRPr sz="3200" b="1"/>
            </a:lvl1pPr>
          </a:lstStyle>
          <a:p>
            <a:r>
              <a:rPr lang="en-US" dirty="0"/>
              <a:t>Click to edit Master title style</a:t>
            </a:r>
          </a:p>
        </p:txBody>
      </p:sp>
    </p:spTree>
    <p:extLst>
      <p:ext uri="{BB962C8B-B14F-4D97-AF65-F5344CB8AC3E}">
        <p14:creationId xmlns:p14="http://schemas.microsoft.com/office/powerpoint/2010/main" val="2201685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900649"/>
            <a:ext cx="8229600" cy="1143000"/>
          </a:xfrm>
        </p:spPr>
        <p:txBody>
          <a:bodyPr>
            <a:normAutofit/>
          </a:bodyPr>
          <a:lstStyle>
            <a:lvl1pPr>
              <a:defRPr sz="4000" b="1"/>
            </a:lvl1pPr>
          </a:lstStyle>
          <a:p>
            <a:r>
              <a:rPr lang="en-US"/>
              <a:t>Click to edit Master title style</a:t>
            </a:r>
          </a:p>
        </p:txBody>
      </p:sp>
      <p:sp>
        <p:nvSpPr>
          <p:cNvPr id="3" name="Date Placeholder 2"/>
          <p:cNvSpPr>
            <a:spLocks noGrp="1"/>
          </p:cNvSpPr>
          <p:nvPr>
            <p:ph type="dt" sz="half" idx="10"/>
          </p:nvPr>
        </p:nvSpPr>
        <p:spPr/>
        <p:txBody>
          <a:bodyPr/>
          <a:lstStyle/>
          <a:p>
            <a:fld id="{7181039F-CB0C-E14D-A7EF-3BACE2CEF4EA}" type="datetimeFigureOut">
              <a:rPr lang="en-US" smtClean="0"/>
              <a:t>2/11/2023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94265A6-8BBF-864B-863C-9248948DDB56}" type="slidenum">
              <a:rPr lang="en-US" smtClean="0"/>
              <a:t>‹#›</a:t>
            </a:fld>
            <a:endParaRPr lang="en-US" dirty="0"/>
          </a:p>
        </p:txBody>
      </p:sp>
    </p:spTree>
    <p:extLst>
      <p:ext uri="{BB962C8B-B14F-4D97-AF65-F5344CB8AC3E}">
        <p14:creationId xmlns:p14="http://schemas.microsoft.com/office/powerpoint/2010/main" val="2252493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968"/>
            <a:ext cx="3008313" cy="736881"/>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1073720"/>
            <a:ext cx="5111750" cy="5052443"/>
          </a:xfrm>
        </p:spPr>
        <p:txBody>
          <a:bodyPr/>
          <a:lstStyle>
            <a:lvl1pPr>
              <a:defRPr sz="2800" b="1"/>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803850"/>
            <a:ext cx="3008313" cy="432231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7181039F-CB0C-E14D-A7EF-3BACE2CEF4EA}" type="datetimeFigureOut">
              <a:rPr lang="en-US" smtClean="0"/>
              <a:t>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94265A6-8BBF-864B-863C-9248948DDB56}" type="slidenum">
              <a:rPr lang="en-US" smtClean="0"/>
              <a:t>‹#›</a:t>
            </a:fld>
            <a:endParaRPr lang="en-US" dirty="0"/>
          </a:p>
        </p:txBody>
      </p:sp>
    </p:spTree>
    <p:extLst>
      <p:ext uri="{BB962C8B-B14F-4D97-AF65-F5344CB8AC3E}">
        <p14:creationId xmlns:p14="http://schemas.microsoft.com/office/powerpoint/2010/main" val="2635263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96430"/>
            <a:ext cx="2573672" cy="566738"/>
          </a:xfrm>
        </p:spPr>
        <p:txBody>
          <a:bodyPr anchor="b">
            <a:noAutofit/>
          </a:bodyPr>
          <a:lstStyle>
            <a:lvl1pPr algn="l">
              <a:defRPr sz="1800" b="1"/>
            </a:lvl1pPr>
          </a:lstStyle>
          <a:p>
            <a:r>
              <a:rPr lang="en-US"/>
              <a:t>Click to edit Master title style</a:t>
            </a:r>
          </a:p>
        </p:txBody>
      </p:sp>
      <p:sp>
        <p:nvSpPr>
          <p:cNvPr id="3" name="Picture Placeholder 2"/>
          <p:cNvSpPr>
            <a:spLocks noGrp="1"/>
          </p:cNvSpPr>
          <p:nvPr>
            <p:ph type="pic" idx="1"/>
          </p:nvPr>
        </p:nvSpPr>
        <p:spPr>
          <a:xfrm>
            <a:off x="3200400" y="1196430"/>
            <a:ext cx="5486400" cy="4850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457200" y="1768043"/>
            <a:ext cx="2573672" cy="427867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81039F-CB0C-E14D-A7EF-3BACE2CEF4EA}" type="datetimeFigureOut">
              <a:rPr lang="en-US" smtClean="0"/>
              <a:t>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94265A6-8BBF-864B-863C-9248948DDB56}" type="slidenum">
              <a:rPr lang="en-US" smtClean="0"/>
              <a:t>‹#›</a:t>
            </a:fld>
            <a:endParaRPr lang="en-US" dirty="0"/>
          </a:p>
        </p:txBody>
      </p:sp>
    </p:spTree>
    <p:extLst>
      <p:ext uri="{BB962C8B-B14F-4D97-AF65-F5344CB8AC3E}">
        <p14:creationId xmlns:p14="http://schemas.microsoft.com/office/powerpoint/2010/main" val="16087226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81039F-CB0C-E14D-A7EF-3BACE2CEF4EA}" type="datetimeFigureOut">
              <a:rPr lang="en-US" smtClean="0"/>
              <a:t>2/11/2023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4265A6-8BBF-864B-863C-9248948DDB56}" type="slidenum">
              <a:rPr lang="en-US" smtClean="0"/>
              <a:t>‹#›</a:t>
            </a:fld>
            <a:endParaRPr lang="en-US" dirty="0"/>
          </a:p>
        </p:txBody>
      </p:sp>
    </p:spTree>
    <p:extLst>
      <p:ext uri="{BB962C8B-B14F-4D97-AF65-F5344CB8AC3E}">
        <p14:creationId xmlns:p14="http://schemas.microsoft.com/office/powerpoint/2010/main" val="2113166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6" r:id="rId5"/>
    <p:sldLayoutId id="2147483657" r:id="rId6"/>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4"/>
          <p:cNvSpPr txBox="1">
            <a:spLocks noGrp="1"/>
          </p:cNvSpPr>
          <p:nvPr>
            <p:ph type="title"/>
          </p:nvPr>
        </p:nvSpPr>
        <p:spPr>
          <a:xfrm>
            <a:off x="457200" y="647299"/>
            <a:ext cx="8229600" cy="803756"/>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200"/>
              <a:buFont typeface="Arial"/>
              <a:buNone/>
            </a:pPr>
            <a:r>
              <a:rPr lang="en-US" dirty="0"/>
              <a:t>Guidance on preparing status update 3 </a:t>
            </a:r>
            <a:endParaRPr dirty="0"/>
          </a:p>
        </p:txBody>
      </p:sp>
      <p:sp>
        <p:nvSpPr>
          <p:cNvPr id="2" name="TextBox 1"/>
          <p:cNvSpPr txBox="1"/>
          <p:nvPr/>
        </p:nvSpPr>
        <p:spPr>
          <a:xfrm>
            <a:off x="1" y="1614521"/>
            <a:ext cx="8686800" cy="5355312"/>
          </a:xfrm>
          <a:prstGeom prst="rect">
            <a:avLst/>
          </a:prstGeom>
          <a:noFill/>
        </p:spPr>
        <p:txBody>
          <a:bodyPr wrap="square" rtlCol="0">
            <a:spAutoFit/>
          </a:bodyPr>
          <a:lstStyle/>
          <a:p>
            <a:pPr marL="285750" indent="-285750">
              <a:buFont typeface="Arial" panose="020B0604020202020204" pitchFamily="34" charset="0"/>
              <a:buChar char="•"/>
            </a:pPr>
            <a:r>
              <a:rPr lang="en-US" dirty="0"/>
              <a:t>Theme of this presentation is </a:t>
            </a:r>
            <a:r>
              <a:rPr lang="en-US" b="1" dirty="0"/>
              <a:t>Functional System Testing</a:t>
            </a:r>
            <a:r>
              <a:rPr lang="en-US" dirty="0"/>
              <a:t>, which shows that what you have integrated works!. In industry this would correspond to a System Test Plan Document</a:t>
            </a:r>
          </a:p>
          <a:p>
            <a:pPr marL="285750" indent="-285750">
              <a:buFont typeface="Arial" panose="020B0604020202020204" pitchFamily="34" charset="0"/>
              <a:buChar char="•"/>
            </a:pPr>
            <a:r>
              <a:rPr lang="en-US" dirty="0"/>
              <a:t>This update should cover what was accomplished in weeks 5 &amp; 6 and what is planned for weeks 7 and 8 </a:t>
            </a:r>
            <a:r>
              <a:rPr lang="en-US" b="1" dirty="0"/>
              <a:t>(This period is Integration + System Test)</a:t>
            </a:r>
          </a:p>
          <a:p>
            <a:pPr marL="285750" indent="-285750">
              <a:buFont typeface="Arial" panose="020B0604020202020204" pitchFamily="34" charset="0"/>
              <a:buChar char="•"/>
            </a:pPr>
            <a:r>
              <a:rPr lang="en-US" dirty="0"/>
              <a:t>Subsystem issues identified as a problem in status update 2 should be resolved by now. You can briefly present their resolution in update 3 – not too much detail</a:t>
            </a:r>
          </a:p>
          <a:p>
            <a:pPr marL="285750" indent="-285750">
              <a:buFont typeface="Arial" panose="020B0604020202020204" pitchFamily="34" charset="0"/>
              <a:buChar char="•"/>
            </a:pPr>
            <a:r>
              <a:rPr lang="en-US" dirty="0"/>
              <a:t>Functional system tests should be developed (before next update)  and conducted (may take additional weeks) to test what you have integrated.  Subsystem (aka Unit) testing should be done already, mostly in 403!</a:t>
            </a:r>
          </a:p>
          <a:p>
            <a:pPr marL="285750" indent="-285750">
              <a:buFont typeface="Arial" panose="020B0604020202020204" pitchFamily="34" charset="0"/>
              <a:buChar char="•"/>
            </a:pPr>
            <a:r>
              <a:rPr lang="en-US" dirty="0"/>
              <a:t>A functional test plan includes a number of tests each with: what is being tested, what equipment is being used to test, test configuration / hookup, test procedures, test inputs/data, and results (date, time, person(s) who did test, quantitative results (csv, waveforms, tables, …). </a:t>
            </a:r>
            <a:r>
              <a:rPr lang="en-US" b="1" dirty="0"/>
              <a:t>The status update should focus on Functional System Test purposes/dates/results.</a:t>
            </a:r>
          </a:p>
          <a:p>
            <a:pPr marL="285750" indent="-285750">
              <a:buFont typeface="Arial" panose="020B0604020202020204" pitchFamily="34" charset="0"/>
              <a:buChar char="•"/>
            </a:pPr>
            <a:r>
              <a:rPr lang="en-US" dirty="0"/>
              <a:t>We will cover Exception Testing, which includes test-to-fail/error handling and Requirements Validation Testing (range testing to satisfy requirements from FSR) in Status Update 4.</a:t>
            </a:r>
          </a:p>
          <a:p>
            <a:endParaRPr lang="en-US" dirty="0"/>
          </a:p>
        </p:txBody>
      </p:sp>
    </p:spTree>
    <p:extLst>
      <p:ext uri="{BB962C8B-B14F-4D97-AF65-F5344CB8AC3E}">
        <p14:creationId xmlns:p14="http://schemas.microsoft.com/office/powerpoint/2010/main" val="2821744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1619250" y="3814625"/>
            <a:ext cx="7302600" cy="2296800"/>
          </a:xfrm>
          <a:prstGeom prst="rect">
            <a:avLst/>
          </a:prstGeom>
          <a:noFill/>
          <a:ln>
            <a:noFill/>
          </a:ln>
        </p:spPr>
        <p:txBody>
          <a:bodyPr spcFirstLastPara="1" wrap="square" lIns="91425" tIns="45700" rIns="91425" bIns="45700" anchor="ctr" anchorCtr="0">
            <a:normAutofit fontScale="90000"/>
          </a:bodyPr>
          <a:lstStyle/>
          <a:p>
            <a:pPr marL="0" lvl="0" indent="0" algn="r" rtl="0">
              <a:lnSpc>
                <a:spcPct val="100000"/>
              </a:lnSpc>
              <a:spcBef>
                <a:spcPts val="0"/>
              </a:spcBef>
              <a:spcAft>
                <a:spcPts val="0"/>
              </a:spcAft>
              <a:buClr>
                <a:schemeClr val="lt1"/>
              </a:buClr>
              <a:buSzPts val="3600"/>
              <a:buFont typeface="Arial"/>
              <a:buNone/>
            </a:pPr>
            <a:r>
              <a:rPr lang="en-US" dirty="0"/>
              <a:t>Team 99: Project Name</a:t>
            </a:r>
            <a:endParaRPr dirty="0"/>
          </a:p>
          <a:p>
            <a:pPr marL="0" lvl="0" indent="0" algn="r" rtl="0">
              <a:lnSpc>
                <a:spcPct val="100000"/>
              </a:lnSpc>
              <a:spcBef>
                <a:spcPts val="0"/>
              </a:spcBef>
              <a:spcAft>
                <a:spcPts val="0"/>
              </a:spcAft>
              <a:buClr>
                <a:schemeClr val="lt1"/>
              </a:buClr>
              <a:buSzPts val="3600"/>
              <a:buFont typeface="Arial"/>
              <a:buNone/>
            </a:pPr>
            <a:r>
              <a:rPr lang="en-US" dirty="0"/>
              <a:t>Bi-Weekly Update 3</a:t>
            </a:r>
            <a:br>
              <a:rPr lang="en-US" dirty="0"/>
            </a:br>
            <a:r>
              <a:rPr lang="en-US" sz="2455" dirty="0"/>
              <a:t>Team members list</a:t>
            </a:r>
            <a:br>
              <a:rPr lang="en-US" sz="2455" dirty="0"/>
            </a:br>
            <a:r>
              <a:rPr lang="en-US" sz="2455" dirty="0"/>
              <a:t>Sponsor: Sponsor Name</a:t>
            </a:r>
            <a:br>
              <a:rPr lang="en-US" sz="2455" dirty="0"/>
            </a:br>
            <a:r>
              <a:rPr lang="en-US" sz="2455" dirty="0"/>
              <a:t>TA: TA Name</a:t>
            </a:r>
            <a:br>
              <a:rPr lang="en-US" sz="2455" dirty="0"/>
            </a:br>
            <a:endParaRPr sz="2455" dirty="0"/>
          </a:p>
        </p:txBody>
      </p:sp>
      <p:sp>
        <p:nvSpPr>
          <p:cNvPr id="55" name="Google Shape;55;p1"/>
          <p:cNvSpPr/>
          <p:nvPr/>
        </p:nvSpPr>
        <p:spPr>
          <a:xfrm>
            <a:off x="0" y="0"/>
            <a:ext cx="6111425" cy="6111425"/>
          </a:xfrm>
          <a:prstGeom prst="diagStripe">
            <a:avLst>
              <a:gd name="adj" fmla="val 28990"/>
            </a:avLst>
          </a:prstGeom>
          <a:blipFill rotWithShape="1">
            <a:blip r:embed="rId3">
              <a:alphaModFix/>
            </a:blip>
            <a:stretch>
              <a:fillRect/>
            </a:stretch>
          </a:blipFill>
          <a:ln>
            <a:noFill/>
          </a:ln>
          <a:effectLst>
            <a:outerShdw blurRad="193675" dist="230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56" name="Google Shape;56;p1" descr="DLCOE_logo_HWHT.png"/>
          <p:cNvPicPr preferRelativeResize="0"/>
          <p:nvPr/>
        </p:nvPicPr>
        <p:blipFill rotWithShape="1">
          <a:blip r:embed="rId4">
            <a:alphaModFix/>
          </a:blip>
          <a:srcRect/>
          <a:stretch/>
        </p:blipFill>
        <p:spPr>
          <a:xfrm>
            <a:off x="5344000" y="1105318"/>
            <a:ext cx="3114199" cy="525774"/>
          </a:xfrm>
          <a:prstGeom prst="rect">
            <a:avLst/>
          </a:prstGeom>
          <a:noFill/>
          <a:ln>
            <a:noFill/>
          </a:ln>
        </p:spPr>
      </p:pic>
      <p:sp>
        <p:nvSpPr>
          <p:cNvPr id="2" name="TextBox 1"/>
          <p:cNvSpPr txBox="1"/>
          <p:nvPr/>
        </p:nvSpPr>
        <p:spPr>
          <a:xfrm>
            <a:off x="2627745" y="6111425"/>
            <a:ext cx="3777673" cy="369332"/>
          </a:xfrm>
          <a:prstGeom prst="rect">
            <a:avLst/>
          </a:prstGeom>
          <a:noFill/>
        </p:spPr>
        <p:txBody>
          <a:bodyPr wrap="square" rtlCol="0">
            <a:spAutoFit/>
          </a:bodyPr>
          <a:lstStyle/>
          <a:p>
            <a:r>
              <a:rPr lang="en-US" dirty="0">
                <a:solidFill>
                  <a:schemeClr val="bg1"/>
                </a:solidFill>
              </a:rPr>
              <a:t>Intro should take 30 seconds</a:t>
            </a:r>
          </a:p>
        </p:txBody>
      </p:sp>
    </p:spTree>
    <p:extLst>
      <p:ext uri="{BB962C8B-B14F-4D97-AF65-F5344CB8AC3E}">
        <p14:creationId xmlns:p14="http://schemas.microsoft.com/office/powerpoint/2010/main" val="3482335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2"/>
          <p:cNvSpPr txBox="1">
            <a:spLocks noGrp="1"/>
          </p:cNvSpPr>
          <p:nvPr>
            <p:ph type="title"/>
          </p:nvPr>
        </p:nvSpPr>
        <p:spPr>
          <a:xfrm>
            <a:off x="457200" y="1049177"/>
            <a:ext cx="8229600" cy="8037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200"/>
              <a:buFont typeface="Arial"/>
              <a:buNone/>
            </a:pPr>
            <a:r>
              <a:rPr lang="en-US" dirty="0"/>
              <a:t>Project Summary (30 seconds)</a:t>
            </a:r>
            <a:endParaRPr dirty="0"/>
          </a:p>
        </p:txBody>
      </p:sp>
      <p:sp>
        <p:nvSpPr>
          <p:cNvPr id="62" name="Google Shape;62;p2"/>
          <p:cNvSpPr txBox="1">
            <a:spLocks noGrp="1"/>
          </p:cNvSpPr>
          <p:nvPr>
            <p:ph type="body" idx="1"/>
          </p:nvPr>
        </p:nvSpPr>
        <p:spPr>
          <a:xfrm>
            <a:off x="457200" y="2049275"/>
            <a:ext cx="4532100" cy="4637400"/>
          </a:xfrm>
          <a:prstGeom prst="rect">
            <a:avLst/>
          </a:prstGeom>
          <a:noFill/>
          <a:ln>
            <a:noFill/>
          </a:ln>
        </p:spPr>
        <p:txBody>
          <a:bodyPr spcFirstLastPara="1" wrap="square" lIns="91425" tIns="45700" rIns="91425" bIns="45700" anchor="t" anchorCtr="0">
            <a:normAutofit/>
          </a:bodyPr>
          <a:lstStyle/>
          <a:p>
            <a:pPr marL="457200" lvl="0" indent="-393700" algn="l" rtl="0">
              <a:lnSpc>
                <a:spcPct val="80000"/>
              </a:lnSpc>
              <a:spcBef>
                <a:spcPts val="0"/>
              </a:spcBef>
              <a:spcAft>
                <a:spcPts val="0"/>
              </a:spcAft>
              <a:buSzPts val="2600"/>
              <a:buChar char="•"/>
            </a:pPr>
            <a:r>
              <a:rPr lang="en-US" sz="2600" dirty="0"/>
              <a:t>What is the problem that we are solving</a:t>
            </a:r>
          </a:p>
          <a:p>
            <a:pPr marL="457200" lvl="0" indent="-393700" algn="l" rtl="0">
              <a:lnSpc>
                <a:spcPct val="80000"/>
              </a:lnSpc>
              <a:spcBef>
                <a:spcPts val="0"/>
              </a:spcBef>
              <a:spcAft>
                <a:spcPts val="0"/>
              </a:spcAft>
              <a:buSzPts val="2600"/>
              <a:buChar char="•"/>
            </a:pPr>
            <a:endParaRPr lang="en-US" sz="2600" dirty="0"/>
          </a:p>
          <a:p>
            <a:pPr marL="457200" lvl="0" indent="-393700" algn="l" rtl="0">
              <a:lnSpc>
                <a:spcPct val="80000"/>
              </a:lnSpc>
              <a:spcBef>
                <a:spcPts val="0"/>
              </a:spcBef>
              <a:spcAft>
                <a:spcPts val="0"/>
              </a:spcAft>
              <a:buSzPts val="2600"/>
              <a:buChar char="•"/>
            </a:pPr>
            <a:r>
              <a:rPr lang="en-US" sz="2600" dirty="0"/>
              <a:t>High-level summary of what system does to solve the problem</a:t>
            </a:r>
            <a:endParaRPr sz="2400" dirty="0"/>
          </a:p>
        </p:txBody>
      </p:sp>
      <p:sp>
        <p:nvSpPr>
          <p:cNvPr id="2" name="TextBox 1"/>
          <p:cNvSpPr txBox="1"/>
          <p:nvPr/>
        </p:nvSpPr>
        <p:spPr>
          <a:xfrm>
            <a:off x="6204155" y="3185652"/>
            <a:ext cx="2015613" cy="307777"/>
          </a:xfrm>
          <a:prstGeom prst="rect">
            <a:avLst/>
          </a:prstGeom>
          <a:noFill/>
        </p:spPr>
        <p:txBody>
          <a:bodyPr wrap="square" rtlCol="0">
            <a:spAutoFit/>
          </a:bodyPr>
          <a:lstStyle/>
          <a:p>
            <a:r>
              <a:rPr lang="en-US" dirty="0"/>
              <a:t>Picture / Diagram here</a:t>
            </a:r>
          </a:p>
        </p:txBody>
      </p:sp>
    </p:spTree>
    <p:extLst>
      <p:ext uri="{BB962C8B-B14F-4D97-AF65-F5344CB8AC3E}">
        <p14:creationId xmlns:p14="http://schemas.microsoft.com/office/powerpoint/2010/main" val="775211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4"/>
          <p:cNvSpPr txBox="1">
            <a:spLocks noGrp="1"/>
          </p:cNvSpPr>
          <p:nvPr>
            <p:ph type="title"/>
          </p:nvPr>
        </p:nvSpPr>
        <p:spPr>
          <a:xfrm>
            <a:off x="457200" y="1049177"/>
            <a:ext cx="8229600" cy="803756"/>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ts val="3200"/>
              <a:buFont typeface="Arial"/>
              <a:buNone/>
            </a:pPr>
            <a:r>
              <a:rPr lang="en-US" dirty="0"/>
              <a:t>Project/Subsystem Overview (30 seconds) </a:t>
            </a:r>
            <a:endParaRPr dirty="0"/>
          </a:p>
        </p:txBody>
      </p:sp>
      <p:sp>
        <p:nvSpPr>
          <p:cNvPr id="2" name="TextBox 1"/>
          <p:cNvSpPr txBox="1"/>
          <p:nvPr/>
        </p:nvSpPr>
        <p:spPr>
          <a:xfrm>
            <a:off x="2866103" y="2609720"/>
            <a:ext cx="3411794" cy="1200329"/>
          </a:xfrm>
          <a:prstGeom prst="rect">
            <a:avLst/>
          </a:prstGeom>
          <a:noFill/>
        </p:spPr>
        <p:txBody>
          <a:bodyPr wrap="square" rtlCol="0">
            <a:spAutoFit/>
          </a:bodyPr>
          <a:lstStyle/>
          <a:p>
            <a:r>
              <a:rPr lang="en-US" dirty="0"/>
              <a:t>Diagram showing subsystems – with labels showing subsystem owners</a:t>
            </a:r>
          </a:p>
          <a:p>
            <a:endParaRPr lang="en-US" dirty="0"/>
          </a:p>
        </p:txBody>
      </p:sp>
    </p:spTree>
    <p:extLst>
      <p:ext uri="{BB962C8B-B14F-4D97-AF65-F5344CB8AC3E}">
        <p14:creationId xmlns:p14="http://schemas.microsoft.com/office/powerpoint/2010/main" val="1248451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4"/>
          <p:cNvSpPr txBox="1">
            <a:spLocks noGrp="1"/>
          </p:cNvSpPr>
          <p:nvPr>
            <p:ph type="title"/>
          </p:nvPr>
        </p:nvSpPr>
        <p:spPr>
          <a:xfrm>
            <a:off x="457200" y="1049177"/>
            <a:ext cx="8229600" cy="803756"/>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200"/>
              <a:buFont typeface="Arial"/>
              <a:buNone/>
            </a:pPr>
            <a:r>
              <a:rPr lang="en-US" dirty="0"/>
              <a:t>Project Timeline (45 seconds) </a:t>
            </a:r>
            <a:endParaRPr dirty="0"/>
          </a:p>
        </p:txBody>
      </p:sp>
      <p:sp>
        <p:nvSpPr>
          <p:cNvPr id="2" name="TextBox 1"/>
          <p:cNvSpPr txBox="1"/>
          <p:nvPr/>
        </p:nvSpPr>
        <p:spPr>
          <a:xfrm>
            <a:off x="2152073" y="4374760"/>
            <a:ext cx="4168132" cy="1754326"/>
          </a:xfrm>
          <a:prstGeom prst="rect">
            <a:avLst/>
          </a:prstGeom>
          <a:noFill/>
        </p:spPr>
        <p:txBody>
          <a:bodyPr wrap="square" rtlCol="0">
            <a:spAutoFit/>
          </a:bodyPr>
          <a:lstStyle/>
          <a:p>
            <a:endParaRPr lang="en-US" dirty="0"/>
          </a:p>
          <a:p>
            <a:r>
              <a:rPr lang="en-US" dirty="0"/>
              <a:t>-- Save discussion for integration/test update</a:t>
            </a:r>
          </a:p>
          <a:p>
            <a:r>
              <a:rPr lang="en-US" dirty="0"/>
              <a:t>-- Save detail for execution plan &amp; validation plan status</a:t>
            </a:r>
          </a:p>
          <a:p>
            <a:endParaRPr lang="en-US" dirty="0"/>
          </a:p>
        </p:txBody>
      </p:sp>
      <p:graphicFrame>
        <p:nvGraphicFramePr>
          <p:cNvPr id="4" name="Table 3">
            <a:extLst>
              <a:ext uri="{FF2B5EF4-FFF2-40B4-BE49-F238E27FC236}">
                <a16:creationId xmlns:a16="http://schemas.microsoft.com/office/drawing/2014/main" id="{D85CF591-7138-4EEE-94C0-2B83AC1A9EC0}"/>
              </a:ext>
            </a:extLst>
          </p:cNvPr>
          <p:cNvGraphicFramePr>
            <a:graphicFrameLocks noGrp="1"/>
          </p:cNvGraphicFramePr>
          <p:nvPr>
            <p:extLst>
              <p:ext uri="{D42A27DB-BD31-4B8C-83A1-F6EECF244321}">
                <p14:modId xmlns:p14="http://schemas.microsoft.com/office/powerpoint/2010/main" val="2161171893"/>
              </p:ext>
            </p:extLst>
          </p:nvPr>
        </p:nvGraphicFramePr>
        <p:xfrm>
          <a:off x="230909" y="2786929"/>
          <a:ext cx="8571345" cy="1387907"/>
        </p:xfrm>
        <a:graphic>
          <a:graphicData uri="http://schemas.openxmlformats.org/drawingml/2006/table">
            <a:tbl>
              <a:tblPr/>
              <a:tblGrid>
                <a:gridCol w="1245356">
                  <a:extLst>
                    <a:ext uri="{9D8B030D-6E8A-4147-A177-3AD203B41FA5}">
                      <a16:colId xmlns:a16="http://schemas.microsoft.com/office/drawing/2014/main" val="20000"/>
                    </a:ext>
                  </a:extLst>
                </a:gridCol>
                <a:gridCol w="1240584">
                  <a:extLst>
                    <a:ext uri="{9D8B030D-6E8A-4147-A177-3AD203B41FA5}">
                      <a16:colId xmlns:a16="http://schemas.microsoft.com/office/drawing/2014/main" val="20001"/>
                    </a:ext>
                  </a:extLst>
                </a:gridCol>
                <a:gridCol w="1242970">
                  <a:extLst>
                    <a:ext uri="{9D8B030D-6E8A-4147-A177-3AD203B41FA5}">
                      <a16:colId xmlns:a16="http://schemas.microsoft.com/office/drawing/2014/main" val="20002"/>
                    </a:ext>
                  </a:extLst>
                </a:gridCol>
                <a:gridCol w="1252515">
                  <a:extLst>
                    <a:ext uri="{9D8B030D-6E8A-4147-A177-3AD203B41FA5}">
                      <a16:colId xmlns:a16="http://schemas.microsoft.com/office/drawing/2014/main" val="20003"/>
                    </a:ext>
                  </a:extLst>
                </a:gridCol>
                <a:gridCol w="1308539">
                  <a:extLst>
                    <a:ext uri="{9D8B030D-6E8A-4147-A177-3AD203B41FA5}">
                      <a16:colId xmlns:a16="http://schemas.microsoft.com/office/drawing/2014/main" val="20004"/>
                    </a:ext>
                  </a:extLst>
                </a:gridCol>
                <a:gridCol w="1182173">
                  <a:extLst>
                    <a:ext uri="{9D8B030D-6E8A-4147-A177-3AD203B41FA5}">
                      <a16:colId xmlns:a16="http://schemas.microsoft.com/office/drawing/2014/main" val="20005"/>
                    </a:ext>
                  </a:extLst>
                </a:gridCol>
                <a:gridCol w="1099208">
                  <a:extLst>
                    <a:ext uri="{9D8B030D-6E8A-4147-A177-3AD203B41FA5}">
                      <a16:colId xmlns:a16="http://schemas.microsoft.com/office/drawing/2014/main" val="2433915594"/>
                    </a:ext>
                  </a:extLst>
                </a:gridCol>
              </a:tblGrid>
              <a:tr h="1387907">
                <a:tc>
                  <a:txBody>
                    <a:bodyPr/>
                    <a:lstStyle/>
                    <a:p>
                      <a:pPr algn="ctr"/>
                      <a:r>
                        <a:rPr lang="en-US" sz="1300" dirty="0"/>
                        <a:t>Subsystem Designs and Testing</a:t>
                      </a:r>
                    </a:p>
                    <a:p>
                      <a:pPr algn="ctr"/>
                      <a:r>
                        <a:rPr lang="en-US" sz="1300" dirty="0"/>
                        <a:t>(completed 9/11)</a:t>
                      </a:r>
                    </a:p>
                  </a:txBody>
                  <a:tcPr marL="91433" marR="91433" marT="45677" marB="45677">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mpd="sng">
                      <a:solidFill>
                        <a:schemeClr val="tx1"/>
                      </a:solidFill>
                      <a:prstDash val="solid"/>
                    </a:lnB>
                    <a:solidFill>
                      <a:srgbClr val="00B050">
                        <a:alpha val="50000"/>
                      </a:srgbClr>
                    </a:solidFill>
                  </a:tcPr>
                </a:tc>
                <a:tc>
                  <a:txBody>
                    <a:bodyPr/>
                    <a:lstStyle/>
                    <a:p>
                      <a:pPr algn="ctr"/>
                      <a:r>
                        <a:rPr lang="en-US" sz="1300" dirty="0"/>
                        <a:t>Integration of motor subsystem and MCU (completed</a:t>
                      </a:r>
                      <a:r>
                        <a:rPr lang="en-US" sz="1300" baseline="0" dirty="0"/>
                        <a:t> 9/17)</a:t>
                      </a:r>
                      <a:endParaRPr lang="en-US" sz="1300" dirty="0"/>
                    </a:p>
                  </a:txBody>
                  <a:tcPr marL="91433" marR="91433"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alpha val="50000"/>
                      </a:srgbClr>
                    </a:solidFill>
                  </a:tcPr>
                </a:tc>
                <a:tc>
                  <a:txBody>
                    <a:bodyPr/>
                    <a:lstStyle/>
                    <a:p>
                      <a:pPr algn="ctr"/>
                      <a:r>
                        <a:rPr lang="en-US" sz="1300" dirty="0"/>
                        <a:t>Integration of Bluetooth</a:t>
                      </a:r>
                      <a:r>
                        <a:rPr lang="en-US" sz="1300" baseline="0" dirty="0"/>
                        <a:t>  and iPhone App </a:t>
                      </a:r>
                      <a:br>
                        <a:rPr lang="en-US" sz="1300" baseline="0" dirty="0"/>
                      </a:br>
                      <a:r>
                        <a:rPr lang="en-US" sz="1300" baseline="0" dirty="0"/>
                        <a:t>(to complete by 9/28)</a:t>
                      </a:r>
                      <a:endParaRPr lang="en-US" sz="1300" dirty="0"/>
                    </a:p>
                  </a:txBody>
                  <a:tcPr marL="91433" marR="91433"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alpha val="50000"/>
                      </a:srgbClr>
                    </a:solidFill>
                  </a:tcPr>
                </a:tc>
                <a:tc>
                  <a:txBody>
                    <a:bodyPr/>
                    <a:lstStyle/>
                    <a:p>
                      <a:pPr algn="ctr"/>
                      <a:r>
                        <a:rPr lang="en-US" sz="1300" dirty="0"/>
                        <a:t>Final Integration </a:t>
                      </a:r>
                      <a:br>
                        <a:rPr lang="en-US" sz="1300" dirty="0"/>
                      </a:br>
                      <a:r>
                        <a:rPr lang="en-US" sz="1300" dirty="0"/>
                        <a:t>(to complete by 10/15)</a:t>
                      </a:r>
                    </a:p>
                  </a:txBody>
                  <a:tcPr marL="91433" marR="91433"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300" dirty="0"/>
                        <a:t>System Test</a:t>
                      </a:r>
                      <a:br>
                        <a:rPr lang="en-US" sz="1300" dirty="0"/>
                      </a:br>
                      <a:r>
                        <a:rPr lang="en-US" sz="1300" dirty="0"/>
                        <a:t>(to complete by 11/2)</a:t>
                      </a:r>
                    </a:p>
                  </a:txBody>
                  <a:tcPr marL="91433" marR="91433"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300" dirty="0"/>
                        <a:t>Validation</a:t>
                      </a:r>
                      <a:br>
                        <a:rPr lang="en-US" sz="1300" dirty="0"/>
                      </a:br>
                      <a:r>
                        <a:rPr lang="en-US" sz="1300" dirty="0"/>
                        <a:t>(to complete by 11/26)</a:t>
                      </a:r>
                    </a:p>
                  </a:txBody>
                  <a:tcPr marL="91433" marR="91433"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300" dirty="0"/>
                        <a:t>Demo</a:t>
                      </a:r>
                      <a:r>
                        <a:rPr lang="en-US" sz="1300" baseline="0" dirty="0"/>
                        <a:t> and Report </a:t>
                      </a:r>
                      <a:br>
                        <a:rPr lang="en-US" sz="1300" baseline="0" dirty="0"/>
                      </a:br>
                      <a:r>
                        <a:rPr lang="en-US" sz="1300" baseline="0" dirty="0"/>
                        <a:t>(to complete by 12/5)</a:t>
                      </a:r>
                      <a:endParaRPr lang="en-US" sz="1300" dirty="0"/>
                    </a:p>
                  </a:txBody>
                  <a:tcPr marL="91433" marR="91433" marT="45677" marB="45677">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3" name="TextBox 2"/>
          <p:cNvSpPr txBox="1"/>
          <p:nvPr/>
        </p:nvSpPr>
        <p:spPr>
          <a:xfrm>
            <a:off x="341745" y="1705986"/>
            <a:ext cx="9088581" cy="646331"/>
          </a:xfrm>
          <a:prstGeom prst="rect">
            <a:avLst/>
          </a:prstGeom>
          <a:noFill/>
        </p:spPr>
        <p:txBody>
          <a:bodyPr wrap="square" rtlCol="0">
            <a:spAutoFit/>
          </a:bodyPr>
          <a:lstStyle/>
          <a:p>
            <a:r>
              <a:rPr lang="en-US" dirty="0"/>
              <a:t>Target or actual dates within or above boxes – </a:t>
            </a:r>
            <a:br>
              <a:rPr lang="en-US" dirty="0"/>
            </a:br>
            <a:r>
              <a:rPr lang="en-US" dirty="0"/>
              <a:t>green done, yellow underway, red in trouble, white not started</a:t>
            </a:r>
          </a:p>
        </p:txBody>
      </p:sp>
    </p:spTree>
    <p:extLst>
      <p:ext uri="{BB962C8B-B14F-4D97-AF65-F5344CB8AC3E}">
        <p14:creationId xmlns:p14="http://schemas.microsoft.com/office/powerpoint/2010/main" val="3906059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5"/>
          <p:cNvSpPr txBox="1">
            <a:spLocks noGrp="1"/>
          </p:cNvSpPr>
          <p:nvPr>
            <p:ph type="title"/>
          </p:nvPr>
        </p:nvSpPr>
        <p:spPr>
          <a:xfrm>
            <a:off x="457200" y="1049177"/>
            <a:ext cx="8229600" cy="803700"/>
          </a:xfrm>
          <a:prstGeom prst="rect">
            <a:avLst/>
          </a:prstGeom>
          <a:noFill/>
          <a:ln>
            <a:noFill/>
          </a:ln>
        </p:spPr>
        <p:txBody>
          <a:bodyPr spcFirstLastPara="1" wrap="square" lIns="91425" tIns="45700" rIns="91425" bIns="45700" anchor="ctr" anchorCtr="0">
            <a:noAutofit/>
          </a:bodyPr>
          <a:lstStyle/>
          <a:p>
            <a:pPr marL="0" lvl="0" indent="0" algn="ctr" rtl="0">
              <a:lnSpc>
                <a:spcPct val="115000"/>
              </a:lnSpc>
              <a:spcBef>
                <a:spcPts val="0"/>
              </a:spcBef>
              <a:spcAft>
                <a:spcPts val="0"/>
              </a:spcAft>
              <a:buClr>
                <a:schemeClr val="dk1"/>
              </a:buClr>
              <a:buSzPts val="990"/>
              <a:buFont typeface="Arial"/>
              <a:buNone/>
            </a:pPr>
            <a:r>
              <a:rPr lang="en-US" dirty="0"/>
              <a:t>Team Member 1 (45 seconds)</a:t>
            </a:r>
            <a:endParaRPr dirty="0"/>
          </a:p>
        </p:txBody>
      </p:sp>
      <p:graphicFrame>
        <p:nvGraphicFramePr>
          <p:cNvPr id="83" name="Google Shape;83;p5"/>
          <p:cNvGraphicFramePr/>
          <p:nvPr>
            <p:extLst>
              <p:ext uri="{D42A27DB-BD31-4B8C-83A1-F6EECF244321}">
                <p14:modId xmlns:p14="http://schemas.microsoft.com/office/powerpoint/2010/main" val="2509636096"/>
              </p:ext>
            </p:extLst>
          </p:nvPr>
        </p:nvGraphicFramePr>
        <p:xfrm>
          <a:off x="685800" y="1952075"/>
          <a:ext cx="7772400" cy="2374900"/>
        </p:xfrm>
        <a:graphic>
          <a:graphicData uri="http://schemas.openxmlformats.org/drawingml/2006/table">
            <a:tbl>
              <a:tblPr>
                <a:noFill/>
              </a:tblPr>
              <a:tblGrid>
                <a:gridCol w="38862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640300">
                <a:tc>
                  <a:txBody>
                    <a:bodyPr/>
                    <a:lstStyle/>
                    <a:p>
                      <a:pPr marL="0" marR="0" lvl="0" indent="0" algn="l" rtl="0">
                        <a:spcBef>
                          <a:spcPts val="0"/>
                        </a:spcBef>
                        <a:spcAft>
                          <a:spcPts val="0"/>
                        </a:spcAft>
                        <a:buNone/>
                      </a:pPr>
                      <a:r>
                        <a:rPr lang="en-US" sz="1800" u="none" strike="noStrike" cap="none" dirty="0"/>
                        <a:t>Accomplishments since</a:t>
                      </a:r>
                      <a:r>
                        <a:rPr lang="en-US" sz="1800" u="none" strike="noStrike" cap="none" baseline="0" dirty="0"/>
                        <a:t> last update</a:t>
                      </a:r>
                      <a:r>
                        <a:rPr lang="en-US" sz="1800" u="none" strike="noStrike" cap="none" dirty="0"/>
                        <a:t>                          </a:t>
                      </a:r>
                      <a:r>
                        <a:rPr lang="en-US" sz="1800" u="none" strike="noStrike" cap="none" dirty="0">
                          <a:solidFill>
                            <a:srgbClr val="FF0000"/>
                          </a:solidFill>
                        </a:rPr>
                        <a:t>XX</a:t>
                      </a:r>
                      <a:r>
                        <a:rPr lang="en-US" sz="1800" dirty="0">
                          <a:solidFill>
                            <a:srgbClr val="FF0000"/>
                          </a:solidFill>
                        </a:rPr>
                        <a:t> </a:t>
                      </a:r>
                      <a:r>
                        <a:rPr lang="en-US" sz="1800" u="none" strike="noStrike" cap="none" dirty="0" err="1">
                          <a:solidFill>
                            <a:srgbClr val="FF0000"/>
                          </a:solidFill>
                        </a:rPr>
                        <a:t>hrs</a:t>
                      </a:r>
                      <a:r>
                        <a:rPr lang="en-US" sz="1800" u="none" strike="noStrike" cap="none" dirty="0">
                          <a:solidFill>
                            <a:srgbClr val="FF0000"/>
                          </a:solidFill>
                        </a:rPr>
                        <a:t> of effort</a:t>
                      </a:r>
                      <a:endParaRPr sz="1800" dirty="0">
                        <a:solidFill>
                          <a:srgbClr val="FF0000"/>
                        </a:solidFill>
                      </a:endParaRPr>
                    </a:p>
                  </a:txBody>
                  <a:tcPr marL="91450" marR="91450" marT="45750" marB="457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6B8AF"/>
                    </a:solidFill>
                  </a:tcPr>
                </a:tc>
                <a:tc>
                  <a:txBody>
                    <a:bodyPr/>
                    <a:lstStyle/>
                    <a:p>
                      <a:pPr marL="0" marR="0" lvl="0" indent="0" algn="l" rtl="0">
                        <a:spcBef>
                          <a:spcPts val="0"/>
                        </a:spcBef>
                        <a:spcAft>
                          <a:spcPts val="0"/>
                        </a:spcAft>
                        <a:buNone/>
                      </a:pPr>
                      <a:r>
                        <a:rPr lang="en-US" sz="1800"/>
                        <a:t>Ongoing progress/problems and plans until the next presentation</a:t>
                      </a:r>
                      <a:endParaRPr/>
                    </a:p>
                  </a:txBody>
                  <a:tcPr marL="91450" marR="91450" marT="45750" marB="457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6B8AF"/>
                    </a:solidFill>
                  </a:tcPr>
                </a:tc>
                <a:extLst>
                  <a:ext uri="{0D108BD9-81ED-4DB2-BD59-A6C34878D82A}">
                    <a16:rowId xmlns:a16="http://schemas.microsoft.com/office/drawing/2014/main" val="10000"/>
                  </a:ext>
                </a:extLst>
              </a:tr>
              <a:tr h="1734600">
                <a:tc>
                  <a:txBody>
                    <a:bodyPr/>
                    <a:lstStyle/>
                    <a:p>
                      <a:pPr marL="0" marR="0" lvl="0" indent="0" algn="l" rtl="0">
                        <a:spcBef>
                          <a:spcPts val="0"/>
                        </a:spcBef>
                        <a:spcAft>
                          <a:spcPts val="0"/>
                        </a:spcAft>
                        <a:buNone/>
                      </a:pPr>
                      <a:r>
                        <a:rPr lang="en-US" sz="1800" dirty="0"/>
                        <a:t>What has been accomplished since last review (not just</a:t>
                      </a:r>
                      <a:r>
                        <a:rPr lang="en-US" sz="1800" baseline="0" dirty="0"/>
                        <a:t> started) </a:t>
                      </a:r>
                      <a:endParaRPr sz="1800" dirty="0"/>
                    </a:p>
                  </a:txBody>
                  <a:tcPr marL="91450" marR="91450" marT="45750" marB="457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800" dirty="0"/>
                        <a:t>What are you going</a:t>
                      </a:r>
                      <a:r>
                        <a:rPr lang="en-US" sz="1800" baseline="0" dirty="0"/>
                        <a:t> to accomplish in the next 2 weeks</a:t>
                      </a:r>
                      <a:endParaRPr sz="1800" dirty="0"/>
                    </a:p>
                  </a:txBody>
                  <a:tcPr marL="91450" marR="91450" marT="45750" marB="457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2" name="TextBox 1"/>
          <p:cNvSpPr txBox="1"/>
          <p:nvPr/>
        </p:nvSpPr>
        <p:spPr>
          <a:xfrm>
            <a:off x="544945" y="4326975"/>
            <a:ext cx="8405090" cy="2585323"/>
          </a:xfrm>
          <a:prstGeom prst="rect">
            <a:avLst/>
          </a:prstGeom>
          <a:noFill/>
        </p:spPr>
        <p:txBody>
          <a:bodyPr wrap="square" rtlCol="0">
            <a:spAutoFit/>
          </a:bodyPr>
          <a:lstStyle/>
          <a:p>
            <a:r>
              <a:rPr lang="en-US" dirty="0"/>
              <a:t>For 3</a:t>
            </a:r>
            <a:r>
              <a:rPr lang="en-US" baseline="30000" dirty="0"/>
              <a:t>nd</a:t>
            </a:r>
            <a:r>
              <a:rPr lang="en-US" dirty="0"/>
              <a:t> review Accomplishments should include what integration was completed and what functional system test (testing of what you integrated) has been completed. Include resolution of any KEY subsystem issues. </a:t>
            </a:r>
          </a:p>
          <a:p>
            <a:r>
              <a:rPr lang="en-US" dirty="0"/>
              <a:t>“Completed integration of MCU with Lidar camera”</a:t>
            </a:r>
          </a:p>
          <a:p>
            <a:r>
              <a:rPr lang="en-US" dirty="0"/>
              <a:t>“Completed testing of integrated motor controller and MCU for forward high speed and low speed and reverse movement”</a:t>
            </a:r>
          </a:p>
          <a:p>
            <a:r>
              <a:rPr lang="en-US" dirty="0"/>
              <a:t>“ON-GOING functional testing of complete system including vision system, navigation, obstacle avoidance, and object detection”</a:t>
            </a:r>
          </a:p>
          <a:p>
            <a:r>
              <a:rPr lang="en-US" dirty="0"/>
              <a:t>“Full system integration will be completed by next review”</a:t>
            </a:r>
          </a:p>
        </p:txBody>
      </p:sp>
    </p:spTree>
    <p:extLst>
      <p:ext uri="{BB962C8B-B14F-4D97-AF65-F5344CB8AC3E}">
        <p14:creationId xmlns:p14="http://schemas.microsoft.com/office/powerpoint/2010/main" val="4231427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gcce58aab64_3_0"/>
          <p:cNvSpPr txBox="1">
            <a:spLocks noGrp="1"/>
          </p:cNvSpPr>
          <p:nvPr>
            <p:ph type="body" idx="1"/>
          </p:nvPr>
        </p:nvSpPr>
        <p:spPr>
          <a:xfrm>
            <a:off x="457200" y="2049270"/>
            <a:ext cx="8229600" cy="40770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endParaRPr dirty="0"/>
          </a:p>
        </p:txBody>
      </p:sp>
      <p:sp>
        <p:nvSpPr>
          <p:cNvPr id="90" name="Google Shape;90;gcce58aab64_3_0"/>
          <p:cNvSpPr txBox="1">
            <a:spLocks noGrp="1"/>
          </p:cNvSpPr>
          <p:nvPr>
            <p:ph type="title"/>
          </p:nvPr>
        </p:nvSpPr>
        <p:spPr>
          <a:xfrm>
            <a:off x="609600" y="1201577"/>
            <a:ext cx="8229600" cy="803700"/>
          </a:xfrm>
          <a:prstGeom prst="rect">
            <a:avLst/>
          </a:prstGeom>
          <a:noFill/>
          <a:ln>
            <a:noFill/>
          </a:ln>
        </p:spPr>
        <p:txBody>
          <a:bodyPr spcFirstLastPara="1" wrap="square" lIns="91425" tIns="45700" rIns="91425" bIns="45700" anchor="ctr" anchorCtr="0">
            <a:noAutofit/>
          </a:bodyPr>
          <a:lstStyle/>
          <a:p>
            <a:pPr marL="0" lvl="0" indent="0" algn="ctr" rtl="0">
              <a:lnSpc>
                <a:spcPct val="115000"/>
              </a:lnSpc>
              <a:spcBef>
                <a:spcPts val="0"/>
              </a:spcBef>
              <a:spcAft>
                <a:spcPts val="0"/>
              </a:spcAft>
              <a:buClr>
                <a:schemeClr val="dk1"/>
              </a:buClr>
              <a:buSzPts val="990"/>
              <a:buFont typeface="Arial"/>
              <a:buNone/>
            </a:pPr>
            <a:r>
              <a:rPr lang="en-US" dirty="0"/>
              <a:t>Team Member 1 (1 minute)</a:t>
            </a:r>
            <a:endParaRPr dirty="0"/>
          </a:p>
        </p:txBody>
      </p:sp>
      <p:sp>
        <p:nvSpPr>
          <p:cNvPr id="2" name="TextBox 1"/>
          <p:cNvSpPr txBox="1"/>
          <p:nvPr/>
        </p:nvSpPr>
        <p:spPr>
          <a:xfrm>
            <a:off x="1927123" y="3382297"/>
            <a:ext cx="4972441" cy="1754326"/>
          </a:xfrm>
          <a:prstGeom prst="rect">
            <a:avLst/>
          </a:prstGeom>
          <a:noFill/>
        </p:spPr>
        <p:txBody>
          <a:bodyPr wrap="square" rtlCol="0">
            <a:spAutoFit/>
          </a:bodyPr>
          <a:lstStyle/>
          <a:p>
            <a:r>
              <a:rPr lang="en-US" dirty="0"/>
              <a:t>Interesting figure showing functional integrated subsystems</a:t>
            </a:r>
          </a:p>
          <a:p>
            <a:endParaRPr lang="en-US" dirty="0"/>
          </a:p>
          <a:p>
            <a:r>
              <a:rPr lang="en-US" dirty="0"/>
              <a:t>Best to show:</a:t>
            </a:r>
          </a:p>
          <a:p>
            <a:r>
              <a:rPr lang="en-US" dirty="0"/>
              <a:t>Integration results and Functional system testing results for what has been integrated.</a:t>
            </a:r>
          </a:p>
        </p:txBody>
      </p:sp>
    </p:spTree>
    <p:extLst>
      <p:ext uri="{BB962C8B-B14F-4D97-AF65-F5344CB8AC3E}">
        <p14:creationId xmlns:p14="http://schemas.microsoft.com/office/powerpoint/2010/main" val="3741792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gc7d564a012_0_0"/>
          <p:cNvSpPr txBox="1">
            <a:spLocks noGrp="1"/>
          </p:cNvSpPr>
          <p:nvPr>
            <p:ph type="title"/>
          </p:nvPr>
        </p:nvSpPr>
        <p:spPr>
          <a:xfrm>
            <a:off x="457200" y="896777"/>
            <a:ext cx="8229600" cy="8037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dirty="0"/>
              <a:t>Execution &amp; Validation Plan </a:t>
            </a:r>
            <a:br>
              <a:rPr lang="en-US" dirty="0"/>
            </a:br>
            <a:r>
              <a:rPr lang="en-US" dirty="0"/>
              <a:t>(Show for 1 minute)</a:t>
            </a:r>
            <a:endParaRPr dirty="0"/>
          </a:p>
        </p:txBody>
      </p:sp>
      <p:sp>
        <p:nvSpPr>
          <p:cNvPr id="2" name="TextBox 1"/>
          <p:cNvSpPr txBox="1"/>
          <p:nvPr/>
        </p:nvSpPr>
        <p:spPr>
          <a:xfrm>
            <a:off x="1465007" y="1818968"/>
            <a:ext cx="6075045" cy="2862322"/>
          </a:xfrm>
          <a:prstGeom prst="rect">
            <a:avLst/>
          </a:prstGeom>
          <a:noFill/>
        </p:spPr>
        <p:txBody>
          <a:bodyPr wrap="square" rtlCol="0">
            <a:spAutoFit/>
          </a:bodyPr>
          <a:lstStyle/>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Execution plan</a:t>
            </a:r>
          </a:p>
          <a:p>
            <a:pPr marL="742950" lvl="1"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Your team planned milestones for completion of any remaining integration of specific subsystems, functional test, and validation plans should be presented.</a:t>
            </a:r>
          </a:p>
          <a:p>
            <a:pPr marL="742950" lvl="1"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Milestones should have owners … functional system testing, and full system integration can be group owned</a:t>
            </a:r>
          </a:p>
          <a:p>
            <a:pPr marL="742950" lvl="1"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Gantt chart.</a:t>
            </a:r>
          </a:p>
        </p:txBody>
      </p:sp>
    </p:spTree>
    <p:extLst>
      <p:ext uri="{BB962C8B-B14F-4D97-AF65-F5344CB8AC3E}">
        <p14:creationId xmlns:p14="http://schemas.microsoft.com/office/powerpoint/2010/main" val="1093395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g7a11958be6_0_2"/>
          <p:cNvSpPr txBox="1">
            <a:spLocks noGrp="1"/>
          </p:cNvSpPr>
          <p:nvPr>
            <p:ph type="body" idx="1"/>
          </p:nvPr>
        </p:nvSpPr>
        <p:spPr>
          <a:xfrm>
            <a:off x="457200" y="1608545"/>
            <a:ext cx="8229600" cy="40770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endParaRPr b="1" dirty="0"/>
          </a:p>
          <a:p>
            <a:pPr marL="0" lvl="0" indent="0" algn="l" rtl="0">
              <a:spcBef>
                <a:spcPts val="360"/>
              </a:spcBef>
              <a:spcAft>
                <a:spcPts val="0"/>
              </a:spcAft>
              <a:buNone/>
            </a:pPr>
            <a:endParaRPr b="1" dirty="0"/>
          </a:p>
          <a:p>
            <a:pPr marL="0" lvl="0" indent="0" algn="ctr" rtl="0">
              <a:spcBef>
                <a:spcPts val="360"/>
              </a:spcBef>
              <a:spcAft>
                <a:spcPts val="0"/>
              </a:spcAft>
              <a:buNone/>
            </a:pPr>
            <a:endParaRPr b="1" dirty="0"/>
          </a:p>
          <a:p>
            <a:pPr marL="0" lvl="0" indent="0" algn="ctr" rtl="0">
              <a:spcBef>
                <a:spcPts val="360"/>
              </a:spcBef>
              <a:spcAft>
                <a:spcPts val="0"/>
              </a:spcAft>
              <a:buNone/>
            </a:pPr>
            <a:r>
              <a:rPr lang="en-US" b="1" dirty="0"/>
              <a:t>Final slide – thank your audience</a:t>
            </a:r>
            <a:endParaRPr b="1" dirty="0"/>
          </a:p>
        </p:txBody>
      </p:sp>
    </p:spTree>
    <p:extLst>
      <p:ext uri="{BB962C8B-B14F-4D97-AF65-F5344CB8AC3E}">
        <p14:creationId xmlns:p14="http://schemas.microsoft.com/office/powerpoint/2010/main" val="21989727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12033</TotalTime>
  <Words>672</Words>
  <Application>Microsoft Office PowerPoint</Application>
  <PresentationFormat>On-screen Show (4:3)</PresentationFormat>
  <Paragraphs>61</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Guidance on preparing status update 3 </vt:lpstr>
      <vt:lpstr>Team 99: Project Name Bi-Weekly Update 3 Team members list Sponsor: Sponsor Name TA: TA Name </vt:lpstr>
      <vt:lpstr>Project Summary (30 seconds)</vt:lpstr>
      <vt:lpstr>Project/Subsystem Overview (30 seconds) </vt:lpstr>
      <vt:lpstr>Project Timeline (45 seconds) </vt:lpstr>
      <vt:lpstr>Team Member 1 (45 seconds)</vt:lpstr>
      <vt:lpstr>Team Member 1 (1 minute)</vt:lpstr>
      <vt:lpstr>Execution &amp; Validation Plan  (Show for 1 minute)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Nowka, Kevin J.</dc:creator>
  <cp:lastModifiedBy>Nicole LoGiudice</cp:lastModifiedBy>
  <cp:revision>187</cp:revision>
  <dcterms:created xsi:type="dcterms:W3CDTF">2013-06-18T16:37:55Z</dcterms:created>
  <dcterms:modified xsi:type="dcterms:W3CDTF">2023-02-12T01:21:24Z</dcterms:modified>
</cp:coreProperties>
</file>