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7" roundtripDataSignature="AMtx7mjvh0q+T14PSmASxNwxkI/IjQ6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6ECB58-21F7-4229-BD45-2D6E3C9D059F}">
  <a:tblStyle styleId="{286ECB58-21F7-4229-BD45-2D6E3C9D059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customschemas.google.com/relationships/presentationmetadata" Target="metadata"/><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Eric</a:t>
            </a:r>
            <a:endParaRPr/>
          </a:p>
        </p:txBody>
      </p:sp>
      <p:sp>
        <p:nvSpPr>
          <p:cNvPr id="56" name="Google Shape;5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Eric</a:t>
            </a:r>
            <a:endParaRPr/>
          </a:p>
        </p:txBody>
      </p:sp>
      <p:sp>
        <p:nvSpPr>
          <p:cNvPr id="62" name="Google Shape;6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Michelle</a:t>
            </a:r>
            <a:endParaRPr/>
          </a:p>
        </p:txBody>
      </p:sp>
      <p:sp>
        <p:nvSpPr>
          <p:cNvPr id="68" name="Google Shape;6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Kyle</a:t>
            </a:r>
            <a:endParaRPr/>
          </a:p>
        </p:txBody>
      </p:sp>
      <p:sp>
        <p:nvSpPr>
          <p:cNvPr id="76" name="Google Shape;7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Eric</a:t>
            </a:r>
            <a:endParaRPr/>
          </a:p>
        </p:txBody>
      </p:sp>
      <p:sp>
        <p:nvSpPr>
          <p:cNvPr id="83" name="Google Shape;8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Eric</a:t>
            </a:r>
            <a:endParaRPr/>
          </a:p>
        </p:txBody>
      </p:sp>
      <p:sp>
        <p:nvSpPr>
          <p:cNvPr id="96" name="Google Shape;9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04" name="Google Shape;10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Michelle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2"/>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1" name="Google Shape;21;p12"/>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13"/>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Arial"/>
              <a:buNone/>
              <a:defRPr b="1"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3"/>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FFFFFF"/>
              </a:buClr>
              <a:buSzPts val="2800"/>
              <a:buNone/>
              <a:defRPr sz="2800">
                <a:solidFill>
                  <a:srgbClr val="FFFFFF"/>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5" name="Google Shape;25;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14"/>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0" name="Google Shape;30;p14"/>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1" name="Google Shape;3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14"/>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5"/>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Arial"/>
              <a:buNone/>
              <a:defRPr b="1"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16"/>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b="1" sz="28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3" name="Google Shape;43;p16"/>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4" name="Google Shape;4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17"/>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800"/>
              <a:buFont typeface="Arial"/>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7"/>
          <p:cNvSpPr/>
          <p:nvPr>
            <p:ph idx="2" type="pic"/>
          </p:nvPr>
        </p:nvSpPr>
        <p:spPr>
          <a:xfrm>
            <a:off x="3200400" y="1196430"/>
            <a:ext cx="5486400" cy="4850287"/>
          </a:xfrm>
          <a:prstGeom prst="rect">
            <a:avLst/>
          </a:prstGeom>
          <a:noFill/>
          <a:ln>
            <a:noFill/>
          </a:ln>
        </p:spPr>
      </p:sp>
      <p:sp>
        <p:nvSpPr>
          <p:cNvPr id="50" name="Google Shape;50;p17"/>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8.jpg"/><Relationship Id="rId5"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title"/>
          </p:nvPr>
        </p:nvSpPr>
        <p:spPr>
          <a:xfrm>
            <a:off x="457200" y="647299"/>
            <a:ext cx="8229600" cy="80375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Guidance on preparing status update 5 </a:t>
            </a:r>
            <a:endParaRPr/>
          </a:p>
        </p:txBody>
      </p:sp>
      <p:sp>
        <p:nvSpPr>
          <p:cNvPr id="59" name="Google Shape;59;p1"/>
          <p:cNvSpPr txBox="1"/>
          <p:nvPr/>
        </p:nvSpPr>
        <p:spPr>
          <a:xfrm>
            <a:off x="1" y="1346756"/>
            <a:ext cx="8686800" cy="535531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Theme of this presentation is </a:t>
            </a:r>
            <a:r>
              <a:rPr b="1" i="0" lang="en-US" sz="1800" u="none" cap="none" strike="noStrike">
                <a:solidFill>
                  <a:schemeClr val="dk1"/>
                </a:solidFill>
                <a:latin typeface="Arial"/>
                <a:ea typeface="Arial"/>
                <a:cs typeface="Arial"/>
                <a:sym typeface="Arial"/>
              </a:rPr>
              <a:t>System Validation</a:t>
            </a:r>
            <a:r>
              <a:rPr b="0" i="0" lang="en-US" sz="1800" u="none" cap="none" strike="noStrike">
                <a:solidFill>
                  <a:schemeClr val="dk1"/>
                </a:solidFill>
                <a:latin typeface="Arial"/>
                <a:ea typeface="Arial"/>
                <a:cs typeface="Arial"/>
                <a:sym typeface="Arial"/>
              </a:rPr>
              <a:t>. Validation is different than testing and different from verification.  Verification is conducted typically as a bench test in the lab during development to check if requirements are met. Tests are usually subsystem or integrated subsystem focused.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Validation ensures that the system satisfies requirements, regulations, specifications, and complete cross-conditions of operation for the system.  The test planning and execution that we have completed underlies the validation process. System validation is performed on the “full-up” system during or after system integration.  System validation is done in real or an accurately simulated environment that system will be operating in. </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This update should cover what was accomplished in weeks 9 &amp; 10 and what is planned for weeks 11 and 12 </a:t>
            </a:r>
            <a:r>
              <a:rPr b="1" i="0" lang="en-US" sz="1800" u="none" cap="none" strike="noStrike">
                <a:solidFill>
                  <a:schemeClr val="dk1"/>
                </a:solidFill>
                <a:latin typeface="Arial"/>
                <a:ea typeface="Arial"/>
                <a:cs typeface="Arial"/>
                <a:sym typeface="Arial"/>
              </a:rPr>
              <a:t>(This period is completion of system test and validation)</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Integration should be complete (possibly some reintegration with final PCBs, final ML models, final look/feel for app, etc) Functional system tests, requirements (range) testing, and error testing should be well underway or done.  </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If you are still doing subsystem bringup and integration, you are putting your project at great risk.  You should discuss these scenarios with your TA &amp; prof</a:t>
            </a:r>
            <a:endParaRPr/>
          </a:p>
          <a:p>
            <a:pPr indent="-285750" lvl="0" marL="285750" marR="0" rtl="0" algn="l">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This status update should focus on System test and Validation status.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0"/>
          <p:cNvSpPr txBox="1"/>
          <p:nvPr>
            <p:ph idx="1" type="body"/>
          </p:nvPr>
        </p:nvSpPr>
        <p:spPr>
          <a:xfrm>
            <a:off x="457200" y="1608545"/>
            <a:ext cx="8229600" cy="4077000"/>
          </a:xfrm>
          <a:prstGeom prst="rect">
            <a:avLst/>
          </a:prstGeom>
          <a:noFill/>
          <a:ln>
            <a:noFill/>
          </a:ln>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3200"/>
              <a:buNone/>
            </a:pPr>
            <a:r>
              <a:t/>
            </a:r>
            <a:endParaRPr b="1"/>
          </a:p>
          <a:p>
            <a:pPr indent="0" lvl="0" marL="0" rtl="0" algn="l">
              <a:spcBef>
                <a:spcPts val="360"/>
              </a:spcBef>
              <a:spcAft>
                <a:spcPts val="0"/>
              </a:spcAft>
              <a:buClr>
                <a:schemeClr val="dk1"/>
              </a:buClr>
              <a:buSzPts val="3200"/>
              <a:buNone/>
            </a:pPr>
            <a:r>
              <a:t/>
            </a:r>
            <a:endParaRPr b="1"/>
          </a:p>
          <a:p>
            <a:pPr indent="0" lvl="0" marL="0" rtl="0" algn="ctr">
              <a:spcBef>
                <a:spcPts val="360"/>
              </a:spcBef>
              <a:spcAft>
                <a:spcPts val="0"/>
              </a:spcAft>
              <a:buClr>
                <a:schemeClr val="dk1"/>
              </a:buClr>
              <a:buSzPts val="3200"/>
              <a:buNone/>
            </a:pPr>
            <a:r>
              <a:t/>
            </a:r>
            <a:endParaRPr b="1"/>
          </a:p>
          <a:p>
            <a:pPr indent="0" lvl="0" marL="0" rtl="0" algn="ctr">
              <a:spcBef>
                <a:spcPts val="360"/>
              </a:spcBef>
              <a:spcAft>
                <a:spcPts val="0"/>
              </a:spcAft>
              <a:buClr>
                <a:schemeClr val="dk1"/>
              </a:buClr>
              <a:buSzPts val="3200"/>
              <a:buNone/>
            </a:pPr>
            <a:r>
              <a:rPr b="1" lang="en-US"/>
              <a:t>Final slide – thank your audience</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2"/>
          <p:cNvSpPr txBox="1"/>
          <p:nvPr>
            <p:ph type="title"/>
          </p:nvPr>
        </p:nvSpPr>
        <p:spPr>
          <a:xfrm>
            <a:off x="2057566" y="17802"/>
            <a:ext cx="8229600" cy="80375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Validation</a:t>
            </a:r>
            <a:endParaRPr/>
          </a:p>
        </p:txBody>
      </p:sp>
      <p:sp>
        <p:nvSpPr>
          <p:cNvPr id="65" name="Google Shape;65;p2"/>
          <p:cNvSpPr txBox="1"/>
          <p:nvPr/>
        </p:nvSpPr>
        <p:spPr>
          <a:xfrm>
            <a:off x="1" y="887619"/>
            <a:ext cx="8686800" cy="54798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For validation, we need to move from lab and bench test environment to more realistic or actual environment that the system would be deployed in.  That means you should have scenarios that you have or will test in the field or in accurately simulated environments – same or representative location, terrain, real or accurately emulated users, physical &amp; environmental condition, etc</a:t>
            </a:r>
            <a:endParaRPr b="0" i="0" sz="14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Fidelity of prototype should be very high – exact hardware and software that the final system will use, PCBs not breadboards, actual external equipment of systems that your system will interact with.  Where prototype level hardware and software is used, it should be reported as such.</a:t>
            </a:r>
            <a:endParaRPr/>
          </a:p>
          <a:p>
            <a:pPr indent="-285750" lvl="0" marL="2857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I STRONGLY suggest using a scenario-based validation process.  Scenarios should be developed, owned by one team member, carried out (may be done by 1 person or may require entire team), and results should be recorded.  Scenario results should be presented in your demo and documented in your final report.</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Scenarios are end to end targeted uses of your system that capture the operations of your system that you specified in your con ops (with specifics for operating modes, users, and sequences of actions). </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Scenarios should cover all major normal uses of your system for all modes: eg. system setup/calibration process; use by general user, user by someone with additional responsibility/authority .. Maintainer, auditor, manager,…; maximum demand usage; coverage of operation ranges and environments, etc. Scenarios to show operation to minimum function depending on resource usage or system demand changes.</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Scenarios can be developed to show correct operation for one or more requirements that you specified in your FSR.</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Scenarios should also include operation outside normal operation – incorrect request/actions by a user; failures and disaster recovery scenarios; recover processes;</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May include system lifecycle scenarios – updating a sw/hw component; expanding service or operation; decommissioning the system;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ph type="ctrTitle"/>
          </p:nvPr>
        </p:nvSpPr>
        <p:spPr>
          <a:xfrm>
            <a:off x="1619250" y="3814625"/>
            <a:ext cx="7302600" cy="2296800"/>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100000"/>
              </a:lnSpc>
              <a:spcBef>
                <a:spcPts val="0"/>
              </a:spcBef>
              <a:spcAft>
                <a:spcPts val="0"/>
              </a:spcAft>
              <a:buClr>
                <a:schemeClr val="lt1"/>
              </a:buClr>
              <a:buSzPct val="111111"/>
              <a:buFont typeface="Arial"/>
              <a:buNone/>
            </a:pPr>
            <a:r>
              <a:rPr lang="en-US"/>
              <a:t>Team 99: Project Name</a:t>
            </a:r>
            <a:endParaRPr/>
          </a:p>
          <a:p>
            <a:pPr indent="0" lvl="0" marL="0" rtl="0" algn="r">
              <a:lnSpc>
                <a:spcPct val="100000"/>
              </a:lnSpc>
              <a:spcBef>
                <a:spcPts val="0"/>
              </a:spcBef>
              <a:spcAft>
                <a:spcPts val="0"/>
              </a:spcAft>
              <a:buClr>
                <a:schemeClr val="lt1"/>
              </a:buClr>
              <a:buSzPct val="162932"/>
              <a:buFont typeface="Arial"/>
              <a:buNone/>
            </a:pPr>
            <a:r>
              <a:rPr lang="en-US"/>
              <a:t>Bi-Weekly Update 5</a:t>
            </a:r>
            <a:br>
              <a:rPr lang="en-US"/>
            </a:br>
            <a:r>
              <a:rPr lang="en-US" sz="2455"/>
              <a:t>Team members list</a:t>
            </a:r>
            <a:br>
              <a:rPr lang="en-US" sz="2455"/>
            </a:br>
            <a:r>
              <a:rPr lang="en-US" sz="2455"/>
              <a:t>Sponsor: Sponsor Name</a:t>
            </a:r>
            <a:br>
              <a:rPr lang="en-US" sz="2455"/>
            </a:br>
            <a:r>
              <a:rPr lang="en-US" sz="2455"/>
              <a:t>TA: TA Name</a:t>
            </a:r>
            <a:br>
              <a:rPr lang="en-US" sz="2455"/>
            </a:br>
            <a:endParaRPr sz="2455"/>
          </a:p>
        </p:txBody>
      </p:sp>
      <p:sp>
        <p:nvSpPr>
          <p:cNvPr id="71" name="Google Shape;71;p3"/>
          <p:cNvSpPr/>
          <p:nvPr/>
        </p:nvSpPr>
        <p:spPr>
          <a:xfrm>
            <a:off x="0" y="0"/>
            <a:ext cx="6111425" cy="6111425"/>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DLCOE_logo_HWHT.png" id="72" name="Google Shape;72;p3"/>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
        <p:nvSpPr>
          <p:cNvPr id="73" name="Google Shape;73;p3"/>
          <p:cNvSpPr txBox="1"/>
          <p:nvPr/>
        </p:nvSpPr>
        <p:spPr>
          <a:xfrm>
            <a:off x="2627745" y="6111425"/>
            <a:ext cx="37776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Arial"/>
                <a:ea typeface="Arial"/>
                <a:cs typeface="Arial"/>
                <a:sym typeface="Arial"/>
              </a:rPr>
              <a:t>Intro should take 30 seconds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Summary (30 seconds)</a:t>
            </a:r>
            <a:endParaRPr/>
          </a:p>
        </p:txBody>
      </p:sp>
      <p:sp>
        <p:nvSpPr>
          <p:cNvPr id="79" name="Google Shape;79;p4"/>
          <p:cNvSpPr txBox="1"/>
          <p:nvPr>
            <p:ph idx="1" type="body"/>
          </p:nvPr>
        </p:nvSpPr>
        <p:spPr>
          <a:xfrm>
            <a:off x="457200" y="2049275"/>
            <a:ext cx="4532100" cy="4637400"/>
          </a:xfrm>
          <a:prstGeom prst="rect">
            <a:avLst/>
          </a:prstGeom>
          <a:noFill/>
          <a:ln>
            <a:noFill/>
          </a:ln>
        </p:spPr>
        <p:txBody>
          <a:bodyPr anchorCtr="0" anchor="t" bIns="45700" lIns="91425" spcFirstLastPara="1" rIns="91425" wrap="square" tIns="45700">
            <a:normAutofit/>
          </a:bodyPr>
          <a:lstStyle/>
          <a:p>
            <a:pPr indent="-393700" lvl="0" marL="457200" rtl="0" algn="l">
              <a:lnSpc>
                <a:spcPct val="80000"/>
              </a:lnSpc>
              <a:spcBef>
                <a:spcPts val="0"/>
              </a:spcBef>
              <a:spcAft>
                <a:spcPts val="0"/>
              </a:spcAft>
              <a:buClr>
                <a:schemeClr val="dk1"/>
              </a:buClr>
              <a:buSzPts val="2600"/>
              <a:buChar char="•"/>
            </a:pPr>
            <a:r>
              <a:rPr lang="en-US" sz="2600"/>
              <a:t>What is the problem that we are solving</a:t>
            </a:r>
            <a:endParaRPr/>
          </a:p>
          <a:p>
            <a:pPr indent="-228600" lvl="0" marL="457200" rtl="0" algn="l">
              <a:lnSpc>
                <a:spcPct val="80000"/>
              </a:lnSpc>
              <a:spcBef>
                <a:spcPts val="0"/>
              </a:spcBef>
              <a:spcAft>
                <a:spcPts val="0"/>
              </a:spcAft>
              <a:buClr>
                <a:schemeClr val="dk1"/>
              </a:buClr>
              <a:buSzPts val="2600"/>
              <a:buNone/>
            </a:pPr>
            <a:r>
              <a:t/>
            </a:r>
            <a:endParaRPr sz="2600"/>
          </a:p>
          <a:p>
            <a:pPr indent="-393700" lvl="0" marL="457200" rtl="0" algn="l">
              <a:lnSpc>
                <a:spcPct val="80000"/>
              </a:lnSpc>
              <a:spcBef>
                <a:spcPts val="0"/>
              </a:spcBef>
              <a:spcAft>
                <a:spcPts val="0"/>
              </a:spcAft>
              <a:buClr>
                <a:schemeClr val="dk1"/>
              </a:buClr>
              <a:buSzPts val="2600"/>
              <a:buChar char="•"/>
            </a:pPr>
            <a:r>
              <a:rPr lang="en-US" sz="2600"/>
              <a:t>High-level summary of what system does to solve the problem</a:t>
            </a:r>
            <a:endParaRPr sz="2400"/>
          </a:p>
        </p:txBody>
      </p:sp>
      <p:sp>
        <p:nvSpPr>
          <p:cNvPr id="80" name="Google Shape;80;p4"/>
          <p:cNvSpPr txBox="1"/>
          <p:nvPr/>
        </p:nvSpPr>
        <p:spPr>
          <a:xfrm>
            <a:off x="6204155" y="3185652"/>
            <a:ext cx="201561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Picture / Diagram here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5"/>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Integrated System Diagram  (90 seconds) </a:t>
            </a:r>
            <a:endParaRPr/>
          </a:p>
        </p:txBody>
      </p:sp>
      <p:sp>
        <p:nvSpPr>
          <p:cNvPr id="86" name="Google Shape;86;p5"/>
          <p:cNvSpPr txBox="1"/>
          <p:nvPr/>
        </p:nvSpPr>
        <p:spPr>
          <a:xfrm>
            <a:off x="360217" y="1778955"/>
            <a:ext cx="8423565"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This should show the complete system – with picture of packaged solution or conceptual diagram of packaged solution. </a:t>
            </a:r>
            <a:br>
              <a:rPr lang="en-US" sz="1800">
                <a:solidFill>
                  <a:schemeClr val="dk1"/>
                </a:solidFill>
                <a:latin typeface="Arial"/>
                <a:ea typeface="Arial"/>
                <a:cs typeface="Arial"/>
                <a:sym typeface="Arial"/>
              </a:rPr>
            </a:b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Show how it connects to the outside world (communication, interfaces).  </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If appropriate show internal breakdown and interfaces.  </a:t>
            </a:r>
            <a:br>
              <a:rPr lang="en-US" sz="1800">
                <a:solidFill>
                  <a:schemeClr val="dk1"/>
                </a:solidFill>
                <a:latin typeface="Arial"/>
                <a:ea typeface="Arial"/>
                <a:cs typeface="Arial"/>
                <a:sym typeface="Arial"/>
              </a:rPr>
            </a:b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SW projects should show data repository/db; mobile/web app connectivity; front end vs backend; and give representative screens users will see – real look-and-feel</a:t>
            </a:r>
            <a:endParaRPr/>
          </a:p>
        </p:txBody>
      </p:sp>
      <p:sp>
        <p:nvSpPr>
          <p:cNvPr id="87" name="Google Shape;87;p5"/>
          <p:cNvSpPr txBox="1"/>
          <p:nvPr/>
        </p:nvSpPr>
        <p:spPr>
          <a:xfrm flipH="1" rot="-1642895">
            <a:off x="173285" y="1211367"/>
            <a:ext cx="8617526"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00"/>
                </a:solidFill>
                <a:latin typeface="Arial"/>
                <a:ea typeface="Arial"/>
                <a:cs typeface="Arial"/>
                <a:sym typeface="Arial"/>
              </a:rPr>
              <a:t>UPDATE This if necessary to show final system organization, environment, and users!</a:t>
            </a:r>
            <a:endParaRPr/>
          </a:p>
        </p:txBody>
      </p:sp>
      <p:pic>
        <p:nvPicPr>
          <p:cNvPr id="88" name="Google Shape;88;p5"/>
          <p:cNvPicPr preferRelativeResize="0"/>
          <p:nvPr/>
        </p:nvPicPr>
        <p:blipFill rotWithShape="1">
          <a:blip r:embed="rId3">
            <a:alphaModFix/>
          </a:blip>
          <a:srcRect b="0" l="0" r="0" t="0"/>
          <a:stretch/>
        </p:blipFill>
        <p:spPr>
          <a:xfrm>
            <a:off x="3206316" y="4463384"/>
            <a:ext cx="1953924" cy="1463557"/>
          </a:xfrm>
          <a:prstGeom prst="rect">
            <a:avLst/>
          </a:prstGeom>
          <a:noFill/>
          <a:ln>
            <a:noFill/>
          </a:ln>
        </p:spPr>
      </p:pic>
      <p:pic>
        <p:nvPicPr>
          <p:cNvPr descr="How to use a RTC With an Arduino UNO R3 to Create an Accurate Clock -  Tutorial Australia" id="89" name="Google Shape;89;p5"/>
          <p:cNvPicPr preferRelativeResize="0"/>
          <p:nvPr/>
        </p:nvPicPr>
        <p:blipFill rotWithShape="1">
          <a:blip r:embed="rId4">
            <a:alphaModFix/>
          </a:blip>
          <a:srcRect b="0" l="0" r="0" t="0"/>
          <a:stretch/>
        </p:blipFill>
        <p:spPr>
          <a:xfrm>
            <a:off x="192593" y="4326741"/>
            <a:ext cx="2857500" cy="1600200"/>
          </a:xfrm>
          <a:prstGeom prst="rect">
            <a:avLst/>
          </a:prstGeom>
          <a:noFill/>
          <a:ln>
            <a:noFill/>
          </a:ln>
        </p:spPr>
      </p:pic>
      <p:pic>
        <p:nvPicPr>
          <p:cNvPr descr="The Best Headphone Amplifiers 2020: Reviews, Buying Guide - Rolling Stone" id="90" name="Google Shape;90;p5"/>
          <p:cNvPicPr preferRelativeResize="0"/>
          <p:nvPr/>
        </p:nvPicPr>
        <p:blipFill rotWithShape="1">
          <a:blip r:embed="rId5">
            <a:alphaModFix/>
          </a:blip>
          <a:srcRect b="0" l="0" r="0" t="0"/>
          <a:stretch/>
        </p:blipFill>
        <p:spPr>
          <a:xfrm>
            <a:off x="5689602" y="4260525"/>
            <a:ext cx="2099684" cy="1666416"/>
          </a:xfrm>
          <a:prstGeom prst="rect">
            <a:avLst/>
          </a:prstGeom>
          <a:noFill/>
          <a:ln>
            <a:noFill/>
          </a:ln>
        </p:spPr>
      </p:pic>
      <p:sp>
        <p:nvSpPr>
          <p:cNvPr id="91" name="Google Shape;91;p5"/>
          <p:cNvSpPr txBox="1"/>
          <p:nvPr/>
        </p:nvSpPr>
        <p:spPr>
          <a:xfrm>
            <a:off x="397166" y="6049939"/>
            <a:ext cx="215161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Unacceptable – not integrated</a:t>
            </a:r>
            <a:endParaRPr/>
          </a:p>
        </p:txBody>
      </p:sp>
      <p:sp>
        <p:nvSpPr>
          <p:cNvPr id="92" name="Google Shape;92;p5"/>
          <p:cNvSpPr txBox="1"/>
          <p:nvPr/>
        </p:nvSpPr>
        <p:spPr>
          <a:xfrm>
            <a:off x="3050093" y="6045565"/>
            <a:ext cx="250468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Good – shows enclosure, integrated system</a:t>
            </a:r>
            <a:endParaRPr/>
          </a:p>
        </p:txBody>
      </p:sp>
      <p:sp>
        <p:nvSpPr>
          <p:cNvPr id="93" name="Google Shape;93;p5"/>
          <p:cNvSpPr txBox="1"/>
          <p:nvPr/>
        </p:nvSpPr>
        <p:spPr>
          <a:xfrm>
            <a:off x="5486403" y="5926941"/>
            <a:ext cx="294639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Perfect – Shows packaged amplifier, app for interface, and users headphones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6"/>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Timeline (45 seconds) </a:t>
            </a:r>
            <a:endParaRPr/>
          </a:p>
        </p:txBody>
      </p:sp>
      <p:sp>
        <p:nvSpPr>
          <p:cNvPr id="99" name="Google Shape;99;p6"/>
          <p:cNvSpPr txBox="1"/>
          <p:nvPr/>
        </p:nvSpPr>
        <p:spPr>
          <a:xfrm>
            <a:off x="2152073" y="4374760"/>
            <a:ext cx="4168132"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Just quick overview…do not talk about work completed weeks ago, concentrate on past few weeks and upcoming activity.</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Save detail for individual team member updates and execution/validation plan</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aphicFrame>
        <p:nvGraphicFramePr>
          <p:cNvPr id="100" name="Google Shape;100;p6"/>
          <p:cNvGraphicFramePr/>
          <p:nvPr/>
        </p:nvGraphicFramePr>
        <p:xfrm>
          <a:off x="230909" y="2786929"/>
          <a:ext cx="3000000" cy="3000000"/>
        </p:xfrm>
        <a:graphic>
          <a:graphicData uri="http://schemas.openxmlformats.org/drawingml/2006/table">
            <a:tbl>
              <a:tblPr>
                <a:noFill/>
                <a:tableStyleId>{286ECB58-21F7-4229-BD45-2D6E3C9D059F}</a:tableStyleId>
              </a:tblPr>
              <a:tblGrid>
                <a:gridCol w="1245350"/>
                <a:gridCol w="1240575"/>
                <a:gridCol w="1242975"/>
                <a:gridCol w="1252525"/>
                <a:gridCol w="1308550"/>
                <a:gridCol w="1182175"/>
                <a:gridCol w="1099200"/>
              </a:tblGrid>
              <a:tr h="1387900">
                <a:tc>
                  <a:txBody>
                    <a:bodyPr/>
                    <a:lstStyle/>
                    <a:p>
                      <a:pPr indent="0" lvl="0" marL="0" marR="0" rtl="0" algn="ctr">
                        <a:spcBef>
                          <a:spcPts val="0"/>
                        </a:spcBef>
                        <a:spcAft>
                          <a:spcPts val="0"/>
                        </a:spcAft>
                        <a:buNone/>
                      </a:pPr>
                      <a:r>
                        <a:rPr lang="en-US" sz="1300" u="none" cap="none" strike="noStrike"/>
                        <a:t>Subsystem Designs and Testing</a:t>
                      </a:r>
                      <a:endParaRPr/>
                    </a:p>
                    <a:p>
                      <a:pPr indent="0" lvl="0" marL="0" marR="0" rtl="0" algn="ctr">
                        <a:spcBef>
                          <a:spcPts val="0"/>
                        </a:spcBef>
                        <a:spcAft>
                          <a:spcPts val="0"/>
                        </a:spcAft>
                        <a:buNone/>
                      </a:pPr>
                      <a:r>
                        <a:rPr lang="en-US" sz="1300" u="none" cap="none" strike="noStrike"/>
                        <a:t>(completed 9/11)</a:t>
                      </a:r>
                      <a:endParaRPr/>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c>
                  <a:txBody>
                    <a:bodyPr/>
                    <a:lstStyle/>
                    <a:p>
                      <a:pPr indent="0" lvl="0" marL="0" marR="0" rtl="0" algn="ctr">
                        <a:spcBef>
                          <a:spcPts val="0"/>
                        </a:spcBef>
                        <a:spcAft>
                          <a:spcPts val="0"/>
                        </a:spcAft>
                        <a:buNone/>
                      </a:pPr>
                      <a:r>
                        <a:rPr lang="en-US" sz="1300" u="none" cap="none" strike="noStrike"/>
                        <a:t>Integration of motor subsystem and MCU (completed 9/17)</a:t>
                      </a:r>
                      <a:endParaRPr sz="13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c>
                  <a:txBody>
                    <a:bodyPr/>
                    <a:lstStyle/>
                    <a:p>
                      <a:pPr indent="0" lvl="0" marL="0" marR="0" rtl="0" algn="ctr">
                        <a:spcBef>
                          <a:spcPts val="0"/>
                        </a:spcBef>
                        <a:spcAft>
                          <a:spcPts val="0"/>
                        </a:spcAft>
                        <a:buNone/>
                      </a:pPr>
                      <a:r>
                        <a:rPr lang="en-US" sz="1300" u="none" cap="none" strike="noStrike"/>
                        <a:t>Integration of Bluetooth  and iPhone App </a:t>
                      </a:r>
                      <a:br>
                        <a:rPr lang="en-US" sz="1300" u="none" cap="none" strike="noStrike"/>
                      </a:br>
                      <a:r>
                        <a:rPr lang="en-US" sz="1300" u="none" cap="none" strike="noStrike"/>
                        <a:t>(completed 9/28)</a:t>
                      </a:r>
                      <a:endParaRPr sz="13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c>
                  <a:txBody>
                    <a:bodyPr/>
                    <a:lstStyle/>
                    <a:p>
                      <a:pPr indent="0" lvl="0" marL="0" marR="0" rtl="0" algn="ctr">
                        <a:spcBef>
                          <a:spcPts val="0"/>
                        </a:spcBef>
                        <a:spcAft>
                          <a:spcPts val="0"/>
                        </a:spcAft>
                        <a:buNone/>
                      </a:pPr>
                      <a:r>
                        <a:rPr lang="en-US" sz="1300" u="none" cap="none" strike="noStrike"/>
                        <a:t>Final Integration </a:t>
                      </a:r>
                      <a:br>
                        <a:rPr lang="en-US" sz="1300" u="none" cap="none" strike="noStrike"/>
                      </a:br>
                      <a:r>
                        <a:rPr lang="en-US" sz="1300" u="none" cap="none" strike="noStrike"/>
                        <a:t>(completed 10/15)</a:t>
                      </a:r>
                      <a:endParaRPr/>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c>
                  <a:txBody>
                    <a:bodyPr/>
                    <a:lstStyle/>
                    <a:p>
                      <a:pPr indent="0" lvl="0" marL="0" marR="0" rtl="0" algn="ctr">
                        <a:spcBef>
                          <a:spcPts val="0"/>
                        </a:spcBef>
                        <a:spcAft>
                          <a:spcPts val="0"/>
                        </a:spcAft>
                        <a:buNone/>
                      </a:pPr>
                      <a:r>
                        <a:rPr lang="en-US" sz="1300" u="none" cap="none" strike="noStrike"/>
                        <a:t>System Test</a:t>
                      </a:r>
                      <a:br>
                        <a:rPr lang="en-US" sz="1300" u="none" cap="none" strike="noStrike"/>
                      </a:br>
                      <a:r>
                        <a:rPr lang="en-US" sz="1300" u="none" cap="none" strike="noStrike"/>
                        <a:t>(to complete by 11/2)</a:t>
                      </a:r>
                      <a:endParaRPr/>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c>
                  <a:txBody>
                    <a:bodyPr/>
                    <a:lstStyle/>
                    <a:p>
                      <a:pPr indent="0" lvl="0" marL="0" marR="0" rtl="0" algn="ctr">
                        <a:spcBef>
                          <a:spcPts val="0"/>
                        </a:spcBef>
                        <a:spcAft>
                          <a:spcPts val="0"/>
                        </a:spcAft>
                        <a:buNone/>
                      </a:pPr>
                      <a:r>
                        <a:rPr lang="en-US" sz="1300" u="none" cap="none" strike="noStrike"/>
                        <a:t>Validation</a:t>
                      </a:r>
                      <a:br>
                        <a:rPr lang="en-US" sz="1300" u="none" cap="none" strike="noStrike"/>
                      </a:br>
                      <a:r>
                        <a:rPr lang="en-US" sz="1300" u="none" cap="none" strike="noStrike"/>
                        <a:t>(to complete by 11/26)</a:t>
                      </a:r>
                      <a:endParaRPr/>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ctr">
                        <a:spcBef>
                          <a:spcPts val="0"/>
                        </a:spcBef>
                        <a:spcAft>
                          <a:spcPts val="0"/>
                        </a:spcAft>
                        <a:buNone/>
                      </a:pPr>
                      <a:r>
                        <a:rPr lang="en-US" sz="1300" u="none" cap="none" strike="noStrike"/>
                        <a:t>Demo and Report </a:t>
                      </a:r>
                      <a:br>
                        <a:rPr lang="en-US" sz="1300" u="none" cap="none" strike="noStrike"/>
                      </a:br>
                      <a:r>
                        <a:rPr lang="en-US" sz="1300" u="none" cap="none" strike="noStrike"/>
                        <a:t>(to complete by 12/5)</a:t>
                      </a:r>
                      <a:endParaRPr sz="13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01" name="Google Shape;101;p6"/>
          <p:cNvSpPr txBox="1"/>
          <p:nvPr/>
        </p:nvSpPr>
        <p:spPr>
          <a:xfrm>
            <a:off x="341745" y="1705986"/>
            <a:ext cx="908858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Target or actual dates within or above boxes – </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green done, yellow underway, red in trouble, white not started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7"/>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Team Member 1 (30 seconds)</a:t>
            </a:r>
            <a:endParaRPr/>
          </a:p>
        </p:txBody>
      </p:sp>
      <p:graphicFrame>
        <p:nvGraphicFramePr>
          <p:cNvPr id="107" name="Google Shape;107;p7"/>
          <p:cNvGraphicFramePr/>
          <p:nvPr/>
        </p:nvGraphicFramePr>
        <p:xfrm>
          <a:off x="685800" y="1952075"/>
          <a:ext cx="3000000" cy="3000000"/>
        </p:xfrm>
        <a:graphic>
          <a:graphicData uri="http://schemas.openxmlformats.org/drawingml/2006/table">
            <a:tbl>
              <a:tblPr>
                <a:noFill/>
                <a:tableStyleId>{286ECB58-21F7-4229-BD45-2D6E3C9D059F}</a:tableStyleId>
              </a:tblPr>
              <a:tblGrid>
                <a:gridCol w="3886200"/>
                <a:gridCol w="3886200"/>
              </a:tblGrid>
              <a:tr h="640300">
                <a:tc>
                  <a:txBody>
                    <a:bodyPr/>
                    <a:lstStyle/>
                    <a:p>
                      <a:pPr indent="0" lvl="0" marL="0" marR="0" rtl="0" algn="l">
                        <a:spcBef>
                          <a:spcPts val="0"/>
                        </a:spcBef>
                        <a:spcAft>
                          <a:spcPts val="0"/>
                        </a:spcAft>
                        <a:buClr>
                          <a:schemeClr val="dk1"/>
                        </a:buClr>
                        <a:buSzPts val="1800"/>
                        <a:buFont typeface="Arial"/>
                        <a:buNone/>
                      </a:pPr>
                      <a:r>
                        <a:rPr lang="en-US" sz="1800" u="none" cap="none" strike="noStrike"/>
                        <a:t>Accomplishments since last update                          </a:t>
                      </a:r>
                      <a:r>
                        <a:rPr lang="en-US" sz="1800" u="none" cap="none" strike="noStrike">
                          <a:solidFill>
                            <a:srgbClr val="FF0000"/>
                          </a:solidFill>
                        </a:rPr>
                        <a:t>XX hrs of effort</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0" lvl="0" marL="0" marR="0" rtl="0" algn="l">
                        <a:spcBef>
                          <a:spcPts val="0"/>
                        </a:spcBef>
                        <a:spcAft>
                          <a:spcPts val="0"/>
                        </a:spcAft>
                        <a:buClr>
                          <a:schemeClr val="dk1"/>
                        </a:buClr>
                        <a:buSzPts val="1800"/>
                        <a:buFont typeface="Arial"/>
                        <a:buNone/>
                      </a:pPr>
                      <a:r>
                        <a:rPr lang="en-US" sz="1800" u="none" cap="none" strike="noStrike"/>
                        <a:t>What has been accomplished since last review</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What are you going to accomplish in the next 2 weeks</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08" name="Google Shape;108;p7"/>
          <p:cNvSpPr txBox="1"/>
          <p:nvPr/>
        </p:nvSpPr>
        <p:spPr>
          <a:xfrm>
            <a:off x="544945" y="4326975"/>
            <a:ext cx="8405090"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For 5</a:t>
            </a:r>
            <a:r>
              <a:rPr baseline="30000" lang="en-US" sz="1600">
                <a:solidFill>
                  <a:schemeClr val="dk1"/>
                </a:solidFill>
                <a:latin typeface="Arial"/>
                <a:ea typeface="Arial"/>
                <a:cs typeface="Arial"/>
                <a:sym typeface="Arial"/>
              </a:rPr>
              <a:t>th</a:t>
            </a:r>
            <a:r>
              <a:rPr lang="en-US" sz="1600">
                <a:solidFill>
                  <a:schemeClr val="dk1"/>
                </a:solidFill>
                <a:latin typeface="Arial"/>
                <a:ea typeface="Arial"/>
                <a:cs typeface="Arial"/>
                <a:sym typeface="Arial"/>
              </a:rPr>
              <a:t> review Accomplishments should include system testing and specific validation scenarios results:</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“Validated correct system operation for temperatures from 25C to 50C”</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“Completed battery lifetime system test for maximum workload and simple workload cases”</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“Validated back end database loss and recovery”</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“Tested image detection in flight Pi-4 on drone with detection accuracy of XX”</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“Validated all app error handling for valve failures”</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“ON-GOING 5 day field test of monitoring system”</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“Developing validation scenarios for mobile user operating through App and dispatcher functions through web app interface”</a:t>
            </a:r>
            <a:endParaRPr/>
          </a:p>
        </p:txBody>
      </p:sp>
      <p:sp>
        <p:nvSpPr>
          <p:cNvPr id="109" name="Google Shape;109;p7"/>
          <p:cNvSpPr txBox="1"/>
          <p:nvPr/>
        </p:nvSpPr>
        <p:spPr>
          <a:xfrm rot="-1735089">
            <a:off x="-2098" y="1252712"/>
            <a:ext cx="990807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Arial"/>
                <a:ea typeface="Arial"/>
                <a:cs typeface="Arial"/>
                <a:sym typeface="Arial"/>
              </a:rPr>
              <a:t>This should not be just subsystem status!  </a:t>
            </a:r>
            <a:endParaRPr/>
          </a:p>
          <a:p>
            <a:pPr indent="0" lvl="0" marL="0" marR="0" rtl="0" algn="l">
              <a:spcBef>
                <a:spcPts val="0"/>
              </a:spcBef>
              <a:spcAft>
                <a:spcPts val="0"/>
              </a:spcAft>
              <a:buNone/>
            </a:pPr>
            <a:r>
              <a:rPr lang="en-US" sz="2400">
                <a:solidFill>
                  <a:srgbClr val="FF0000"/>
                </a:solidFill>
                <a:latin typeface="Arial"/>
                <a:ea typeface="Arial"/>
                <a:cs typeface="Arial"/>
                <a:sym typeface="Arial"/>
              </a:rPr>
              <a:t>It should be review of the System Test and Validation activities</a:t>
            </a:r>
            <a:br>
              <a:rPr lang="en-US" sz="2400">
                <a:solidFill>
                  <a:srgbClr val="FF0000"/>
                </a:solidFill>
                <a:latin typeface="Arial"/>
                <a:ea typeface="Arial"/>
                <a:cs typeface="Arial"/>
                <a:sym typeface="Arial"/>
              </a:rPr>
            </a:br>
            <a:r>
              <a:rPr lang="en-US" sz="2400">
                <a:solidFill>
                  <a:srgbClr val="FF0000"/>
                </a:solidFill>
                <a:latin typeface="Arial"/>
                <a:ea typeface="Arial"/>
                <a:cs typeface="Arial"/>
                <a:sym typeface="Arial"/>
              </a:rPr>
              <a:t>led by Team Member 1</a:t>
            </a:r>
            <a:endParaRPr/>
          </a:p>
        </p:txBody>
      </p:sp>
      <p:sp>
        <p:nvSpPr>
          <p:cNvPr id="110" name="Google Shape;110;p7"/>
          <p:cNvSpPr/>
          <p:nvPr/>
        </p:nvSpPr>
        <p:spPr>
          <a:xfrm>
            <a:off x="253837" y="2105891"/>
            <a:ext cx="1187036" cy="600364"/>
          </a:xfrm>
          <a:prstGeom prst="ellipse">
            <a:avLst/>
          </a:prstGeom>
          <a:no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11" name="Google Shape;111;p7"/>
          <p:cNvCxnSpPr>
            <a:endCxn id="110" idx="7"/>
          </p:cNvCxnSpPr>
          <p:nvPr/>
        </p:nvCxnSpPr>
        <p:spPr>
          <a:xfrm flipH="1">
            <a:off x="1267036" y="753812"/>
            <a:ext cx="2667600" cy="144000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sp>
        <p:nvSpPr>
          <p:cNvPr id="112" name="Google Shape;112;p7"/>
          <p:cNvSpPr txBox="1"/>
          <p:nvPr/>
        </p:nvSpPr>
        <p:spPr>
          <a:xfrm>
            <a:off x="3571509" y="172219"/>
            <a:ext cx="380538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You should be putting 7-10 hr/week on capstone!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8"/>
          <p:cNvSpPr txBox="1"/>
          <p:nvPr>
            <p:ph idx="1" type="body"/>
          </p:nvPr>
        </p:nvSpPr>
        <p:spPr>
          <a:xfrm>
            <a:off x="457200" y="2049270"/>
            <a:ext cx="8229600" cy="4077000"/>
          </a:xfrm>
          <a:prstGeom prst="rect">
            <a:avLst/>
          </a:prstGeom>
          <a:noFill/>
          <a:ln>
            <a:noFill/>
          </a:ln>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3200"/>
              <a:buNone/>
            </a:pPr>
            <a:r>
              <a:t/>
            </a:r>
            <a:endParaRPr/>
          </a:p>
        </p:txBody>
      </p:sp>
      <p:sp>
        <p:nvSpPr>
          <p:cNvPr id="118" name="Google Shape;118;p8"/>
          <p:cNvSpPr txBox="1"/>
          <p:nvPr>
            <p:ph type="title"/>
          </p:nvPr>
        </p:nvSpPr>
        <p:spPr>
          <a:xfrm>
            <a:off x="609600" y="12015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Team Member 1 (1 minute)</a:t>
            </a:r>
            <a:endParaRPr/>
          </a:p>
        </p:txBody>
      </p:sp>
      <p:sp>
        <p:nvSpPr>
          <p:cNvPr id="119" name="Google Shape;119;p8"/>
          <p:cNvSpPr txBox="1"/>
          <p:nvPr/>
        </p:nvSpPr>
        <p:spPr>
          <a:xfrm>
            <a:off x="1927123" y="3382297"/>
            <a:ext cx="4972441"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This should all be test and validation results! – show things working, functional test results, error checking, etc, what validation is planned using what scenarios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Show test and validation results for integrated systems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9"/>
          <p:cNvSpPr txBox="1"/>
          <p:nvPr>
            <p:ph type="title"/>
          </p:nvPr>
        </p:nvSpPr>
        <p:spPr>
          <a:xfrm>
            <a:off x="457200" y="896777"/>
            <a:ext cx="8229600" cy="8037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Execution &amp; Validation Plan </a:t>
            </a:r>
            <a:br>
              <a:rPr lang="en-US"/>
            </a:br>
            <a:r>
              <a:rPr lang="en-US"/>
              <a:t>(Show for 1 minute)</a:t>
            </a:r>
            <a:endParaRPr/>
          </a:p>
        </p:txBody>
      </p:sp>
      <p:sp>
        <p:nvSpPr>
          <p:cNvPr id="125" name="Google Shape;125;p9"/>
          <p:cNvSpPr txBox="1"/>
          <p:nvPr/>
        </p:nvSpPr>
        <p:spPr>
          <a:xfrm>
            <a:off x="1465007" y="1818968"/>
            <a:ext cx="6075045" cy="2308324"/>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Execution plan</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Your team planned milestones for completion of any remaining integration, test, and validation plans should be presented.</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Milestones should have owners … system tests, and full system integration can be group owned</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Gantt chart.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Nowka, Kevin J.</dc:creator>
</cp:coreProperties>
</file>