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ifiNlM2vQZPbVe5cM81K70lhvn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d62fea2e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6d62fea2e6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d62fea2e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6d62fea2e6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6d62fea2e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6d62fea2e6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6d62fea2e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6d62fea2e6_0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6d62fea2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6d62fea2e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6d6f4e14e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6d6f4e14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6560b7f0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6560b7f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6560b7f02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6560b7f0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6560b7f02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6560b7f0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dia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1"/>
          <p:cNvGrpSpPr/>
          <p:nvPr/>
        </p:nvGrpSpPr>
        <p:grpSpPr>
          <a:xfrm>
            <a:off x="0" y="-8467"/>
            <a:ext cx="12192133" cy="6866580"/>
            <a:chOff x="0" y="-8467"/>
            <a:chExt cx="12192133" cy="6866580"/>
          </a:xfrm>
        </p:grpSpPr>
        <p:sp>
          <p:nvSpPr>
            <p:cNvPr id="24" name="Google Shape;24;p11"/>
            <p:cNvSpPr/>
            <p:nvPr/>
          </p:nvSpPr>
          <p:spPr>
            <a:xfrm>
              <a:off x="0" y="-7862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0"/>
              </a:schemeClr>
            </a:solidFill>
            <a:ln>
              <a:noFill/>
            </a:ln>
          </p:spPr>
        </p:sp>
        <p:cxnSp>
          <p:nvCxnSpPr>
            <p:cNvPr id="25" name="Google Shape;25;p1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11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" name="Google Shape;27;p1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90"/>
              </a:schemeClr>
            </a:solidFill>
            <a:ln>
              <a:noFill/>
            </a:ln>
          </p:spPr>
        </p:sp>
        <p:sp>
          <p:nvSpPr>
            <p:cNvPr id="28" name="Google Shape;28;p11"/>
            <p:cNvSpPr/>
            <p:nvPr/>
          </p:nvSpPr>
          <p:spPr>
            <a:xfrm>
              <a:off x="9603442" y="-8467"/>
              <a:ext cx="258617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9" name="Google Shape;29;p11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1"/>
            <p:cNvSpPr/>
            <p:nvPr/>
          </p:nvSpPr>
          <p:spPr>
            <a:xfrm>
              <a:off x="9334500" y="-8467"/>
              <a:ext cx="2850868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0"/>
              </a:srgbClr>
            </a:solidFill>
            <a:ln>
              <a:noFill/>
            </a:ln>
          </p:spPr>
        </p:sp>
        <p:sp>
          <p:nvSpPr>
            <p:cNvPr id="31" name="Google Shape;31;p11"/>
            <p:cNvSpPr/>
            <p:nvPr/>
          </p:nvSpPr>
          <p:spPr>
            <a:xfrm>
              <a:off x="10898730" y="-8467"/>
              <a:ext cx="1290094" cy="6858000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0"/>
              </a:schemeClr>
            </a:solidFill>
            <a:ln>
              <a:noFill/>
            </a:ln>
          </p:spPr>
        </p:sp>
        <p:sp>
          <p:nvSpPr>
            <p:cNvPr id="32" name="Google Shape;32;p11"/>
            <p:cNvSpPr/>
            <p:nvPr/>
          </p:nvSpPr>
          <p:spPr>
            <a:xfrm>
              <a:off x="10938999" y="-8467"/>
              <a:ext cx="1249825" cy="6858000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3" name="Google Shape;33;p11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11"/>
          <p:cNvSpPr txBox="1"/>
          <p:nvPr>
            <p:ph type="ctrTitle"/>
          </p:nvPr>
        </p:nvSpPr>
        <p:spPr>
          <a:xfrm>
            <a:off x="1507067" y="2404534"/>
            <a:ext cx="7767000" cy="16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" type="subTitle"/>
          </p:nvPr>
        </p:nvSpPr>
        <p:spPr>
          <a:xfrm>
            <a:off x="1507067" y="4050833"/>
            <a:ext cx="7767000" cy="10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rtl="0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11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bijschrift">
  <p:cSld name="Titel en bijschrif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677335" y="609600"/>
            <a:ext cx="8596800" cy="34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677335" y="4470400"/>
            <a:ext cx="8596800" cy="15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20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eraat met bijschrift">
  <p:cSld name="Citeraat met bijschrif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type="title"/>
          </p:nvPr>
        </p:nvSpPr>
        <p:spPr>
          <a:xfrm>
            <a:off x="931334" y="609600"/>
            <a:ext cx="8094000" cy="30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1" type="body"/>
          </p:nvPr>
        </p:nvSpPr>
        <p:spPr>
          <a:xfrm>
            <a:off x="1366139" y="3632200"/>
            <a:ext cx="7224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21"/>
          <p:cNvSpPr txBox="1"/>
          <p:nvPr>
            <p:ph idx="2" type="body"/>
          </p:nvPr>
        </p:nvSpPr>
        <p:spPr>
          <a:xfrm>
            <a:off x="677335" y="4470400"/>
            <a:ext cx="8596800" cy="15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21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103" name="Google Shape;103;p21"/>
          <p:cNvSpPr txBox="1"/>
          <p:nvPr/>
        </p:nvSpPr>
        <p:spPr>
          <a:xfrm>
            <a:off x="541870" y="790378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21"/>
          <p:cNvSpPr txBox="1"/>
          <p:nvPr/>
        </p:nvSpPr>
        <p:spPr>
          <a:xfrm>
            <a:off x="8893011" y="2886556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amkaartje">
  <p:cSld name="Naamkaartj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677335" y="1931988"/>
            <a:ext cx="8596800" cy="259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677335" y="4527448"/>
            <a:ext cx="8596800" cy="15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22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fferte naamkaartje">
  <p:cSld name="Offerte naamkaartj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931334" y="609600"/>
            <a:ext cx="8094000" cy="30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677332" y="4013200"/>
            <a:ext cx="8596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23"/>
          <p:cNvSpPr txBox="1"/>
          <p:nvPr>
            <p:ph idx="2" type="body"/>
          </p:nvPr>
        </p:nvSpPr>
        <p:spPr>
          <a:xfrm>
            <a:off x="677335" y="4527448"/>
            <a:ext cx="8596800" cy="15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23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118" name="Google Shape;118;p23"/>
          <p:cNvSpPr txBox="1"/>
          <p:nvPr/>
        </p:nvSpPr>
        <p:spPr>
          <a:xfrm>
            <a:off x="541870" y="790378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23"/>
          <p:cNvSpPr txBox="1"/>
          <p:nvPr/>
        </p:nvSpPr>
        <p:spPr>
          <a:xfrm>
            <a:off x="8893011" y="2886556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aar of onwaar">
  <p:cSld name="Waar of onwaa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685799" y="609600"/>
            <a:ext cx="8588100" cy="30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677332" y="4013200"/>
            <a:ext cx="8596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2" type="body"/>
          </p:nvPr>
        </p:nvSpPr>
        <p:spPr>
          <a:xfrm>
            <a:off x="677335" y="4527448"/>
            <a:ext cx="8596800" cy="15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24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verticale teks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 rot="5400000">
            <a:off x="3035202" y="-197411"/>
            <a:ext cx="3880800" cy="8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e titel en teks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 rot="5400000">
            <a:off x="5994316" y="2582999"/>
            <a:ext cx="5251500" cy="13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 rot="5400000">
            <a:off x="1581635" y="-294750"/>
            <a:ext cx="5251500" cy="70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6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objec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ekop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677335" y="2700867"/>
            <a:ext cx="8596800" cy="182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" type="body"/>
          </p:nvPr>
        </p:nvSpPr>
        <p:spPr>
          <a:xfrm>
            <a:off x="677335" y="4527448"/>
            <a:ext cx="85968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13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oud van twee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" type="body"/>
          </p:nvPr>
        </p:nvSpPr>
        <p:spPr>
          <a:xfrm>
            <a:off x="677334" y="2160589"/>
            <a:ext cx="41841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2" type="body"/>
          </p:nvPr>
        </p:nvSpPr>
        <p:spPr>
          <a:xfrm>
            <a:off x="5089970" y="2160589"/>
            <a:ext cx="41841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gelijking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675745" y="2160983"/>
            <a:ext cx="4185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15"/>
          <p:cNvSpPr txBox="1"/>
          <p:nvPr>
            <p:ph idx="2" type="body"/>
          </p:nvPr>
        </p:nvSpPr>
        <p:spPr>
          <a:xfrm>
            <a:off x="675745" y="2737245"/>
            <a:ext cx="4185600" cy="3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3" type="body"/>
          </p:nvPr>
        </p:nvSpPr>
        <p:spPr>
          <a:xfrm>
            <a:off x="5088383" y="2160983"/>
            <a:ext cx="4185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15"/>
          <p:cNvSpPr txBox="1"/>
          <p:nvPr>
            <p:ph idx="4" type="body"/>
          </p:nvPr>
        </p:nvSpPr>
        <p:spPr>
          <a:xfrm>
            <a:off x="5088384" y="2737245"/>
            <a:ext cx="4185600" cy="3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lleen titel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eg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oud met bijschrift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677334" y="1498604"/>
            <a:ext cx="38544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" type="body"/>
          </p:nvPr>
        </p:nvSpPr>
        <p:spPr>
          <a:xfrm>
            <a:off x="4760461" y="514924"/>
            <a:ext cx="4513500" cy="55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2" type="body"/>
          </p:nvPr>
        </p:nvSpPr>
        <p:spPr>
          <a:xfrm>
            <a:off x="677334" y="2777069"/>
            <a:ext cx="3854400" cy="25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18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fbeelding met bijschrift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677334" y="4800600"/>
            <a:ext cx="85968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9"/>
          <p:cNvSpPr/>
          <p:nvPr>
            <p:ph idx="2" type="pic"/>
          </p:nvPr>
        </p:nvSpPr>
        <p:spPr>
          <a:xfrm>
            <a:off x="677334" y="609600"/>
            <a:ext cx="8596800" cy="3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677334" y="5367338"/>
            <a:ext cx="85968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19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89" name="Google Shape;89;p19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0"/>
          <p:cNvGrpSpPr/>
          <p:nvPr/>
        </p:nvGrpSpPr>
        <p:grpSpPr>
          <a:xfrm>
            <a:off x="0" y="-8467"/>
            <a:ext cx="12192133" cy="6866580"/>
            <a:chOff x="0" y="-8467"/>
            <a:chExt cx="12192133" cy="6866580"/>
          </a:xfrm>
        </p:grpSpPr>
        <p:cxnSp>
          <p:nvCxnSpPr>
            <p:cNvPr id="7" name="Google Shape;7;p10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0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0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90"/>
              </a:schemeClr>
            </a:solidFill>
            <a:ln>
              <a:noFill/>
            </a:ln>
          </p:spPr>
        </p:sp>
        <p:sp>
          <p:nvSpPr>
            <p:cNvPr id="10" name="Google Shape;10;p10"/>
            <p:cNvSpPr/>
            <p:nvPr/>
          </p:nvSpPr>
          <p:spPr>
            <a:xfrm>
              <a:off x="9603442" y="-8467"/>
              <a:ext cx="258617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0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0"/>
            <p:cNvSpPr/>
            <p:nvPr/>
          </p:nvSpPr>
          <p:spPr>
            <a:xfrm>
              <a:off x="9334500" y="-8467"/>
              <a:ext cx="2850868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0"/>
              </a:srgbClr>
            </a:solidFill>
            <a:ln>
              <a:noFill/>
            </a:ln>
          </p:spPr>
        </p:sp>
        <p:sp>
          <p:nvSpPr>
            <p:cNvPr id="13" name="Google Shape;13;p10"/>
            <p:cNvSpPr/>
            <p:nvPr/>
          </p:nvSpPr>
          <p:spPr>
            <a:xfrm>
              <a:off x="10898730" y="-8467"/>
              <a:ext cx="1290094" cy="6858000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0"/>
              </a:schemeClr>
            </a:solidFill>
            <a:ln>
              <a:noFill/>
            </a:ln>
          </p:spPr>
        </p:sp>
        <p:sp>
          <p:nvSpPr>
            <p:cNvPr id="14" name="Google Shape;14;p10"/>
            <p:cNvSpPr/>
            <p:nvPr/>
          </p:nvSpPr>
          <p:spPr>
            <a:xfrm>
              <a:off x="10938999" y="-8467"/>
              <a:ext cx="1249825" cy="6858000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5" name="Google Shape;15;p10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0"/>
            <p:cNvSpPr/>
            <p:nvPr/>
          </p:nvSpPr>
          <p:spPr>
            <a:xfrm>
              <a:off x="0" y="4013200"/>
              <a:ext cx="448800" cy="28449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0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0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0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0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0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lh5.googleusercontent.com/uncs90HIvKkdMFg7II-eKJWOqOEoV3W2wqblCzEArw3qVx67iGWWapXMTSujocH_s3sL95aSBApq4S9f4rkVM0Kiyu_jOUt4VZYxgKr2ByDjzpdIoUg1BS3C_3JJXft-erFNNW8" id="143" name="Google Shape;143;p1"/>
          <p:cNvPicPr preferRelativeResize="0"/>
          <p:nvPr/>
        </p:nvPicPr>
        <p:blipFill rotWithShape="1">
          <a:blip r:embed="rId3">
            <a:alphaModFix/>
          </a:blip>
          <a:srcRect b="0" l="9091" r="0" t="23391"/>
          <a:stretch/>
        </p:blipFill>
        <p:spPr>
          <a:xfrm>
            <a:off x="1" y="10"/>
            <a:ext cx="1219200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"/>
          <p:cNvSpPr/>
          <p:nvPr/>
        </p:nvSpPr>
        <p:spPr>
          <a:xfrm rot="10800000">
            <a:off x="0" y="0"/>
            <a:ext cx="842596" cy="5666154"/>
          </a:xfrm>
          <a:prstGeom prst="triangle">
            <a:avLst>
              <a:gd fmla="val 100000" name="adj"/>
            </a:avLst>
          </a:prstGeom>
          <a:solidFill>
            <a:schemeClr val="accent1">
              <a:alpha val="8470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"/>
          <p:cNvSpPr/>
          <p:nvPr/>
        </p:nvSpPr>
        <p:spPr>
          <a:xfrm>
            <a:off x="3684541" y="0"/>
            <a:ext cx="7315200" cy="6858000"/>
          </a:xfrm>
          <a:prstGeom prst="parallelogram">
            <a:avLst>
              <a:gd fmla="val 14937" name="adj"/>
            </a:avLst>
          </a:prstGeom>
          <a:solidFill>
            <a:schemeClr val="dk1">
              <a:alpha val="7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46" name="Google Shape;146;p1"/>
          <p:cNvCxnSpPr/>
          <p:nvPr/>
        </p:nvCxnSpPr>
        <p:spPr>
          <a:xfrm>
            <a:off x="9371012" y="0"/>
            <a:ext cx="1219200" cy="685800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7" name="Google Shape;147;p1"/>
          <p:cNvCxnSpPr/>
          <p:nvPr/>
        </p:nvCxnSpPr>
        <p:spPr>
          <a:xfrm flipH="1">
            <a:off x="7425267" y="3681413"/>
            <a:ext cx="4763558" cy="3176587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8" name="Google Shape;148;p1"/>
          <p:cNvSpPr/>
          <p:nvPr/>
        </p:nvSpPr>
        <p:spPr>
          <a:xfrm>
            <a:off x="9181476" y="-8467"/>
            <a:ext cx="3007349" cy="6866467"/>
          </a:xfrm>
          <a:custGeom>
            <a:rect b="b" l="l" r="r" t="t"/>
            <a:pathLst>
              <a:path extrusionOk="0" h="6866467" w="3007349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</p:sp>
      <p:sp>
        <p:nvSpPr>
          <p:cNvPr id="149" name="Google Shape;149;p1"/>
          <p:cNvSpPr/>
          <p:nvPr/>
        </p:nvSpPr>
        <p:spPr>
          <a:xfrm>
            <a:off x="9603442" y="-8467"/>
            <a:ext cx="2588558" cy="6866467"/>
          </a:xfrm>
          <a:custGeom>
            <a:rect b="b" l="l" r="r" t="t"/>
            <a:pathLst>
              <a:path extrusionOk="0" h="6866467" w="2573311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</p:sp>
      <p:sp>
        <p:nvSpPr>
          <p:cNvPr id="150" name="Google Shape;150;p1"/>
          <p:cNvSpPr/>
          <p:nvPr/>
        </p:nvSpPr>
        <p:spPr>
          <a:xfrm>
            <a:off x="8932333" y="3048000"/>
            <a:ext cx="3259667" cy="3810000"/>
          </a:xfrm>
          <a:prstGeom prst="triangle">
            <a:avLst>
              <a:gd fmla="val 100000" name="adj"/>
            </a:avLst>
          </a:prstGeom>
          <a:solidFill>
            <a:schemeClr val="accent2">
              <a:alpha val="7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"/>
          <p:cNvSpPr txBox="1"/>
          <p:nvPr>
            <p:ph type="ctrTitle"/>
          </p:nvPr>
        </p:nvSpPr>
        <p:spPr>
          <a:xfrm>
            <a:off x="4704200" y="1678665"/>
            <a:ext cx="4569803" cy="23691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nl-NL"/>
              <a:t>Anomaly Detection in vessel traffic</a:t>
            </a:r>
            <a:endParaRPr/>
          </a:p>
        </p:txBody>
      </p:sp>
      <p:sp>
        <p:nvSpPr>
          <p:cNvPr id="152" name="Google Shape;152;p1"/>
          <p:cNvSpPr txBox="1"/>
          <p:nvPr>
            <p:ph idx="1" type="subTitle"/>
          </p:nvPr>
        </p:nvSpPr>
        <p:spPr>
          <a:xfrm>
            <a:off x="4700964" y="4050832"/>
            <a:ext cx="4573037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3" name="Google Shape;153;p1"/>
          <p:cNvSpPr/>
          <p:nvPr/>
        </p:nvSpPr>
        <p:spPr>
          <a:xfrm>
            <a:off x="9334500" y="-8467"/>
            <a:ext cx="2854326" cy="6866467"/>
          </a:xfrm>
          <a:custGeom>
            <a:rect b="b" l="l" r="r" t="t"/>
            <a:pathLst>
              <a:path extrusionOk="0" h="6866467" w="2858013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226292">
              <a:alpha val="46666"/>
            </a:srgbClr>
          </a:solidFill>
          <a:ln>
            <a:noFill/>
          </a:ln>
        </p:spPr>
      </p:sp>
      <p:sp>
        <p:nvSpPr>
          <p:cNvPr id="154" name="Google Shape;154;p1"/>
          <p:cNvSpPr/>
          <p:nvPr/>
        </p:nvSpPr>
        <p:spPr>
          <a:xfrm>
            <a:off x="10898730" y="-8467"/>
            <a:ext cx="1290094" cy="6866467"/>
          </a:xfrm>
          <a:custGeom>
            <a:rect b="b" l="l" r="r" t="t"/>
            <a:pathLst>
              <a:path extrusionOk="0" h="6858000" w="1290094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rgbClr val="9EDFF5">
              <a:alpha val="69803"/>
            </a:srgbClr>
          </a:solidFill>
          <a:ln>
            <a:noFill/>
          </a:ln>
        </p:spPr>
      </p:sp>
      <p:sp>
        <p:nvSpPr>
          <p:cNvPr id="155" name="Google Shape;155;p1"/>
          <p:cNvSpPr/>
          <p:nvPr/>
        </p:nvSpPr>
        <p:spPr>
          <a:xfrm>
            <a:off x="10938999" y="-8467"/>
            <a:ext cx="1249825" cy="6866467"/>
          </a:xfrm>
          <a:custGeom>
            <a:rect b="b" l="l" r="r" t="t"/>
            <a:pathLst>
              <a:path extrusionOk="0" h="6858000" w="1249825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4705"/>
            </a:schemeClr>
          </a:solidFill>
          <a:ln>
            <a:noFill/>
          </a:ln>
        </p:spPr>
      </p:sp>
      <p:sp>
        <p:nvSpPr>
          <p:cNvPr id="156" name="Google Shape;156;p1"/>
          <p:cNvSpPr/>
          <p:nvPr/>
        </p:nvSpPr>
        <p:spPr>
          <a:xfrm>
            <a:off x="10371666" y="3589867"/>
            <a:ext cx="1817159" cy="3268133"/>
          </a:xfrm>
          <a:prstGeom prst="triangle">
            <a:avLst>
              <a:gd fmla="val 100000" name="adj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"/>
          <p:cNvSpPr txBox="1"/>
          <p:nvPr>
            <p:ph type="title"/>
          </p:nvPr>
        </p:nvSpPr>
        <p:spPr>
          <a:xfrm>
            <a:off x="512084" y="2791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nl-NL"/>
              <a:t>Statistical Approach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nl-NL" sz="2400"/>
              <a:t>An Unsupervised version of KNN</a:t>
            </a:r>
            <a:endParaRPr sz="2400"/>
          </a:p>
        </p:txBody>
      </p:sp>
      <p:sp>
        <p:nvSpPr>
          <p:cNvPr id="227" name="Google Shape;227;p7"/>
          <p:cNvSpPr txBox="1"/>
          <p:nvPr>
            <p:ph idx="1" type="body"/>
          </p:nvPr>
        </p:nvSpPr>
        <p:spPr>
          <a:xfrm>
            <a:off x="627759" y="21482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7576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nl-NL" sz="2400"/>
              <a:t>The grid</a:t>
            </a:r>
            <a:endParaRPr sz="2400"/>
          </a:p>
          <a:p>
            <a:pPr indent="-265176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24"/>
              <a:buNone/>
            </a:pPr>
            <a:r>
              <a:t/>
            </a:r>
            <a:endParaRPr sz="1530"/>
          </a:p>
        </p:txBody>
      </p:sp>
      <p:pic>
        <p:nvPicPr>
          <p:cNvPr id="228" name="Google Shape;228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6699" y="1676200"/>
            <a:ext cx="7025301" cy="52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075" y="3207250"/>
            <a:ext cx="4445525" cy="312834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0" name="Google Shape;230;p7"/>
          <p:cNvCxnSpPr>
            <a:endCxn id="231" idx="0"/>
          </p:cNvCxnSpPr>
          <p:nvPr/>
        </p:nvCxnSpPr>
        <p:spPr>
          <a:xfrm flipH="1">
            <a:off x="3264850" y="2148225"/>
            <a:ext cx="337800" cy="1092900"/>
          </a:xfrm>
          <a:prstGeom prst="straightConnector1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7"/>
          <p:cNvCxnSpPr>
            <a:endCxn id="233" idx="7"/>
          </p:cNvCxnSpPr>
          <p:nvPr/>
        </p:nvCxnSpPr>
        <p:spPr>
          <a:xfrm flipH="1">
            <a:off x="2243136" y="2182098"/>
            <a:ext cx="1374900" cy="1092900"/>
          </a:xfrm>
          <a:prstGeom prst="straightConnector1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" name="Google Shape;234;p7"/>
          <p:cNvSpPr txBox="1"/>
          <p:nvPr/>
        </p:nvSpPr>
        <p:spPr>
          <a:xfrm>
            <a:off x="3470188" y="1867925"/>
            <a:ext cx="14874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-NL">
                <a:latin typeface="Trebuchet MS"/>
                <a:ea typeface="Trebuchet MS"/>
                <a:cs typeface="Trebuchet MS"/>
                <a:sym typeface="Trebuchet MS"/>
              </a:rPr>
              <a:t>Nodes</a:t>
            </a:r>
            <a:endParaRPr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3" name="Google Shape;233;p7"/>
          <p:cNvSpPr/>
          <p:nvPr/>
        </p:nvSpPr>
        <p:spPr>
          <a:xfrm>
            <a:off x="2031625" y="3241125"/>
            <a:ext cx="247800" cy="231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7"/>
          <p:cNvSpPr/>
          <p:nvPr/>
        </p:nvSpPr>
        <p:spPr>
          <a:xfrm>
            <a:off x="3140950" y="3241125"/>
            <a:ext cx="247800" cy="231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6d62fea2e6_0_12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nl-NL"/>
              <a:t>Statistical approach</a:t>
            </a:r>
            <a:endParaRPr/>
          </a:p>
        </p:txBody>
      </p:sp>
      <p:sp>
        <p:nvSpPr>
          <p:cNvPr id="240" name="Google Shape;240;g6d62fea2e6_0_12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7576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►"/>
            </a:pPr>
            <a:r>
              <a:rPr b="1" lang="nl-NL" sz="2400">
                <a:solidFill>
                  <a:srgbClr val="000000"/>
                </a:solidFill>
              </a:rPr>
              <a:t>Main Assumption</a:t>
            </a:r>
            <a:r>
              <a:rPr lang="nl-NL" sz="2400">
                <a:solidFill>
                  <a:srgbClr val="000000"/>
                </a:solidFill>
              </a:rPr>
              <a:t>:</a:t>
            </a:r>
            <a:endParaRPr sz="2400">
              <a:solidFill>
                <a:srgbClr val="000000"/>
              </a:solidFill>
            </a:endParaRPr>
          </a:p>
          <a:p>
            <a:pPr indent="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08610" lvl="1" marL="7429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►"/>
            </a:pPr>
            <a:r>
              <a:rPr lang="nl-NL" sz="1800">
                <a:solidFill>
                  <a:srgbClr val="000000"/>
                </a:solidFill>
              </a:rPr>
              <a:t>An Anomaly is something that does not happen frequently.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40386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►"/>
            </a:pPr>
            <a:r>
              <a:rPr b="1" lang="nl-NL" sz="2400">
                <a:solidFill>
                  <a:srgbClr val="000000"/>
                </a:solidFill>
              </a:rPr>
              <a:t>Algorithm:</a:t>
            </a:r>
            <a:endParaRPr b="1" sz="2400">
              <a:solidFill>
                <a:srgbClr val="000000"/>
              </a:solidFill>
            </a:endParaRPr>
          </a:p>
          <a:p>
            <a:pPr indent="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000000"/>
              </a:solidFill>
            </a:endParaRPr>
          </a:p>
          <a:p>
            <a:pPr indent="-342900" lvl="0" marL="34290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40"/>
              <a:buChar char="►"/>
            </a:pPr>
            <a:r>
              <a:rPr lang="nl-NL">
                <a:solidFill>
                  <a:srgbClr val="000000"/>
                </a:solidFill>
              </a:rPr>
              <a:t>For each node compute the normal behaviour of an evaluated feature </a:t>
            </a:r>
            <a:endParaRPr>
              <a:solidFill>
                <a:srgbClr val="000000"/>
              </a:solidFill>
            </a:endParaRPr>
          </a:p>
          <a:p>
            <a:pPr indent="0" lvl="0" marL="74295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nl-NL" sz="3000">
                <a:solidFill>
                  <a:srgbClr val="000000"/>
                </a:solidFill>
              </a:rPr>
              <a:t>=</a:t>
            </a:r>
            <a:endParaRPr sz="3000">
              <a:solidFill>
                <a:srgbClr val="000000"/>
              </a:solidFill>
            </a:endParaRPr>
          </a:p>
          <a:p>
            <a:pPr indent="0" lvl="0" marL="74295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nl-NL">
                <a:solidFill>
                  <a:srgbClr val="000000"/>
                </a:solidFill>
              </a:rPr>
              <a:t>What normally happens according to history?</a:t>
            </a:r>
            <a:endParaRPr b="1">
              <a:solidFill>
                <a:srgbClr val="000000"/>
              </a:solidFill>
            </a:endParaRPr>
          </a:p>
          <a:p>
            <a:pPr indent="0" lvl="0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241" name="Google Shape;241;g6d62fea2e6_0_12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NL" sz="1200"/>
              <a:t>‹#›</a:t>
            </a:fld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6d62fea2e6_0_18"/>
          <p:cNvSpPr txBox="1"/>
          <p:nvPr>
            <p:ph type="title"/>
          </p:nvPr>
        </p:nvSpPr>
        <p:spPr>
          <a:xfrm>
            <a:off x="677325" y="609600"/>
            <a:ext cx="8596800" cy="7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nl-NL"/>
              <a:t>Statistical approach</a:t>
            </a:r>
            <a:endParaRPr/>
          </a:p>
        </p:txBody>
      </p:sp>
      <p:sp>
        <p:nvSpPr>
          <p:cNvPr id="247" name="Google Shape;247;g6d62fea2e6_0_18"/>
          <p:cNvSpPr txBox="1"/>
          <p:nvPr>
            <p:ph idx="1" type="body"/>
          </p:nvPr>
        </p:nvSpPr>
        <p:spPr>
          <a:xfrm>
            <a:off x="677325" y="1466550"/>
            <a:ext cx="8596800" cy="11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►"/>
            </a:pPr>
            <a:r>
              <a:rPr b="1" lang="nl-NL" sz="2400">
                <a:solidFill>
                  <a:srgbClr val="000000"/>
                </a:solidFill>
              </a:rPr>
              <a:t>Let’s go with </a:t>
            </a:r>
            <a:r>
              <a:rPr b="1" lang="nl-NL" sz="2400">
                <a:solidFill>
                  <a:srgbClr val="000000"/>
                </a:solidFill>
              </a:rPr>
              <a:t>an example…</a:t>
            </a:r>
            <a:endParaRPr b="1" sz="2400">
              <a:solidFill>
                <a:srgbClr val="000000"/>
              </a:solidFill>
            </a:endParaRPr>
          </a:p>
          <a:p>
            <a:pPr indent="-38100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►"/>
            </a:pPr>
            <a:r>
              <a:rPr b="1" lang="nl-NL" sz="2400">
                <a:solidFill>
                  <a:srgbClr val="000000"/>
                </a:solidFill>
              </a:rPr>
              <a:t>Lets evaluate the normalcy in the </a:t>
            </a:r>
            <a:r>
              <a:rPr b="1" lang="nl-NL" sz="3000">
                <a:solidFill>
                  <a:srgbClr val="434343"/>
                </a:solidFill>
              </a:rPr>
              <a:t>direction </a:t>
            </a:r>
            <a:r>
              <a:rPr b="1" lang="nl-NL" sz="2400">
                <a:solidFill>
                  <a:srgbClr val="000000"/>
                </a:solidFill>
              </a:rPr>
              <a:t>of the ships:</a:t>
            </a:r>
            <a:endParaRPr b="1" sz="2400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</a:endParaRPr>
          </a:p>
          <a:p>
            <a:pPr indent="0" lvl="0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248" name="Google Shape;248;g6d62fea2e6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100" y="3151137"/>
            <a:ext cx="4965400" cy="305102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g6d62fea2e6_0_18"/>
          <p:cNvSpPr/>
          <p:nvPr/>
        </p:nvSpPr>
        <p:spPr>
          <a:xfrm>
            <a:off x="3057175" y="3923800"/>
            <a:ext cx="231300" cy="19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6d62fea2e6_0_18"/>
          <p:cNvSpPr txBox="1"/>
          <p:nvPr/>
        </p:nvSpPr>
        <p:spPr>
          <a:xfrm>
            <a:off x="1632050" y="2679788"/>
            <a:ext cx="28755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AutoNum type="arabicPeriod"/>
            </a:pPr>
            <a:r>
              <a:rPr lang="nl-NL">
                <a:latin typeface="Trebuchet MS"/>
                <a:ea typeface="Trebuchet MS"/>
                <a:cs typeface="Trebuchet MS"/>
                <a:sym typeface="Trebuchet MS"/>
              </a:rPr>
              <a:t>Given a ship at point A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1" name="Google Shape;251;g6d62fea2e6_0_18"/>
          <p:cNvSpPr txBox="1"/>
          <p:nvPr/>
        </p:nvSpPr>
        <p:spPr>
          <a:xfrm>
            <a:off x="2982775" y="3468400"/>
            <a:ext cx="3801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-NL" sz="1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endParaRPr b="1" sz="18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52" name="Google Shape;252;g6d62fea2e6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5800" y="3151137"/>
            <a:ext cx="4965400" cy="305102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g6d62fea2e6_0_18"/>
          <p:cNvSpPr/>
          <p:nvPr/>
        </p:nvSpPr>
        <p:spPr>
          <a:xfrm>
            <a:off x="8315875" y="3923800"/>
            <a:ext cx="231300" cy="19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6d62fea2e6_0_18"/>
          <p:cNvSpPr txBox="1"/>
          <p:nvPr/>
        </p:nvSpPr>
        <p:spPr>
          <a:xfrm>
            <a:off x="8241475" y="3468400"/>
            <a:ext cx="3801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-NL" sz="1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endParaRPr b="1" sz="18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55" name="Google Shape;255;g6d62fea2e6_0_18"/>
          <p:cNvCxnSpPr>
            <a:stCxn id="253" idx="6"/>
            <a:endCxn id="256" idx="2"/>
          </p:cNvCxnSpPr>
          <p:nvPr/>
        </p:nvCxnSpPr>
        <p:spPr>
          <a:xfrm flipH="1" rot="10800000">
            <a:off x="8547175" y="3824650"/>
            <a:ext cx="301200" cy="198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6" name="Google Shape;256;g6d62fea2e6_0_18"/>
          <p:cNvSpPr/>
          <p:nvPr/>
        </p:nvSpPr>
        <p:spPr>
          <a:xfrm>
            <a:off x="8848375" y="3725500"/>
            <a:ext cx="231300" cy="1983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6d62fea2e6_0_18"/>
          <p:cNvSpPr txBox="1"/>
          <p:nvPr/>
        </p:nvSpPr>
        <p:spPr>
          <a:xfrm>
            <a:off x="9017750" y="3320775"/>
            <a:ext cx="28755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-NL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Closest node</a:t>
            </a:r>
            <a:endParaRPr b="1" sz="18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8" name="Google Shape;258;g6d62fea2e6_0_18"/>
          <p:cNvSpPr txBox="1"/>
          <p:nvPr/>
        </p:nvSpPr>
        <p:spPr>
          <a:xfrm>
            <a:off x="5845850" y="2598863"/>
            <a:ext cx="4965300" cy="7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>
                <a:latin typeface="Trebuchet MS"/>
                <a:ea typeface="Trebuchet MS"/>
                <a:cs typeface="Trebuchet MS"/>
                <a:sym typeface="Trebuchet MS"/>
              </a:rPr>
              <a:t>2.	We look for the </a:t>
            </a:r>
            <a:r>
              <a:rPr b="1" lang="nl-NL">
                <a:latin typeface="Trebuchet MS"/>
                <a:ea typeface="Trebuchet MS"/>
                <a:cs typeface="Trebuchet MS"/>
                <a:sym typeface="Trebuchet MS"/>
              </a:rPr>
              <a:t>historical information about what are the normal directions</a:t>
            </a:r>
            <a:r>
              <a:rPr lang="nl-NL">
                <a:latin typeface="Trebuchet MS"/>
                <a:ea typeface="Trebuchet MS"/>
                <a:cs typeface="Trebuchet MS"/>
                <a:sym typeface="Trebuchet MS"/>
              </a:rPr>
              <a:t> in the closest node 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9" name="Google Shape;259;g6d62fea2e6_0_18"/>
          <p:cNvSpPr txBox="1"/>
          <p:nvPr>
            <p:ph idx="12" type="sldNum"/>
          </p:nvPr>
        </p:nvSpPr>
        <p:spPr>
          <a:xfrm>
            <a:off x="8547163" y="6202187"/>
            <a:ext cx="683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NL" sz="1200"/>
              <a:t>‹#›</a:t>
            </a:fld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6d62fea2e6_0_38"/>
          <p:cNvSpPr txBox="1"/>
          <p:nvPr>
            <p:ph type="title"/>
          </p:nvPr>
        </p:nvSpPr>
        <p:spPr>
          <a:xfrm>
            <a:off x="677325" y="609600"/>
            <a:ext cx="8596800" cy="7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nl-NL"/>
              <a:t>Statistical approach</a:t>
            </a:r>
            <a:endParaRPr/>
          </a:p>
        </p:txBody>
      </p:sp>
      <p:sp>
        <p:nvSpPr>
          <p:cNvPr id="265" name="Google Shape;265;g6d62fea2e6_0_38"/>
          <p:cNvSpPr txBox="1"/>
          <p:nvPr>
            <p:ph idx="1" type="body"/>
          </p:nvPr>
        </p:nvSpPr>
        <p:spPr>
          <a:xfrm>
            <a:off x="829725" y="1618950"/>
            <a:ext cx="9498600" cy="44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►"/>
            </a:pPr>
            <a:r>
              <a:rPr b="1" lang="nl-NL" sz="2400">
                <a:solidFill>
                  <a:srgbClr val="000000"/>
                </a:solidFill>
              </a:rPr>
              <a:t>For each node we have previously saved the historical information and we can compute statistics.</a:t>
            </a:r>
            <a:endParaRPr b="1"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►"/>
            </a:pPr>
            <a:r>
              <a:rPr b="1" lang="nl-NL" sz="2400">
                <a:solidFill>
                  <a:srgbClr val="000000"/>
                </a:solidFill>
              </a:rPr>
              <a:t>The normal directions that historically ships follow at the node we are looking into are:</a:t>
            </a:r>
            <a:endParaRPr b="1" sz="2400">
              <a:solidFill>
                <a:srgbClr val="000000"/>
              </a:solidFill>
            </a:endParaRPr>
          </a:p>
          <a:p>
            <a:pPr indent="0" lvl="0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266" name="Google Shape;266;g6d62fea2e6_0_38"/>
          <p:cNvSpPr txBox="1"/>
          <p:nvPr/>
        </p:nvSpPr>
        <p:spPr>
          <a:xfrm>
            <a:off x="894175" y="6031800"/>
            <a:ext cx="42138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NOTE: In this graph, all the directions of the node are plotted with transparency of 0.2</a:t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-NL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The darker → The more frequent </a:t>
            </a:r>
            <a:endParaRPr b="1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7" name="Google Shape;267;g6d62fea2e6_0_38"/>
          <p:cNvSpPr txBox="1"/>
          <p:nvPr/>
        </p:nvSpPr>
        <p:spPr>
          <a:xfrm>
            <a:off x="5023725" y="3831100"/>
            <a:ext cx="5304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>
                <a:latin typeface="Trebuchet MS"/>
                <a:ea typeface="Trebuchet MS"/>
                <a:cs typeface="Trebuchet MS"/>
                <a:sym typeface="Trebuchet MS"/>
              </a:rPr>
              <a:t>As we can see, there are some</a:t>
            </a:r>
            <a:r>
              <a:rPr b="1" lang="nl-NL" sz="1800">
                <a:latin typeface="Trebuchet MS"/>
                <a:ea typeface="Trebuchet MS"/>
                <a:cs typeface="Trebuchet MS"/>
                <a:sym typeface="Trebuchet MS"/>
              </a:rPr>
              <a:t> clear </a:t>
            </a:r>
            <a:r>
              <a:rPr lang="nl-NL" sz="1800">
                <a:latin typeface="Trebuchet MS"/>
                <a:ea typeface="Trebuchet MS"/>
                <a:cs typeface="Trebuchet MS"/>
                <a:sym typeface="Trebuchet MS"/>
              </a:rPr>
              <a:t>main directions 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>
                <a:latin typeface="Trebuchet MS"/>
                <a:ea typeface="Trebuchet MS"/>
                <a:cs typeface="Trebuchet MS"/>
                <a:sym typeface="Trebuchet MS"/>
              </a:rPr>
              <a:t>→ 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>
                <a:latin typeface="Trebuchet MS"/>
                <a:ea typeface="Trebuchet MS"/>
                <a:cs typeface="Trebuchet MS"/>
                <a:sym typeface="Trebuchet MS"/>
              </a:rPr>
              <a:t>Everything far from those is an anomaly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68" name="Google Shape;268;g6d62fea2e6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175" y="3230150"/>
            <a:ext cx="3867150" cy="2771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g6d62fea2e6_0_38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NL" sz="1200"/>
              <a:t>‹#›</a:t>
            </a:fld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6d62fea2e6_0_59"/>
          <p:cNvSpPr txBox="1"/>
          <p:nvPr>
            <p:ph type="title"/>
          </p:nvPr>
        </p:nvSpPr>
        <p:spPr>
          <a:xfrm>
            <a:off x="677325" y="609600"/>
            <a:ext cx="8596800" cy="7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nl-NL"/>
              <a:t>Statistical approach</a:t>
            </a:r>
            <a:endParaRPr/>
          </a:p>
        </p:txBody>
      </p:sp>
      <p:sp>
        <p:nvSpPr>
          <p:cNvPr id="275" name="Google Shape;275;g6d62fea2e6_0_59"/>
          <p:cNvSpPr txBox="1"/>
          <p:nvPr>
            <p:ph idx="1" type="body"/>
          </p:nvPr>
        </p:nvSpPr>
        <p:spPr>
          <a:xfrm>
            <a:off x="829725" y="1618950"/>
            <a:ext cx="9498600" cy="44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►"/>
            </a:pPr>
            <a:r>
              <a:rPr lang="nl-NL" sz="2400">
                <a:solidFill>
                  <a:srgbClr val="000000"/>
                </a:solidFill>
              </a:rPr>
              <a:t>Approximating the distribution with al algorithm named </a:t>
            </a:r>
            <a:r>
              <a:rPr b="1" lang="nl-NL" sz="2400">
                <a:solidFill>
                  <a:srgbClr val="000000"/>
                </a:solidFill>
              </a:rPr>
              <a:t>KDE (Kernel Density Estimation)</a:t>
            </a:r>
            <a:r>
              <a:rPr lang="nl-NL" sz="2400">
                <a:solidFill>
                  <a:srgbClr val="000000"/>
                </a:solidFill>
              </a:rPr>
              <a:t>, we can get to rate the density of a given direction within a node.</a:t>
            </a:r>
            <a:endParaRPr sz="2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nl-NL" sz="2400">
                <a:solidFill>
                  <a:srgbClr val="000000"/>
                </a:solidFill>
              </a:rPr>
              <a:t>KDE Density plot</a:t>
            </a:r>
            <a:endParaRPr sz="2400">
              <a:solidFill>
                <a:srgbClr val="000000"/>
              </a:solidFill>
            </a:endParaRPr>
          </a:p>
          <a:p>
            <a:pPr indent="0" lvl="0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276" name="Google Shape;276;g6d62fea2e6_0_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2350" y="2586376"/>
            <a:ext cx="4113875" cy="404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g6d62fea2e6_0_59"/>
          <p:cNvSpPr txBox="1"/>
          <p:nvPr/>
        </p:nvSpPr>
        <p:spPr>
          <a:xfrm>
            <a:off x="1470550" y="4774125"/>
            <a:ext cx="3041700" cy="11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-NL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NOTE: </a:t>
            </a:r>
            <a:endParaRPr b="1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-NL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More concentric circles </a:t>
            </a:r>
            <a:endParaRPr b="1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-NL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→ </a:t>
            </a:r>
            <a:endParaRPr b="1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-NL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More normal area to face</a:t>
            </a:r>
            <a:endParaRPr b="1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78" name="Google Shape;278;g6d62fea2e6_0_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2675" y="2873700"/>
            <a:ext cx="1553114" cy="111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6d62fea2e6_0_59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NL" sz="1200"/>
              <a:t>‹#›</a:t>
            </a:fld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6d62fea2e6_0_0"/>
          <p:cNvSpPr txBox="1"/>
          <p:nvPr>
            <p:ph type="title"/>
          </p:nvPr>
        </p:nvSpPr>
        <p:spPr>
          <a:xfrm>
            <a:off x="677334" y="295625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nl-NL"/>
              <a:t>Statistical approach</a:t>
            </a:r>
            <a:endParaRPr/>
          </a:p>
        </p:txBody>
      </p:sp>
      <p:sp>
        <p:nvSpPr>
          <p:cNvPr id="285" name="Google Shape;285;g6d62fea2e6_0_0"/>
          <p:cNvSpPr txBox="1"/>
          <p:nvPr>
            <p:ph idx="1" type="body"/>
          </p:nvPr>
        </p:nvSpPr>
        <p:spPr>
          <a:xfrm>
            <a:off x="677325" y="1306829"/>
            <a:ext cx="8596800" cy="54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9476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►"/>
            </a:pPr>
            <a:r>
              <a:rPr lang="nl-NL"/>
              <a:t>Using </a:t>
            </a:r>
            <a:r>
              <a:rPr b="1" lang="nl-NL"/>
              <a:t>KDE </a:t>
            </a:r>
            <a:r>
              <a:rPr lang="nl-NL"/>
              <a:t>to approximate the density distribution of the feature evaluated at each node.</a:t>
            </a:r>
            <a:endParaRPr/>
          </a:p>
          <a:p>
            <a:pPr indent="-330962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►"/>
            </a:pPr>
            <a:r>
              <a:rPr lang="nl-NL" sz="1800"/>
              <a:t>So far implemented for speed and direction </a:t>
            </a:r>
            <a:endParaRPr sz="1800"/>
          </a:p>
          <a:p>
            <a:pPr indent="-282447" lvl="2" marL="11430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►"/>
            </a:pPr>
            <a:r>
              <a:rPr lang="nl-NL" sz="1800"/>
              <a:t>Currently evaluating speed model</a:t>
            </a:r>
            <a:endParaRPr sz="1800"/>
          </a:p>
          <a:p>
            <a:pPr indent="-379476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►"/>
            </a:pPr>
            <a:br>
              <a:rPr lang="nl-NL"/>
            </a:br>
            <a:r>
              <a:rPr lang="nl-NL"/>
              <a:t>Implemented a buffer with 5 steps to clear the noise (little anomalies that do not make sense at all:</a:t>
            </a:r>
            <a:endParaRPr/>
          </a:p>
          <a:p>
            <a:pPr indent="-330962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►"/>
            </a:pPr>
            <a:r>
              <a:rPr lang="nl-NL" sz="1800"/>
              <a:t>Detecting:</a:t>
            </a:r>
            <a:endParaRPr sz="1800"/>
          </a:p>
          <a:p>
            <a:pPr indent="-282447" lvl="2" marL="11430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►"/>
            </a:pPr>
            <a:r>
              <a:rPr lang="nl-NL" sz="1800"/>
              <a:t>As </a:t>
            </a:r>
            <a:r>
              <a:rPr b="1" lang="nl-NL" sz="1800">
                <a:solidFill>
                  <a:schemeClr val="accent2"/>
                </a:solidFill>
              </a:rPr>
              <a:t>BLUE</a:t>
            </a:r>
            <a:r>
              <a:rPr lang="nl-NL" sz="1800"/>
              <a:t>: Anchored ships → They should be treated differently → </a:t>
            </a:r>
            <a:r>
              <a:rPr b="1" lang="nl-NL" sz="1800">
                <a:solidFill>
                  <a:srgbClr val="666666"/>
                </a:solidFill>
              </a:rPr>
              <a:t>working on that</a:t>
            </a:r>
            <a:endParaRPr b="1" sz="1800">
              <a:solidFill>
                <a:srgbClr val="666666"/>
              </a:solidFill>
            </a:endParaRPr>
          </a:p>
          <a:p>
            <a:pPr indent="-282447" lvl="2" marL="11430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►"/>
            </a:pPr>
            <a:r>
              <a:rPr lang="nl-NL" sz="1800"/>
              <a:t>As </a:t>
            </a:r>
            <a:r>
              <a:rPr b="1" lang="nl-NL" sz="1800">
                <a:solidFill>
                  <a:srgbClr val="E69900"/>
                </a:solidFill>
              </a:rPr>
              <a:t>ORANGE</a:t>
            </a:r>
            <a:r>
              <a:rPr lang="nl-NL" sz="1800"/>
              <a:t>: Trajectories for which we do not have enough info in its closest node to conclude anything → Can be fixed with more data</a:t>
            </a:r>
            <a:endParaRPr sz="1800"/>
          </a:p>
          <a:p>
            <a:pPr indent="-282447" lvl="2" marL="11430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►"/>
            </a:pPr>
            <a:r>
              <a:rPr lang="nl-NL" sz="1800"/>
              <a:t>As </a:t>
            </a:r>
            <a:r>
              <a:rPr b="1" lang="nl-NL" sz="1800">
                <a:solidFill>
                  <a:srgbClr val="FF0000"/>
                </a:solidFill>
              </a:rPr>
              <a:t>RED</a:t>
            </a:r>
            <a:r>
              <a:rPr lang="nl-NL" sz="1800"/>
              <a:t>: Anomaly according to the historical data in the closest node.</a:t>
            </a:r>
            <a:endParaRPr sz="1800"/>
          </a:p>
          <a:p>
            <a:pPr indent="-282447" lvl="2" marL="11430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►"/>
            </a:pPr>
            <a:r>
              <a:rPr lang="nl-NL" sz="1800"/>
              <a:t>As </a:t>
            </a:r>
            <a:r>
              <a:rPr b="1" lang="nl-NL" sz="1800">
                <a:solidFill>
                  <a:srgbClr val="205828"/>
                </a:solidFill>
              </a:rPr>
              <a:t>GREEN</a:t>
            </a:r>
            <a:r>
              <a:rPr lang="nl-NL" sz="1800"/>
              <a:t>: Normal behaviors.</a:t>
            </a:r>
            <a:endParaRPr sz="1800"/>
          </a:p>
          <a:p>
            <a:pPr indent="-330962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►"/>
            </a:pPr>
            <a:r>
              <a:rPr b="1" lang="nl-NL" sz="1800"/>
              <a:t>About noise (LITTLE ANOMALIES)</a:t>
            </a:r>
            <a:r>
              <a:rPr lang="nl-NL" sz="1800"/>
              <a:t>: To get printed as RED, ORANGE or BLUE we take into account 5 steps.</a:t>
            </a:r>
            <a:endParaRPr sz="1800"/>
          </a:p>
          <a:p>
            <a:pPr indent="-282447" lvl="2" marL="11430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►"/>
            </a:pPr>
            <a:r>
              <a:rPr lang="nl-NL" sz="1800"/>
              <a:t>If within those 5 steps more than the 60% of the transitions have been labeled under the same color, the transition we are evaluating will get that color.</a:t>
            </a:r>
            <a:endParaRPr sz="1800"/>
          </a:p>
          <a:p>
            <a:pPr indent="-265176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24"/>
              <a:buNone/>
            </a:pPr>
            <a:r>
              <a:t/>
            </a:r>
            <a:endParaRPr sz="153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6d6f4e14ee_0_0"/>
          <p:cNvSpPr txBox="1"/>
          <p:nvPr>
            <p:ph type="title"/>
          </p:nvPr>
        </p:nvSpPr>
        <p:spPr>
          <a:xfrm>
            <a:off x="677334" y="361725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Results. Direction</a:t>
            </a:r>
            <a:endParaRPr/>
          </a:p>
        </p:txBody>
      </p:sp>
      <p:sp>
        <p:nvSpPr>
          <p:cNvPr id="291" name="Google Shape;291;g6d6f4e14ee_0_0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6d6f4e14ee_0_0"/>
          <p:cNvSpPr txBox="1"/>
          <p:nvPr/>
        </p:nvSpPr>
        <p:spPr>
          <a:xfrm>
            <a:off x="7163800" y="88400"/>
            <a:ext cx="3767700" cy="11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-NL" sz="1800">
                <a:solidFill>
                  <a:srgbClr val="980000"/>
                </a:solidFill>
                <a:latin typeface="Trebuchet MS"/>
                <a:ea typeface="Trebuchet MS"/>
                <a:cs typeface="Trebuchet MS"/>
                <a:sym typeface="Trebuchet MS"/>
              </a:rPr>
              <a:t>Where do those reds come from?</a:t>
            </a:r>
            <a:endParaRPr b="1" sz="1800">
              <a:solidFill>
                <a:srgbClr val="98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93" name="Google Shape;293;g6d6f4e14ee_0_0"/>
          <p:cNvCxnSpPr/>
          <p:nvPr/>
        </p:nvCxnSpPr>
        <p:spPr>
          <a:xfrm>
            <a:off x="8692325" y="455700"/>
            <a:ext cx="305700" cy="594900"/>
          </a:xfrm>
          <a:prstGeom prst="straightConnector1">
            <a:avLst/>
          </a:prstGeom>
          <a:noFill/>
          <a:ln cap="flat" cmpd="sng" w="7620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4" name="Google Shape;294;g6d6f4e14ee_0_0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NL" sz="1200"/>
              <a:t>‹#›</a:t>
            </a:fld>
            <a:endParaRPr sz="1200"/>
          </a:p>
        </p:txBody>
      </p:sp>
      <p:pic>
        <p:nvPicPr>
          <p:cNvPr id="295" name="Google Shape;295;g6d6f4e14ee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968282"/>
            <a:ext cx="8067250" cy="58897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6" name="Google Shape;296;g6d6f4e14ee_0_0"/>
          <p:cNvCxnSpPr>
            <a:stCxn id="297" idx="1"/>
          </p:cNvCxnSpPr>
          <p:nvPr/>
        </p:nvCxnSpPr>
        <p:spPr>
          <a:xfrm flipH="1">
            <a:off x="1983075" y="5539800"/>
            <a:ext cx="6874500" cy="519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298" name="Google Shape;298;g6d6f4e14ee_0_0"/>
          <p:cNvCxnSpPr/>
          <p:nvPr/>
        </p:nvCxnSpPr>
        <p:spPr>
          <a:xfrm flipH="1">
            <a:off x="2230950" y="1255925"/>
            <a:ext cx="6097800" cy="231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299" name="Google Shape;299;g6d6f4e14ee_0_0"/>
          <p:cNvCxnSpPr>
            <a:stCxn id="300" idx="1"/>
          </p:cNvCxnSpPr>
          <p:nvPr/>
        </p:nvCxnSpPr>
        <p:spPr>
          <a:xfrm flipH="1">
            <a:off x="5205550" y="4207375"/>
            <a:ext cx="2861700" cy="237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301" name="Google Shape;301;g6d6f4e14ee_0_0"/>
          <p:cNvCxnSpPr>
            <a:stCxn id="302" idx="1"/>
          </p:cNvCxnSpPr>
          <p:nvPr/>
        </p:nvCxnSpPr>
        <p:spPr>
          <a:xfrm rot="10800000">
            <a:off x="1603050" y="2280500"/>
            <a:ext cx="6725700" cy="489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297" name="Google Shape;297;g6d6f4e14ee_0_0"/>
          <p:cNvSpPr txBox="1"/>
          <p:nvPr/>
        </p:nvSpPr>
        <p:spPr>
          <a:xfrm>
            <a:off x="8857575" y="5279850"/>
            <a:ext cx="25698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-NL" sz="1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Crossing a junction</a:t>
            </a:r>
            <a:endParaRPr b="1" sz="18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3" name="Google Shape;303;g6d6f4e14ee_0_0"/>
          <p:cNvSpPr txBox="1"/>
          <p:nvPr/>
        </p:nvSpPr>
        <p:spPr>
          <a:xfrm>
            <a:off x="8353575" y="1050600"/>
            <a:ext cx="30903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-NL" sz="1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Sudden change on the course</a:t>
            </a:r>
            <a:endParaRPr b="1" sz="18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0" name="Google Shape;300;g6d6f4e14ee_0_0"/>
          <p:cNvSpPr txBox="1"/>
          <p:nvPr/>
        </p:nvSpPr>
        <p:spPr>
          <a:xfrm>
            <a:off x="8067250" y="3809125"/>
            <a:ext cx="30903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nl-NL" sz="1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Crossing ships going in the opposite direction area</a:t>
            </a:r>
            <a:endParaRPr b="1" sz="18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2" name="Google Shape;302;g6d6f4e14ee_0_0"/>
          <p:cNvSpPr txBox="1"/>
          <p:nvPr/>
        </p:nvSpPr>
        <p:spPr>
          <a:xfrm>
            <a:off x="8328750" y="2587250"/>
            <a:ext cx="229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-NL" sz="1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Weird direction</a:t>
            </a:r>
            <a:endParaRPr b="1" sz="18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nl-NL"/>
              <a:t>Conclusion</a:t>
            </a:r>
            <a:endParaRPr/>
          </a:p>
        </p:txBody>
      </p:sp>
      <p:sp>
        <p:nvSpPr>
          <p:cNvPr id="309" name="Google Shape;309;p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Final work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Comparing results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nl-NL"/>
              <a:t>Same dataset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Research paper</a:t>
            </a:r>
            <a:endParaRPr/>
          </a:p>
        </p:txBody>
      </p:sp>
      <p:sp>
        <p:nvSpPr>
          <p:cNvPr id="310" name="Google Shape;310;p9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NL" sz="1200"/>
              <a:t>‹#›</a:t>
            </a:fld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nl-NL"/>
              <a:t>Content</a:t>
            </a:r>
            <a:endParaRPr/>
          </a:p>
        </p:txBody>
      </p:sp>
      <p:sp>
        <p:nvSpPr>
          <p:cNvPr id="162" name="Google Shape;162;p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Our goal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Neural Network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Statistical approach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Conclusion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163" name="Google Shape;163;p2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NL" sz="1200"/>
              <a:t>‹#›</a:t>
            </a:fld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nl-NL"/>
              <a:t>Our goal</a:t>
            </a:r>
            <a:endParaRPr/>
          </a:p>
        </p:txBody>
      </p:sp>
      <p:sp>
        <p:nvSpPr>
          <p:cNvPr id="169" name="Google Shape;169;p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nl-NL"/>
              <a:t>Detecting anomalies in maritime vessel traffic</a:t>
            </a:r>
            <a:endParaRPr/>
          </a:p>
          <a:p>
            <a:pPr indent="-320040" lvl="1" marL="914400" rtl="0" algn="l">
              <a:spcBef>
                <a:spcPts val="0"/>
              </a:spcBef>
              <a:spcAft>
                <a:spcPts val="0"/>
              </a:spcAft>
              <a:buSzPts val="1440"/>
              <a:buChar char="○"/>
            </a:pPr>
            <a:r>
              <a:rPr lang="nl-NL"/>
              <a:t>What is an Anomaly</a:t>
            </a:r>
            <a:endParaRPr/>
          </a:p>
          <a:p>
            <a:pPr indent="-320040" lvl="1" marL="914400" rtl="0" algn="l">
              <a:spcBef>
                <a:spcPts val="0"/>
              </a:spcBef>
              <a:spcAft>
                <a:spcPts val="0"/>
              </a:spcAft>
              <a:buSzPts val="1440"/>
              <a:buChar char="○"/>
            </a:pPr>
            <a:r>
              <a:rPr lang="nl-NL"/>
              <a:t>How do we detect them</a:t>
            </a:r>
            <a:endParaRPr/>
          </a:p>
          <a:p>
            <a:pPr indent="-320039" lvl="2" marL="1371600" rtl="0" algn="l">
              <a:spcBef>
                <a:spcPts val="0"/>
              </a:spcBef>
              <a:spcAft>
                <a:spcPts val="0"/>
              </a:spcAft>
              <a:buSzPts val="1440"/>
              <a:buChar char="■"/>
            </a:pPr>
            <a:r>
              <a:rPr lang="nl-NL"/>
              <a:t>Neural network </a:t>
            </a:r>
            <a:endParaRPr/>
          </a:p>
          <a:p>
            <a:pPr indent="-320039" lvl="2" marL="1371600" rtl="0" algn="l">
              <a:spcBef>
                <a:spcPts val="0"/>
              </a:spcBef>
              <a:spcAft>
                <a:spcPts val="0"/>
              </a:spcAft>
              <a:buSzPts val="1440"/>
              <a:buChar char="■"/>
            </a:pPr>
            <a:r>
              <a:rPr lang="nl-NL"/>
              <a:t>Statistical Approach</a:t>
            </a:r>
            <a:endParaRPr/>
          </a:p>
        </p:txBody>
      </p:sp>
      <p:sp>
        <p:nvSpPr>
          <p:cNvPr id="170" name="Google Shape;170;p3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NL" sz="1200"/>
              <a:t>‹#›</a:t>
            </a:fld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g76560b7f0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675" y="1301237"/>
            <a:ext cx="9378453" cy="398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76560b7f02_0_0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What is an anomaly</a:t>
            </a:r>
            <a:endParaRPr/>
          </a:p>
        </p:txBody>
      </p:sp>
      <p:sp>
        <p:nvSpPr>
          <p:cNvPr id="177" name="Google Shape;177;g76560b7f02_0_0"/>
          <p:cNvSpPr txBox="1"/>
          <p:nvPr>
            <p:ph idx="1" type="body"/>
          </p:nvPr>
        </p:nvSpPr>
        <p:spPr>
          <a:xfrm>
            <a:off x="6786381" y="5980589"/>
            <a:ext cx="2487900" cy="6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76560b7f02_0_0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NL" sz="1200"/>
              <a:t>‹#›</a:t>
            </a:fld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6560b7f02_0_6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What is an anomaly</a:t>
            </a:r>
            <a:endParaRPr/>
          </a:p>
        </p:txBody>
      </p:sp>
      <p:sp>
        <p:nvSpPr>
          <p:cNvPr id="184" name="Google Shape;184;g76560b7f02_0_6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440"/>
              <a:buChar char="●"/>
            </a:pPr>
            <a:r>
              <a:rPr lang="nl-NL">
                <a:solidFill>
                  <a:srgbClr val="404040"/>
                </a:solidFill>
              </a:rPr>
              <a:t>A deviation from normality</a:t>
            </a:r>
            <a:endParaRPr>
              <a:solidFill>
                <a:srgbClr val="404040"/>
              </a:solidFill>
            </a:endParaRPr>
          </a:p>
          <a:p>
            <a:pPr indent="-32004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40"/>
              <a:buChar char="○"/>
            </a:pPr>
            <a:r>
              <a:rPr lang="nl-NL">
                <a:solidFill>
                  <a:srgbClr val="404040"/>
                </a:solidFill>
              </a:rPr>
              <a:t>Can we make them?</a:t>
            </a:r>
            <a:endParaRPr>
              <a:solidFill>
                <a:srgbClr val="40404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76560b7f02_0_6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6560b7f02_0_12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How to detect Anomalies</a:t>
            </a:r>
            <a:endParaRPr/>
          </a:p>
        </p:txBody>
      </p:sp>
      <p:sp>
        <p:nvSpPr>
          <p:cNvPr id="191" name="Google Shape;191;g76560b7f02_0_12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lang="nl-NL"/>
              <a:t>Neural Network</a:t>
            </a:r>
            <a:endParaRPr/>
          </a:p>
          <a:p>
            <a:pPr indent="-320040" lvl="1" marL="914400" rtl="0" algn="l">
              <a:spcBef>
                <a:spcPts val="0"/>
              </a:spcBef>
              <a:spcAft>
                <a:spcPts val="0"/>
              </a:spcAft>
              <a:buSzPts val="1440"/>
              <a:buChar char="○"/>
            </a:pPr>
            <a:r>
              <a:rPr lang="nl-NL"/>
              <a:t>Initially Recurrent Neural network</a:t>
            </a:r>
            <a:endParaRPr/>
          </a:p>
          <a:p>
            <a:pPr indent="-320040" lvl="1" marL="914400" rtl="0" algn="l">
              <a:spcBef>
                <a:spcPts val="0"/>
              </a:spcBef>
              <a:spcAft>
                <a:spcPts val="0"/>
              </a:spcAft>
              <a:buSzPts val="1440"/>
              <a:buChar char="○"/>
            </a:pPr>
            <a:r>
              <a:rPr lang="nl-NL"/>
              <a:t>Normal Dense layer Neural Network worked better</a:t>
            </a:r>
            <a:endParaRPr/>
          </a:p>
          <a:p>
            <a:pPr indent="-320040" lvl="1" marL="914400" rtl="0" algn="l">
              <a:spcBef>
                <a:spcPts val="0"/>
              </a:spcBef>
              <a:spcAft>
                <a:spcPts val="0"/>
              </a:spcAft>
              <a:buSzPts val="1440"/>
              <a:buChar char="○"/>
            </a:pPr>
            <a:r>
              <a:rPr lang="nl-NL"/>
              <a:t>From prediction to </a:t>
            </a:r>
            <a:r>
              <a:rPr lang="nl-NL"/>
              <a:t>Classification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nl-NL"/>
              <a:t>Statistical Approach</a:t>
            </a:r>
            <a:endParaRPr/>
          </a:p>
          <a:p>
            <a:pPr indent="-320040" lvl="1" marL="914400" rtl="0" algn="l">
              <a:spcBef>
                <a:spcPts val="0"/>
              </a:spcBef>
              <a:spcAft>
                <a:spcPts val="0"/>
              </a:spcAft>
              <a:buSzPts val="1440"/>
              <a:buChar char="○"/>
            </a:pPr>
            <a:r>
              <a:rPr lang="nl-NL"/>
              <a:t>Density maps</a:t>
            </a:r>
            <a:endParaRPr/>
          </a:p>
          <a:p>
            <a:pPr indent="-320040" lvl="1" marL="914400" rtl="0" algn="l">
              <a:spcBef>
                <a:spcPts val="0"/>
              </a:spcBef>
              <a:spcAft>
                <a:spcPts val="0"/>
              </a:spcAft>
              <a:buSzPts val="1440"/>
              <a:buChar char="○"/>
            </a:pPr>
            <a:r>
              <a:rPr lang="nl-NL"/>
              <a:t>Markov Models</a:t>
            </a:r>
            <a:endParaRPr/>
          </a:p>
          <a:p>
            <a:pPr indent="-320040" lvl="1" marL="914400" rtl="0" algn="l">
              <a:spcBef>
                <a:spcPts val="0"/>
              </a:spcBef>
              <a:spcAft>
                <a:spcPts val="0"/>
              </a:spcAft>
              <a:buSzPts val="1440"/>
              <a:buChar char="○"/>
            </a:pPr>
            <a:r>
              <a:rPr lang="nl-NL"/>
              <a:t>Clustering</a:t>
            </a:r>
            <a:endParaRPr/>
          </a:p>
        </p:txBody>
      </p:sp>
      <p:sp>
        <p:nvSpPr>
          <p:cNvPr id="192" name="Google Shape;192;g76560b7f02_0_12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NL" sz="1200"/>
              <a:t>‹#›</a:t>
            </a:fld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8" name="Google Shape;198;p4"/>
          <p:cNvSpPr/>
          <p:nvPr/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9" name="Google Shape;199;p4"/>
          <p:cNvSpPr/>
          <p:nvPr/>
        </p:nvSpPr>
        <p:spPr>
          <a:xfrm rot="10800000">
            <a:off x="4660127" y="-3"/>
            <a:ext cx="1056745" cy="6858001"/>
          </a:xfrm>
          <a:prstGeom prst="triangle">
            <a:avLst>
              <a:gd fmla="val 10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0" name="Google Shape;200;p4"/>
          <p:cNvSpPr txBox="1"/>
          <p:nvPr>
            <p:ph type="title"/>
          </p:nvPr>
        </p:nvSpPr>
        <p:spPr>
          <a:xfrm>
            <a:off x="673754" y="643467"/>
            <a:ext cx="4203045" cy="13756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nl-NL">
                <a:solidFill>
                  <a:schemeClr val="lt1"/>
                </a:solidFill>
              </a:rPr>
              <a:t>Neural Network</a:t>
            </a:r>
            <a:endParaRPr/>
          </a:p>
        </p:txBody>
      </p:sp>
      <p:sp>
        <p:nvSpPr>
          <p:cNvPr id="201" name="Google Shape;201;p4"/>
          <p:cNvSpPr txBox="1"/>
          <p:nvPr>
            <p:ph idx="1" type="body"/>
          </p:nvPr>
        </p:nvSpPr>
        <p:spPr>
          <a:xfrm>
            <a:off x="673754" y="2160590"/>
            <a:ext cx="3973943" cy="344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nl-NL">
                <a:solidFill>
                  <a:schemeClr val="lt1"/>
                </a:solidFill>
              </a:rPr>
              <a:t>3 Hidden layers</a:t>
            </a:r>
            <a:endParaRPr>
              <a:solidFill>
                <a:schemeClr val="lt1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nl-NL">
                <a:solidFill>
                  <a:schemeClr val="lt1"/>
                </a:solidFill>
              </a:rPr>
              <a:t>1000 nodes per layer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nl-NL">
                <a:solidFill>
                  <a:schemeClr val="lt1"/>
                </a:solidFill>
              </a:rPr>
              <a:t>Simulated anomalies</a:t>
            </a:r>
            <a:endParaRPr>
              <a:solidFill>
                <a:schemeClr val="lt1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nl-NL">
                <a:solidFill>
                  <a:schemeClr val="lt1"/>
                </a:solidFill>
              </a:rPr>
              <a:t>6 input features </a:t>
            </a:r>
            <a:endParaRPr/>
          </a:p>
        </p:txBody>
      </p:sp>
      <p:pic>
        <p:nvPicPr>
          <p:cNvPr id="202" name="Google Shape;20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2643" y="1613684"/>
            <a:ext cx="6631281" cy="3630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4"/>
          <p:cNvSpPr/>
          <p:nvPr/>
        </p:nvSpPr>
        <p:spPr>
          <a:xfrm flipH="1">
            <a:off x="11755696" y="4013200"/>
            <a:ext cx="448733" cy="2844800"/>
          </a:xfrm>
          <a:prstGeom prst="triangle">
            <a:avLst>
              <a:gd fmla="val 0" name="adj"/>
            </a:avLst>
          </a:prstGeom>
          <a:solidFill>
            <a:schemeClr val="accent1">
              <a:alpha val="84705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4" name="Google Shape;204;p4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nl-NL"/>
              <a:t>Neural Network results</a:t>
            </a:r>
            <a:endParaRPr/>
          </a:p>
        </p:txBody>
      </p:sp>
      <p:sp>
        <p:nvSpPr>
          <p:cNvPr id="210" name="Google Shape;210;p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Raw results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Confusion matrix</a:t>
            </a:r>
            <a:endParaRPr/>
          </a:p>
        </p:txBody>
      </p:sp>
      <p:pic>
        <p:nvPicPr>
          <p:cNvPr id="211" name="Google Shape;21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1326" y="2160589"/>
            <a:ext cx="3038475" cy="12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5"/>
          <p:cNvSpPr/>
          <p:nvPr/>
        </p:nvSpPr>
        <p:spPr>
          <a:xfrm>
            <a:off x="5969202" y="3244334"/>
            <a:ext cx="2535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</p:txBody>
      </p:sp>
      <p:pic>
        <p:nvPicPr>
          <p:cNvPr id="213" name="Google Shape;21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54765" y="3762494"/>
            <a:ext cx="2075036" cy="676962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5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NL" sz="1200"/>
              <a:t>‹#›</a:t>
            </a:fld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nl-NL"/>
              <a:t>Prototype</a:t>
            </a:r>
            <a:endParaRPr/>
          </a:p>
        </p:txBody>
      </p:sp>
      <p:sp>
        <p:nvSpPr>
          <p:cNvPr id="220" name="Google Shape;220;p6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t/>
            </a:r>
            <a:endParaRPr/>
          </a:p>
        </p:txBody>
      </p:sp>
      <p:sp>
        <p:nvSpPr>
          <p:cNvPr id="221" name="Google Shape;221;p6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NL" sz="1200"/>
              <a:t>‹#›</a:t>
            </a:fld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2020-01-09T15:12:28Z</dcterms:created>
  <dc:creator>Schimmel, D.J. (16130146)</dc:creator>
</cp:coreProperties>
</file>