
<file path=[Content_Types].xml><?xml version="1.0" encoding="utf-8"?>
<Types xmlns="http://schemas.openxmlformats.org/package/2006/content-types">
  <Default ContentType="image/svg+xml" Extension="sv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y="6858000" cx="12192000"/>
  <p:notesSz cx="6858000" cy="9144000"/>
  <p:defaultTextStyle>
    <a:defPPr lvl="0">
      <a:defRPr lang="es-E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" Type="http://schemas.openxmlformats.org/officeDocument/2006/relationships/theme" Target="theme/theme1.xml"/><Relationship Id="rId2" Type="http://schemas.openxmlformats.org/officeDocument/2006/relationships/presProps" Target="presProps2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670F-2CB3-42F8-BE51-147910679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91739C-6965-4D94-A535-3C674CFAF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3E6B56-E6A8-482E-83B4-88E931F9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C40D-8BD2-42F9-A1C7-B24D1A89B27A}" type="datetimeFigureOut">
              <a:rPr lang="es-ES" smtClean="0"/>
              <a:t>15/09/2019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010D40-DF41-4DE9-BB21-83E5F6EE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4E34EA-EB25-4D02-9D08-A6A62EB7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FA58-5B38-41D3-8C8E-B0E9A6491C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591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84D7B-7DF6-46E8-B4FF-B459BFEDF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5FD892-70E4-4130-876F-5D3BBB4D8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E752E8-B18D-4E45-B9D1-1F0E64C8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C40D-8BD2-42F9-A1C7-B24D1A89B27A}" type="datetimeFigureOut">
              <a:rPr lang="es-ES" smtClean="0"/>
              <a:t>15/09/2019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D9407B-B9EB-4048-B6F0-D57A7AC9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2286B9-9118-44D5-BEE2-F0881396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FA58-5B38-41D3-8C8E-B0E9A6491C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3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88D7E4-6B90-4F22-B0F9-231552D3C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EFC51D-8C8F-4034-979B-3B21D7488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17719B-E78E-4F3C-A358-F09DB361F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C40D-8BD2-42F9-A1C7-B24D1A89B27A}" type="datetimeFigureOut">
              <a:rPr lang="es-ES" smtClean="0"/>
              <a:t>15/09/2019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BDE8B0-19BC-4BC8-A973-E0D4E484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46C71A-211A-409D-B0C0-702E5995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FA58-5B38-41D3-8C8E-B0E9A6491C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439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667E8-B953-4FEC-A52B-654D2725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0C68EC-E6A9-4709-8D42-1A4A77E36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A48C48-BABD-47EC-97F3-525479DD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C40D-8BD2-42F9-A1C7-B24D1A89B27A}" type="datetimeFigureOut">
              <a:rPr lang="es-ES" smtClean="0"/>
              <a:t>15/09/2019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4FC122-5939-4C8B-B0B2-F80A9A62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8BCB83-332C-4C6B-81F6-47B319AF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FA58-5B38-41D3-8C8E-B0E9A6491C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28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AF9DC-33A3-456B-B63D-73C04042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65A570-E550-401B-8B2D-0349416B0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FF2696-B437-49E1-AC4B-B5C414970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C40D-8BD2-42F9-A1C7-B24D1A89B27A}" type="datetimeFigureOut">
              <a:rPr lang="es-ES" smtClean="0"/>
              <a:t>15/09/2019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A75E5B-E34C-4756-B29C-F4874F85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29ADD5-0AB2-4641-A920-8325692F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FA58-5B38-41D3-8C8E-B0E9A6491C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71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B0967-51F8-42B7-9947-88C6E0A7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68937A-E7CA-4A26-861B-50A9FFCB7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D5EACF-0F51-40EC-A0DB-08B63121F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16D811-C280-4CD7-992F-C63FC01FB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C40D-8BD2-42F9-A1C7-B24D1A89B27A}" type="datetimeFigureOut">
              <a:rPr lang="es-ES" smtClean="0"/>
              <a:t>15/09/2019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7D456D-09A5-4471-9B7D-02273678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5EDC62-BDC4-41EC-BC02-EF7DC3EE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FA58-5B38-41D3-8C8E-B0E9A6491C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769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A5C58-3FED-49EE-BFDF-1FA1DE07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A28003-457D-473E-AE0C-9FC65BF07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E1A9F7-98F2-492B-9F61-7EF554765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8F927C-3B72-4FF6-8CF7-85E987265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EA7EF2-25B5-4278-BAEA-6572289E4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34DDFD-E66A-415B-BBCA-55114CA4D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C40D-8BD2-42F9-A1C7-B24D1A89B27A}" type="datetimeFigureOut">
              <a:rPr lang="es-ES" smtClean="0"/>
              <a:t>15/09/2019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477FF3D-A9AF-4F1A-86E2-5DE46BC2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A21A9E-36B9-4D41-AA27-91060CD7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FA58-5B38-41D3-8C8E-B0E9A6491C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194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A6EF4-D764-4F39-8662-C0958D1C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4D65F5-8B6F-4690-B4ED-7D72A313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C40D-8BD2-42F9-A1C7-B24D1A89B27A}" type="datetimeFigureOut">
              <a:rPr lang="es-ES" smtClean="0"/>
              <a:t>15/09/2019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1439BA-5FDD-4E3F-9438-612B4B44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6724E8-F620-4B2A-85E3-1CF1D35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FA58-5B38-41D3-8C8E-B0E9A6491C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578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99515B4-1B51-4CFA-A9A2-EB8308EC0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C40D-8BD2-42F9-A1C7-B24D1A89B27A}" type="datetimeFigureOut">
              <a:rPr lang="es-ES" smtClean="0"/>
              <a:t>15/09/2019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16A3D76-47F7-439F-BF29-9D5EB42A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5F5D80-3E14-4CBC-87DE-9171A43A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FA58-5B38-41D3-8C8E-B0E9A6491C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692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37462-B8E7-409A-B609-1C6BDA58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6314DB-E087-46D3-99FD-92C02501E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12B4E3-5E1D-42BC-8244-6017CEE2A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47EAD0-6FE3-44E5-8DE7-49C87065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C40D-8BD2-42F9-A1C7-B24D1A89B27A}" type="datetimeFigureOut">
              <a:rPr lang="es-ES" smtClean="0"/>
              <a:t>15/09/2019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C36F9A-83B3-4CF3-8AD5-DC653647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87F34E-3E70-4BA8-92C1-0018B4BD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FA58-5B38-41D3-8C8E-B0E9A6491C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446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E68E2-5AC1-475A-8429-84FD0EA35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2AEEDCE-240D-492C-9F07-F93B93BC6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9093B3-D442-43E6-8399-053F2AD78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774395-39A3-4751-BCBF-78AE8E80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4C40D-8BD2-42F9-A1C7-B24D1A89B27A}" type="datetimeFigureOut">
              <a:rPr lang="es-ES" smtClean="0"/>
              <a:t>15/09/2019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9C56AC-4DE2-4E2D-8AC4-DEBB064B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937394-7CDE-418F-BFC3-D069EF05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FFA58-5B38-41D3-8C8E-B0E9A6491C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69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9A160E4-4C85-453D-B14E-DE71D868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72F66B-015E-450B-81AA-A17C10F4D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B4B02B-1A87-44EB-AD4A-291C8C239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4C40D-8BD2-42F9-A1C7-B24D1A89B27A}" type="datetimeFigureOut">
              <a:rPr lang="es-ES" smtClean="0"/>
              <a:t>15/09/2019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C4273E-4084-42C9-B013-79DF13F21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926C97-FAE1-4702-9841-784478EA7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FFA58-5B38-41D3-8C8E-B0E9A6491C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53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e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F9CE1-5E3B-4C3F-BC23-1B7A8D484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500" y="2266534"/>
            <a:ext cx="9144000" cy="2387600"/>
          </a:xfrm>
        </p:spPr>
        <p:txBody>
          <a:bodyPr>
            <a:normAutofit/>
          </a:bodyPr>
          <a:lstStyle/>
          <a:p>
            <a:r>
              <a:rPr lang="es-ES" sz="8000" dirty="0" err="1"/>
              <a:t>Anomaly</a:t>
            </a:r>
            <a:r>
              <a:rPr lang="es-ES" sz="8000" dirty="0"/>
              <a:t> </a:t>
            </a:r>
            <a:r>
              <a:rPr lang="es-ES" sz="8000" dirty="0" err="1"/>
              <a:t>Detection</a:t>
            </a:r>
            <a:r>
              <a:rPr lang="es-ES" sz="8000" dirty="0"/>
              <a:t> in </a:t>
            </a:r>
            <a:r>
              <a:rPr lang="es-ES" sz="8000" dirty="0" err="1"/>
              <a:t>Vessel’s</a:t>
            </a:r>
            <a:r>
              <a:rPr lang="es-ES" sz="8000" dirty="0"/>
              <a:t> </a:t>
            </a:r>
            <a:r>
              <a:rPr lang="es-ES" sz="8000" dirty="0" err="1"/>
              <a:t>Traffic</a:t>
            </a:r>
            <a:endParaRPr lang="es-ES" sz="80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D45D48B-6586-4389-AC35-9BA965A90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500" y="4334629"/>
            <a:ext cx="9525000" cy="1655762"/>
          </a:xfrm>
        </p:spPr>
        <p:txBody>
          <a:bodyPr/>
          <a:lstStyle/>
          <a:p>
            <a:pPr algn="r"/>
            <a:endParaRPr lang="es-ES" b="1" dirty="0">
              <a:latin typeface="+mj-lt"/>
            </a:endParaRPr>
          </a:p>
          <a:p>
            <a:pPr algn="r"/>
            <a:endParaRPr lang="es-ES" b="1" dirty="0">
              <a:latin typeface="+mj-lt"/>
            </a:endParaRPr>
          </a:p>
          <a:p>
            <a:pPr algn="r"/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2nd </a:t>
            </a:r>
            <a:r>
              <a:rPr lang="es-ES" b="1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Week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, </a:t>
            </a:r>
            <a:r>
              <a:rPr lang="es-ES" b="1" dirty="0" err="1">
                <a:solidFill>
                  <a:schemeClr val="bg2">
                    <a:lumMod val="25000"/>
                  </a:schemeClr>
                </a:solidFill>
                <a:latin typeface="+mj-lt"/>
              </a:rPr>
              <a:t>Advances</a:t>
            </a:r>
            <a:endParaRPr lang="es-ES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pic>
        <p:nvPicPr>
          <p:cNvPr id="9" name="Gráfico 8" descr="Crucero">
            <a:extLst>
              <a:ext uri="{FF2B5EF4-FFF2-40B4-BE49-F238E27FC236}">
                <a16:creationId xmlns:a16="http://schemas.microsoft.com/office/drawing/2014/main" id="{C109C0C9-2C01-4095-9305-6390CD3DE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4600" y="4973638"/>
            <a:ext cx="914400" cy="914400"/>
          </a:xfrm>
          <a:prstGeom prst="rect">
            <a:avLst/>
          </a:prstGeom>
        </p:spPr>
      </p:pic>
      <p:pic>
        <p:nvPicPr>
          <p:cNvPr id="11" name="Gráfico 10" descr="Kayak">
            <a:extLst>
              <a:ext uri="{FF2B5EF4-FFF2-40B4-BE49-F238E27FC236}">
                <a16:creationId xmlns:a16="http://schemas.microsoft.com/office/drawing/2014/main" id="{D20C90E2-FC1A-4277-88B7-AFB187471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8681" y="4973638"/>
            <a:ext cx="914400" cy="914400"/>
          </a:xfrm>
          <a:prstGeom prst="rect">
            <a:avLst/>
          </a:prstGeom>
        </p:spPr>
      </p:pic>
      <p:pic>
        <p:nvPicPr>
          <p:cNvPr id="20" name="Gráfico 19" descr="Remolcador">
            <a:extLst>
              <a:ext uri="{FF2B5EF4-FFF2-40B4-BE49-F238E27FC236}">
                <a16:creationId xmlns:a16="http://schemas.microsoft.com/office/drawing/2014/main" id="{986F9960-D9B9-4D91-B115-E0A3D7ABFD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8053" y="4926072"/>
            <a:ext cx="914400" cy="914400"/>
          </a:xfrm>
          <a:prstGeom prst="rect">
            <a:avLst/>
          </a:prstGeom>
        </p:spPr>
      </p:pic>
      <p:pic>
        <p:nvPicPr>
          <p:cNvPr id="21" name="Gráfico 20" descr="Canoa">
            <a:extLst>
              <a:ext uri="{FF2B5EF4-FFF2-40B4-BE49-F238E27FC236}">
                <a16:creationId xmlns:a16="http://schemas.microsoft.com/office/drawing/2014/main" id="{965694D2-F7B9-4D5E-A522-C0C269E663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84600" y="4926072"/>
            <a:ext cx="914400" cy="914400"/>
          </a:xfrm>
          <a:prstGeom prst="rect">
            <a:avLst/>
          </a:prstGeom>
        </p:spPr>
      </p:pic>
      <p:pic>
        <p:nvPicPr>
          <p:cNvPr id="22" name="Gráfico 21" descr="Barco de vela">
            <a:extLst>
              <a:ext uri="{FF2B5EF4-FFF2-40B4-BE49-F238E27FC236}">
                <a16:creationId xmlns:a16="http://schemas.microsoft.com/office/drawing/2014/main" id="{D3837B8D-26D7-4B19-A757-18840CBBDB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46237" y="4871285"/>
            <a:ext cx="1119106" cy="11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41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F5210-4B8F-4E2C-89C3-59BDCBCD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err="1"/>
              <a:t>During</a:t>
            </a:r>
            <a:r>
              <a:rPr lang="es-ES" sz="4800" b="1" dirty="0"/>
              <a:t> </a:t>
            </a:r>
            <a:r>
              <a:rPr lang="es-ES" sz="4800" b="1" dirty="0" err="1"/>
              <a:t>last</a:t>
            </a:r>
            <a:r>
              <a:rPr lang="es-ES" sz="4800" b="1" dirty="0"/>
              <a:t> </a:t>
            </a:r>
            <a:r>
              <a:rPr lang="es-ES" sz="4800" b="1" dirty="0" err="1"/>
              <a:t>week</a:t>
            </a:r>
            <a:r>
              <a:rPr lang="es-ES" sz="4800" b="1" dirty="0"/>
              <a:t>…</a:t>
            </a:r>
          </a:p>
        </p:txBody>
      </p:sp>
      <p:pic>
        <p:nvPicPr>
          <p:cNvPr id="7" name="Gráfico 6" descr="Libros">
            <a:extLst>
              <a:ext uri="{FF2B5EF4-FFF2-40B4-BE49-F238E27FC236}">
                <a16:creationId xmlns:a16="http://schemas.microsoft.com/office/drawing/2014/main" id="{C41A3C12-1FA6-4BC5-8060-B22E20595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399" y="5439818"/>
            <a:ext cx="1277110" cy="1277110"/>
          </a:xfrm>
          <a:prstGeom prst="rect">
            <a:avLst/>
          </a:prstGeom>
        </p:spPr>
      </p:pic>
      <p:pic>
        <p:nvPicPr>
          <p:cNvPr id="11" name="Gráfico 10" descr="Semáforo">
            <a:extLst>
              <a:ext uri="{FF2B5EF4-FFF2-40B4-BE49-F238E27FC236}">
                <a16:creationId xmlns:a16="http://schemas.microsoft.com/office/drawing/2014/main" id="{63C9705B-D17F-4482-9D54-EF9E6B6E8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217" y="5829686"/>
            <a:ext cx="779737" cy="779737"/>
          </a:xfrm>
          <a:prstGeom prst="rect">
            <a:avLst/>
          </a:prstGeom>
        </p:spPr>
      </p:pic>
      <p:pic>
        <p:nvPicPr>
          <p:cNvPr id="9" name="Gráfico 8" descr="Crucero">
            <a:extLst>
              <a:ext uri="{FF2B5EF4-FFF2-40B4-BE49-F238E27FC236}">
                <a16:creationId xmlns:a16="http://schemas.microsoft.com/office/drawing/2014/main" id="{69C31404-09C1-4803-B637-F32C7DBD91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363" y="5826545"/>
            <a:ext cx="779737" cy="779737"/>
          </a:xfrm>
          <a:prstGeom prst="rect">
            <a:avLst/>
          </a:prstGeom>
        </p:spPr>
      </p:pic>
      <p:pic>
        <p:nvPicPr>
          <p:cNvPr id="13" name="Gráfico 12" descr="Calendario diario">
            <a:extLst>
              <a:ext uri="{FF2B5EF4-FFF2-40B4-BE49-F238E27FC236}">
                <a16:creationId xmlns:a16="http://schemas.microsoft.com/office/drawing/2014/main" id="{A6ADDE2A-C28D-4E59-B4CF-0E1B5737B3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33712" y="-89788"/>
            <a:ext cx="2058288" cy="2058288"/>
          </a:xfrm>
          <a:prstGeom prst="rect">
            <a:avLst/>
          </a:prstGeom>
        </p:spPr>
      </p:pic>
      <p:pic>
        <p:nvPicPr>
          <p:cNvPr id="1026" name="Picture 2" descr="Resultado de imagen de datacamp logo">
            <a:extLst>
              <a:ext uri="{FF2B5EF4-FFF2-40B4-BE49-F238E27FC236}">
                <a16:creationId xmlns:a16="http://schemas.microsoft.com/office/drawing/2014/main" id="{8CE51A79-A22E-41E9-A720-7328D3B68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614" y="5713138"/>
            <a:ext cx="3445558" cy="77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sultado de imagen de saab logotipo">
            <a:extLst>
              <a:ext uri="{FF2B5EF4-FFF2-40B4-BE49-F238E27FC236}">
                <a16:creationId xmlns:a16="http://schemas.microsoft.com/office/drawing/2014/main" id="{E8269B90-1E58-43A3-A14D-887C32F7C7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189" y="5569429"/>
            <a:ext cx="1809576" cy="101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32F955F4-AC85-44FB-8C38-95B789FFA9D1}"/>
              </a:ext>
            </a:extLst>
          </p:cNvPr>
          <p:cNvSpPr txBox="1">
            <a:spLocks/>
          </p:cNvSpPr>
          <p:nvPr/>
        </p:nvSpPr>
        <p:spPr>
          <a:xfrm>
            <a:off x="838201" y="1649523"/>
            <a:ext cx="9410700" cy="4180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Monday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Presentation of the last week advances + lecture.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Preparation of the meeting in THUAS (TUESDAY)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 Tuesday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Meeting with Jordi in THUAS in which he brought us a presentation about </a:t>
            </a:r>
            <a:r>
              <a:rPr lang="en-US" sz="3200" i="1" dirty="0">
                <a:solidFill>
                  <a:schemeClr val="bg2">
                    <a:lumMod val="75000"/>
                  </a:schemeClr>
                </a:solidFill>
              </a:rPr>
              <a:t>Data Science 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in Saab. And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planified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 the upcoming weeks.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 Wednesday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Continue the research and preparing presentations of the first papers.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200" b="1" dirty="0"/>
              <a:t> Thursday</a:t>
            </a:r>
            <a:r>
              <a:rPr lang="en-US" sz="3200" dirty="0"/>
              <a:t>: Meeting in Apeldoorn with Jordi to visit Saab Offices and presenting ourselves to the team.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200" dirty="0"/>
              <a:t>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Friday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Keep on going with the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datacamp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 courses at home.</a:t>
            </a:r>
          </a:p>
        </p:txBody>
      </p:sp>
    </p:spTree>
    <p:extLst>
      <p:ext uri="{BB962C8B-B14F-4D97-AF65-F5344CB8AC3E}">
        <p14:creationId xmlns:p14="http://schemas.microsoft.com/office/powerpoint/2010/main" val="115068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2" name="Shape 5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3" name="Google Shape;5143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Visiting Saab…</a:t>
            </a:r>
            <a:endParaRPr/>
          </a:p>
        </p:txBody>
      </p:sp>
      <p:pic>
        <p:nvPicPr>
          <p:cNvPr id="5144" name="Google Shape;5144;p3"/>
          <p:cNvPicPr preferRelativeResize="0"/>
          <p:nvPr>
            <p:ph idx="1" type="body"/>
          </p:nvPr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91652" y="1690688"/>
            <a:ext cx="4962000" cy="37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5" name="Google Shape;5145;p3"/>
          <p:cNvSpPr txBox="1"/>
          <p:nvPr/>
        </p:nvSpPr>
        <p:spPr>
          <a:xfrm>
            <a:off x="838199" y="1690687"/>
            <a:ext cx="51651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Presenting ourselves to the team.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 1: 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 better approach to the company (mission, visi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values).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Poster WorkShop.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 2: </a:t>
            </a: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 on how tracker systems work and an overview of the type of products the company offers.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6" name="Shape 5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7" name="Google Shape;5147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s-ES" sz="4800"/>
              <a:t>During last week…</a:t>
            </a:r>
            <a:endParaRPr/>
          </a:p>
        </p:txBody>
      </p:sp>
      <p:pic>
        <p:nvPicPr>
          <p:cNvPr descr="Libros" id="5148" name="Google Shape;514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1399" y="5439818"/>
            <a:ext cx="1277110" cy="12771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máforo" id="5149" name="Google Shape;514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217" y="5829686"/>
            <a:ext cx="779737" cy="779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ucero" id="5150" name="Google Shape;515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9363" y="5826545"/>
            <a:ext cx="779737" cy="779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lendario diario" id="5151" name="Google Shape;515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33712" y="-89788"/>
            <a:ext cx="2058288" cy="20582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datacamp logo" id="5152" name="Google Shape;515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15614" y="5713138"/>
            <a:ext cx="3445557" cy="779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saab logotipo" id="5153" name="Google Shape;5153;p4"/>
          <p:cNvPicPr preferRelativeResize="0"/>
          <p:nvPr>
            <p:ph idx="1" type="body"/>
          </p:nvPr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783189" y="5569429"/>
            <a:ext cx="1809600" cy="10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54" name="Google Shape;5154;p4"/>
          <p:cNvSpPr txBox="1"/>
          <p:nvPr/>
        </p:nvSpPr>
        <p:spPr>
          <a:xfrm>
            <a:off x="838201" y="1649523"/>
            <a:ext cx="9410700" cy="41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720"/>
              <a:buFont typeface="Noto Sans Symbols"/>
              <a:buChar char="❑"/>
            </a:pPr>
            <a:r>
              <a:rPr b="0" i="0" lang="es-ES" sz="272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s-ES" sz="272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Monday</a:t>
            </a:r>
            <a:r>
              <a:rPr b="0" i="0" lang="es-ES" sz="272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: Presentation of the last week advances + lecture. </a:t>
            </a:r>
            <a:r>
              <a:rPr b="1" i="0" lang="es-ES" sz="272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Preparation of the meeting in THUAS (TUESDAY)</a:t>
            </a:r>
            <a:endParaRPr/>
          </a:p>
          <a:p>
            <a:pPr indent="-228600" lvl="0" marL="2286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2720"/>
              <a:buFont typeface="Noto Sans Symbols"/>
              <a:buChar char="❑"/>
            </a:pPr>
            <a:r>
              <a:rPr b="1" i="0" lang="es-ES" sz="272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 Tuesday</a:t>
            </a:r>
            <a:r>
              <a:rPr b="0" i="0" lang="es-ES" sz="272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: Meeting with Jordi in THUAS in which he brought us a presentation about </a:t>
            </a:r>
            <a:r>
              <a:rPr b="0" i="1" lang="es-ES" sz="272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Data Science </a:t>
            </a:r>
            <a:r>
              <a:rPr b="0" i="0" lang="es-ES" sz="272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in Saab. And planified the upcoming weeks.</a:t>
            </a:r>
            <a:endParaRPr/>
          </a:p>
          <a:p>
            <a:pPr indent="-228600" lvl="0" marL="2286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2720"/>
              <a:buFont typeface="Noto Sans Symbols"/>
              <a:buChar char="❑"/>
            </a:pPr>
            <a:r>
              <a:rPr b="1" i="0" lang="es-ES" sz="272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 Wednesday</a:t>
            </a:r>
            <a:r>
              <a:rPr b="0" i="0" lang="es-ES" sz="272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: Continue the research and preparing presentations of the first papers.</a:t>
            </a:r>
            <a:endParaRPr/>
          </a:p>
          <a:p>
            <a:pPr indent="-228600" lvl="0" marL="2286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2720"/>
              <a:buFont typeface="Noto Sans Symbols"/>
              <a:buChar char="❑"/>
            </a:pPr>
            <a:r>
              <a:rPr b="1" i="0" lang="es-ES" sz="272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 Thursday</a:t>
            </a:r>
            <a:r>
              <a:rPr b="0" i="0" lang="es-ES" sz="272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: Meeting in Apeldoorn with Jordi to visit Saab Offices and presenting ourselves to the team.</a:t>
            </a:r>
            <a:endParaRPr/>
          </a:p>
          <a:p>
            <a:pPr indent="-228600" lvl="0" marL="2286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Noto Sans Symbols"/>
              <a:buChar char="❑"/>
            </a:pPr>
            <a:r>
              <a:rPr b="0" i="0" lang="es-E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s-E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Friday</a:t>
            </a:r>
            <a:r>
              <a:rPr b="0" i="0" lang="es-ES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Keep on going with the datacamp courses</a:t>
            </a:r>
            <a:r>
              <a:rPr lang="es-ES" sz="27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5" name="Shape 5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6" name="Google Shape;5156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s-ES" sz="4800"/>
              <a:t>On this week…</a:t>
            </a:r>
            <a:endParaRPr/>
          </a:p>
        </p:txBody>
      </p:sp>
      <p:sp>
        <p:nvSpPr>
          <p:cNvPr id="5157" name="Google Shape;5157;p5"/>
          <p:cNvSpPr txBox="1"/>
          <p:nvPr>
            <p:ph idx="1" type="body"/>
          </p:nvPr>
        </p:nvSpPr>
        <p:spPr>
          <a:xfrm>
            <a:off x="838201" y="1649524"/>
            <a:ext cx="9410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b="1" lang="es-ES" sz="3200"/>
              <a:t> Get the access and start exploring the data.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b="1" lang="es-ES" sz="3200"/>
              <a:t> Finish the first iteration of the poster.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b="1" lang="es-ES" sz="3200"/>
              <a:t> Keep on going with the research (</a:t>
            </a:r>
            <a:r>
              <a:rPr b="1" lang="es-ES" sz="3200">
                <a:solidFill>
                  <a:srgbClr val="00B050"/>
                </a:solidFill>
              </a:rPr>
              <a:t>+ presentations</a:t>
            </a:r>
            <a:r>
              <a:rPr b="1" lang="es-ES" sz="3200"/>
              <a:t>)</a:t>
            </a:r>
            <a:endParaRPr/>
          </a:p>
          <a:p>
            <a:pPr indent="-254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sz="3200">
              <a:solidFill>
                <a:srgbClr val="757070"/>
              </a:solidFill>
            </a:endParaRPr>
          </a:p>
        </p:txBody>
      </p:sp>
      <p:pic>
        <p:nvPicPr>
          <p:cNvPr descr="Calendario diario" id="5158" name="Google Shape;515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3712" y="-172006"/>
            <a:ext cx="2058288" cy="2058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70493-8321-4EDB-82F1-1D1E848E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5" y="4937125"/>
            <a:ext cx="10515600" cy="1325563"/>
          </a:xfrm>
        </p:spPr>
        <p:txBody>
          <a:bodyPr/>
          <a:lstStyle/>
          <a:p>
            <a:r>
              <a:rPr lang="es-ES" dirty="0" err="1"/>
              <a:t>Thank</a:t>
            </a:r>
            <a:r>
              <a:rPr lang="es-ES" dirty="0"/>
              <a:t> </a:t>
            </a:r>
            <a:r>
              <a:rPr lang="es-ES" dirty="0" err="1"/>
              <a:t>you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5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9" name="Shape 5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Google Shape;5130;p1"/>
          <p:cNvSpPr txBox="1"/>
          <p:nvPr>
            <p:ph type="title"/>
          </p:nvPr>
        </p:nvSpPr>
        <p:spPr>
          <a:xfrm>
            <a:off x="838200" y="33862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/>
              <a:t>The data</a:t>
            </a:r>
            <a:endParaRPr/>
          </a:p>
        </p:txBody>
      </p:sp>
      <p:pic>
        <p:nvPicPr>
          <p:cNvPr descr="Base de datos" id="5131" name="Google Shape;513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72836" y="1419418"/>
            <a:ext cx="4019164" cy="4019164"/>
          </a:xfrm>
          <a:prstGeom prst="rect">
            <a:avLst/>
          </a:prstGeom>
          <a:noFill/>
          <a:ln>
            <a:noFill/>
          </a:ln>
        </p:spPr>
      </p:pic>
      <p:sp>
        <p:nvSpPr>
          <p:cNvPr id="5132" name="Google Shape;5132;p1"/>
          <p:cNvSpPr txBox="1"/>
          <p:nvPr>
            <p:ph idx="1" type="body"/>
          </p:nvPr>
        </p:nvSpPr>
        <p:spPr>
          <a:xfrm>
            <a:off x="838199" y="1664329"/>
            <a:ext cx="7881600" cy="46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s-ES" sz="3600"/>
              <a:t>Still waiting to get the Access 🡪 </a:t>
            </a:r>
            <a:r>
              <a:rPr b="1" lang="es-ES" sz="3600">
                <a:solidFill>
                  <a:srgbClr val="FF0000"/>
                </a:solidFill>
              </a:rPr>
              <a:t>NDA´s</a:t>
            </a:r>
            <a:r>
              <a:rPr b="1" lang="es-ES" sz="3600"/>
              <a:t> </a:t>
            </a:r>
            <a:endParaRPr b="1" sz="3600"/>
          </a:p>
          <a:p>
            <a:pPr indent="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s-ES" sz="3600"/>
              <a:t>Already located in THUAS.</a:t>
            </a:r>
            <a:endParaRPr/>
          </a:p>
          <a:p>
            <a:pPr indent="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s-ES" sz="3600"/>
              <a:t>HR offices at saab reside in USA, so the formalities take longer.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F5210-4B8F-4E2C-89C3-59BDCBCD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err="1"/>
              <a:t>During</a:t>
            </a:r>
            <a:r>
              <a:rPr lang="es-ES" sz="4800" b="1" dirty="0"/>
              <a:t> </a:t>
            </a:r>
            <a:r>
              <a:rPr lang="es-ES" sz="4800" b="1" dirty="0" err="1"/>
              <a:t>last</a:t>
            </a:r>
            <a:r>
              <a:rPr lang="es-ES" sz="4800" b="1" dirty="0"/>
              <a:t> </a:t>
            </a:r>
            <a:r>
              <a:rPr lang="es-ES" sz="4800" b="1" dirty="0" err="1"/>
              <a:t>week</a:t>
            </a:r>
            <a:r>
              <a:rPr lang="es-ES" sz="4800" b="1" dirty="0"/>
              <a:t>…</a:t>
            </a:r>
          </a:p>
        </p:txBody>
      </p:sp>
      <p:pic>
        <p:nvPicPr>
          <p:cNvPr id="7" name="Gráfico 6" descr="Libros">
            <a:extLst>
              <a:ext uri="{FF2B5EF4-FFF2-40B4-BE49-F238E27FC236}">
                <a16:creationId xmlns:a16="http://schemas.microsoft.com/office/drawing/2014/main" id="{C41A3C12-1FA6-4BC5-8060-B22E20595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399" y="5439818"/>
            <a:ext cx="1277110" cy="1277110"/>
          </a:xfrm>
          <a:prstGeom prst="rect">
            <a:avLst/>
          </a:prstGeom>
        </p:spPr>
      </p:pic>
      <p:pic>
        <p:nvPicPr>
          <p:cNvPr id="11" name="Gráfico 10" descr="Semáforo">
            <a:extLst>
              <a:ext uri="{FF2B5EF4-FFF2-40B4-BE49-F238E27FC236}">
                <a16:creationId xmlns:a16="http://schemas.microsoft.com/office/drawing/2014/main" id="{63C9705B-D17F-4482-9D54-EF9E6B6E8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217" y="5829686"/>
            <a:ext cx="779737" cy="779737"/>
          </a:xfrm>
          <a:prstGeom prst="rect">
            <a:avLst/>
          </a:prstGeom>
        </p:spPr>
      </p:pic>
      <p:pic>
        <p:nvPicPr>
          <p:cNvPr id="9" name="Gráfico 8" descr="Crucero">
            <a:extLst>
              <a:ext uri="{FF2B5EF4-FFF2-40B4-BE49-F238E27FC236}">
                <a16:creationId xmlns:a16="http://schemas.microsoft.com/office/drawing/2014/main" id="{69C31404-09C1-4803-B637-F32C7DBD91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363" y="5826545"/>
            <a:ext cx="779737" cy="779737"/>
          </a:xfrm>
          <a:prstGeom prst="rect">
            <a:avLst/>
          </a:prstGeom>
        </p:spPr>
      </p:pic>
      <p:pic>
        <p:nvPicPr>
          <p:cNvPr id="13" name="Gráfico 12" descr="Calendario diario">
            <a:extLst>
              <a:ext uri="{FF2B5EF4-FFF2-40B4-BE49-F238E27FC236}">
                <a16:creationId xmlns:a16="http://schemas.microsoft.com/office/drawing/2014/main" id="{A6ADDE2A-C28D-4E59-B4CF-0E1B5737B3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33712" y="-89788"/>
            <a:ext cx="2058288" cy="2058288"/>
          </a:xfrm>
          <a:prstGeom prst="rect">
            <a:avLst/>
          </a:prstGeom>
        </p:spPr>
      </p:pic>
      <p:pic>
        <p:nvPicPr>
          <p:cNvPr id="1026" name="Picture 2" descr="Resultado de imagen de datacamp logo">
            <a:extLst>
              <a:ext uri="{FF2B5EF4-FFF2-40B4-BE49-F238E27FC236}">
                <a16:creationId xmlns:a16="http://schemas.microsoft.com/office/drawing/2014/main" id="{8CE51A79-A22E-41E9-A720-7328D3B68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614" y="5713138"/>
            <a:ext cx="3445558" cy="77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sultado de imagen de saab logotipo">
            <a:extLst>
              <a:ext uri="{FF2B5EF4-FFF2-40B4-BE49-F238E27FC236}">
                <a16:creationId xmlns:a16="http://schemas.microsoft.com/office/drawing/2014/main" id="{E8269B90-1E58-43A3-A14D-887C32F7C7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189" y="5569429"/>
            <a:ext cx="1809576" cy="101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32F955F4-AC85-44FB-8C38-95B789FFA9D1}"/>
              </a:ext>
            </a:extLst>
          </p:cNvPr>
          <p:cNvSpPr txBox="1">
            <a:spLocks/>
          </p:cNvSpPr>
          <p:nvPr/>
        </p:nvSpPr>
        <p:spPr>
          <a:xfrm>
            <a:off x="838201" y="1649523"/>
            <a:ext cx="9410700" cy="4180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200" dirty="0"/>
              <a:t>  </a:t>
            </a:r>
            <a:r>
              <a:rPr lang="en-US" sz="3200" b="1" dirty="0"/>
              <a:t>Monday</a:t>
            </a:r>
            <a:r>
              <a:rPr lang="en-US" sz="3200" dirty="0"/>
              <a:t>: Presentation of the last week advances + lecture. </a:t>
            </a:r>
            <a:r>
              <a:rPr lang="en-US" sz="3200" b="1" dirty="0"/>
              <a:t>Preparation of the meeting in THUAS (TUESDAY)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200" b="1" dirty="0"/>
              <a:t> 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Tuesday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Meeting with Jordi in THUAS in which he brought us a presentation about 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Science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Saab. And </a:t>
            </a: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planified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 upcoming weeks.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Wednesday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Continue the research and preparing presentations of the first papers.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Thursday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Meeting in Apeldoorn with Jordi to visit Saab Offices and presenting ourselves to the team.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Friday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Keep on going with the </a:t>
            </a: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datacamp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courses at home.</a:t>
            </a:r>
          </a:p>
        </p:txBody>
      </p:sp>
    </p:spTree>
    <p:extLst>
      <p:ext uri="{BB962C8B-B14F-4D97-AF65-F5344CB8AC3E}">
        <p14:creationId xmlns:p14="http://schemas.microsoft.com/office/powerpoint/2010/main" val="94733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F5210-4B8F-4E2C-89C3-59BDCBCD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err="1"/>
              <a:t>During</a:t>
            </a:r>
            <a:r>
              <a:rPr lang="es-ES" sz="4800" b="1" dirty="0"/>
              <a:t> </a:t>
            </a:r>
            <a:r>
              <a:rPr lang="es-ES" sz="4800" b="1" dirty="0" err="1"/>
              <a:t>last</a:t>
            </a:r>
            <a:r>
              <a:rPr lang="es-ES" sz="4800" b="1" dirty="0"/>
              <a:t> </a:t>
            </a:r>
            <a:r>
              <a:rPr lang="es-ES" sz="4800" b="1" dirty="0" err="1"/>
              <a:t>week</a:t>
            </a:r>
            <a:r>
              <a:rPr lang="es-ES" sz="4800" b="1" dirty="0"/>
              <a:t>…</a:t>
            </a:r>
          </a:p>
        </p:txBody>
      </p:sp>
      <p:pic>
        <p:nvPicPr>
          <p:cNvPr id="7" name="Gráfico 6" descr="Libros">
            <a:extLst>
              <a:ext uri="{FF2B5EF4-FFF2-40B4-BE49-F238E27FC236}">
                <a16:creationId xmlns:a16="http://schemas.microsoft.com/office/drawing/2014/main" id="{C41A3C12-1FA6-4BC5-8060-B22E20595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399" y="5439818"/>
            <a:ext cx="1277110" cy="1277110"/>
          </a:xfrm>
          <a:prstGeom prst="rect">
            <a:avLst/>
          </a:prstGeom>
        </p:spPr>
      </p:pic>
      <p:pic>
        <p:nvPicPr>
          <p:cNvPr id="11" name="Gráfico 10" descr="Semáforo">
            <a:extLst>
              <a:ext uri="{FF2B5EF4-FFF2-40B4-BE49-F238E27FC236}">
                <a16:creationId xmlns:a16="http://schemas.microsoft.com/office/drawing/2014/main" id="{63C9705B-D17F-4482-9D54-EF9E6B6E8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217" y="5829686"/>
            <a:ext cx="779737" cy="779737"/>
          </a:xfrm>
          <a:prstGeom prst="rect">
            <a:avLst/>
          </a:prstGeom>
        </p:spPr>
      </p:pic>
      <p:pic>
        <p:nvPicPr>
          <p:cNvPr id="9" name="Gráfico 8" descr="Crucero">
            <a:extLst>
              <a:ext uri="{FF2B5EF4-FFF2-40B4-BE49-F238E27FC236}">
                <a16:creationId xmlns:a16="http://schemas.microsoft.com/office/drawing/2014/main" id="{69C31404-09C1-4803-B637-F32C7DBD91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363" y="5826545"/>
            <a:ext cx="779737" cy="779737"/>
          </a:xfrm>
          <a:prstGeom prst="rect">
            <a:avLst/>
          </a:prstGeom>
        </p:spPr>
      </p:pic>
      <p:pic>
        <p:nvPicPr>
          <p:cNvPr id="13" name="Gráfico 12" descr="Calendario diario">
            <a:extLst>
              <a:ext uri="{FF2B5EF4-FFF2-40B4-BE49-F238E27FC236}">
                <a16:creationId xmlns:a16="http://schemas.microsoft.com/office/drawing/2014/main" id="{A6ADDE2A-C28D-4E59-B4CF-0E1B5737B3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33712" y="-89788"/>
            <a:ext cx="2058288" cy="2058288"/>
          </a:xfrm>
          <a:prstGeom prst="rect">
            <a:avLst/>
          </a:prstGeom>
        </p:spPr>
      </p:pic>
      <p:pic>
        <p:nvPicPr>
          <p:cNvPr id="1026" name="Picture 2" descr="Resultado de imagen de datacamp logo">
            <a:extLst>
              <a:ext uri="{FF2B5EF4-FFF2-40B4-BE49-F238E27FC236}">
                <a16:creationId xmlns:a16="http://schemas.microsoft.com/office/drawing/2014/main" id="{8CE51A79-A22E-41E9-A720-7328D3B68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614" y="5713138"/>
            <a:ext cx="3445558" cy="77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sultado de imagen de saab logotipo">
            <a:extLst>
              <a:ext uri="{FF2B5EF4-FFF2-40B4-BE49-F238E27FC236}">
                <a16:creationId xmlns:a16="http://schemas.microsoft.com/office/drawing/2014/main" id="{E8269B90-1E58-43A3-A14D-887C32F7C7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189" y="5569429"/>
            <a:ext cx="1809576" cy="101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32F955F4-AC85-44FB-8C38-95B789FFA9D1}"/>
              </a:ext>
            </a:extLst>
          </p:cNvPr>
          <p:cNvSpPr txBox="1">
            <a:spLocks/>
          </p:cNvSpPr>
          <p:nvPr/>
        </p:nvSpPr>
        <p:spPr>
          <a:xfrm>
            <a:off x="838201" y="1649523"/>
            <a:ext cx="9410700" cy="4180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Monday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Presentation of the last week advances + lecture. Preparation of the meeting in THUAS (TUESDAY)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200" b="1" dirty="0"/>
              <a:t> Tuesday</a:t>
            </a:r>
            <a:r>
              <a:rPr lang="en-US" sz="3200" dirty="0"/>
              <a:t>: </a:t>
            </a:r>
            <a:r>
              <a:rPr lang="en-US" sz="3200" b="1" dirty="0"/>
              <a:t>Meeting with Jordi in THUAS </a:t>
            </a:r>
            <a:r>
              <a:rPr lang="en-US" sz="3200" dirty="0"/>
              <a:t>in which he brought us a presentation about </a:t>
            </a:r>
            <a:r>
              <a:rPr lang="en-US" sz="3200" i="1" dirty="0"/>
              <a:t>Data Science </a:t>
            </a:r>
            <a:r>
              <a:rPr lang="en-US" sz="3200" dirty="0"/>
              <a:t>in Saab. And </a:t>
            </a:r>
            <a:r>
              <a:rPr lang="en-US" sz="3200" dirty="0" err="1"/>
              <a:t>planified</a:t>
            </a:r>
            <a:r>
              <a:rPr lang="en-US" sz="3200" dirty="0"/>
              <a:t> the upcoming weeks.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200" b="1" dirty="0"/>
              <a:t> 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Wednesday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Continue the research and preparing presentations of the first papers.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Thursday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Meeting in Apeldoorn with Jordi to visit Saab Offices and presenting ourselves to the team.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Friday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Keep on going with the </a:t>
            </a: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datacamp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courses at home.</a:t>
            </a:r>
          </a:p>
        </p:txBody>
      </p:sp>
    </p:spTree>
    <p:extLst>
      <p:ext uri="{BB962C8B-B14F-4D97-AF65-F5344CB8AC3E}">
        <p14:creationId xmlns:p14="http://schemas.microsoft.com/office/powerpoint/2010/main" val="4121844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3" name="Shape 5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Google Shape;5134;p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s-ES" sz="4800"/>
              <a:t>Saab Offices</a:t>
            </a:r>
            <a:endParaRPr b="1" sz="4800"/>
          </a:p>
        </p:txBody>
      </p:sp>
      <p:pic>
        <p:nvPicPr>
          <p:cNvPr descr="Libros" id="5135" name="Google Shape;513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1399" y="5439818"/>
            <a:ext cx="1277110" cy="12771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máforo" id="5136" name="Google Shape;513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217" y="5829686"/>
            <a:ext cx="779737" cy="779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ucero" id="5137" name="Google Shape;513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9363" y="5826545"/>
            <a:ext cx="779737" cy="779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datacamp logo" id="5138" name="Google Shape;513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5614" y="5713138"/>
            <a:ext cx="3445557" cy="779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saab logotipo" id="5139" name="Google Shape;5139;p2"/>
          <p:cNvPicPr preferRelativeResize="0"/>
          <p:nvPr>
            <p:ph idx="1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83189" y="5569429"/>
            <a:ext cx="1809600" cy="10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0" name="Google Shape;5140;p2"/>
          <p:cNvSpPr txBox="1"/>
          <p:nvPr/>
        </p:nvSpPr>
        <p:spPr>
          <a:xfrm>
            <a:off x="838200" y="1555068"/>
            <a:ext cx="9410700" cy="41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b="1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now on we will move to Apeldoorn </a:t>
            </a:r>
            <a:r>
              <a:rPr b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other</a:t>
            </a:r>
            <a:r>
              <a:rPr b="1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Wednesday</a:t>
            </a:r>
            <a:r>
              <a:rPr b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there</a:t>
            </a:r>
            <a:r>
              <a:rPr b="1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take place the biweekly </a:t>
            </a:r>
            <a:r>
              <a:rPr b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retrospective and planning</a:t>
            </a:r>
            <a:endParaRPr b="0" i="0" sz="32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41" name="Google Shape;5141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02741" y="3381531"/>
            <a:ext cx="6586518" cy="2058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EE9E8-F7F1-47D3-9B2A-DE66A88EC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621"/>
            <a:ext cx="10515600" cy="1325563"/>
          </a:xfrm>
        </p:spPr>
        <p:txBody>
          <a:bodyPr/>
          <a:lstStyle/>
          <a:p>
            <a:r>
              <a:rPr lang="es-ES" dirty="0"/>
              <a:t>Next </a:t>
            </a:r>
            <a:r>
              <a:rPr lang="es-ES" dirty="0" err="1"/>
              <a:t>tasks</a:t>
            </a:r>
            <a:endParaRPr lang="es-ES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B8A8E873-FD08-4791-8064-646450589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04629"/>
            <a:ext cx="10515599" cy="4603406"/>
          </a:xfrm>
        </p:spPr>
        <p:txBody>
          <a:bodyPr>
            <a:normAutofit/>
          </a:bodyPr>
          <a:lstStyle/>
          <a:p>
            <a:pPr algn="just"/>
            <a:r>
              <a:rPr lang="es-ES" b="1" dirty="0" err="1"/>
              <a:t>Research</a:t>
            </a:r>
            <a:endParaRPr lang="es-ES" b="1" dirty="0"/>
          </a:p>
          <a:p>
            <a:pPr lvl="1" algn="just"/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member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group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Reading and </a:t>
            </a:r>
            <a:r>
              <a:rPr lang="es-ES" dirty="0" err="1"/>
              <a:t>understanding</a:t>
            </a:r>
            <a:r>
              <a:rPr lang="es-ES" dirty="0"/>
              <a:t> a </a:t>
            </a:r>
            <a:r>
              <a:rPr lang="es-ES" dirty="0" err="1"/>
              <a:t>scientific</a:t>
            </a:r>
            <a:r>
              <a:rPr lang="es-ES" dirty="0"/>
              <a:t> </a:t>
            </a:r>
            <a:r>
              <a:rPr lang="es-ES" dirty="0" err="1"/>
              <a:t>paper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has </a:t>
            </a:r>
            <a:r>
              <a:rPr lang="es-ES" dirty="0" err="1"/>
              <a:t>to</a:t>
            </a:r>
            <a:r>
              <a:rPr lang="es-ES" dirty="0"/>
              <a:t> do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anomaly</a:t>
            </a:r>
            <a:r>
              <a:rPr lang="es-ES" dirty="0"/>
              <a:t> </a:t>
            </a:r>
            <a:r>
              <a:rPr lang="es-ES" dirty="0" err="1"/>
              <a:t>detection</a:t>
            </a:r>
            <a:r>
              <a:rPr lang="es-ES" dirty="0"/>
              <a:t> and/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vessels</a:t>
            </a:r>
            <a:r>
              <a:rPr lang="es-ES" dirty="0"/>
              <a:t> </a:t>
            </a:r>
            <a:r>
              <a:rPr lang="es-ES" dirty="0" err="1"/>
              <a:t>traffic</a:t>
            </a:r>
            <a:r>
              <a:rPr lang="es-ES" dirty="0"/>
              <a:t>.</a:t>
            </a:r>
          </a:p>
          <a:p>
            <a:pPr lvl="1" algn="just"/>
            <a:endParaRPr lang="es-ES" dirty="0"/>
          </a:p>
          <a:p>
            <a:pPr lvl="1" algn="just"/>
            <a:r>
              <a:rPr lang="es-ES" dirty="0"/>
              <a:t>In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read</a:t>
            </a:r>
            <a:r>
              <a:rPr lang="es-ES" dirty="0"/>
              <a:t> </a:t>
            </a:r>
            <a:r>
              <a:rPr lang="es-ES" dirty="0" err="1"/>
              <a:t>faster</a:t>
            </a:r>
            <a:r>
              <a:rPr lang="es-ES" dirty="0"/>
              <a:t> and </a:t>
            </a:r>
            <a:r>
              <a:rPr lang="es-ES" dirty="0" err="1"/>
              <a:t>acquire</a:t>
            </a:r>
            <a:r>
              <a:rPr lang="es-ES" dirty="0"/>
              <a:t> </a:t>
            </a:r>
            <a:r>
              <a:rPr lang="es-ES" dirty="0" err="1"/>
              <a:t>knowledge</a:t>
            </a:r>
            <a:r>
              <a:rPr lang="es-ES" dirty="0"/>
              <a:t> </a:t>
            </a:r>
            <a:r>
              <a:rPr lang="es-ES" dirty="0" err="1"/>
              <a:t>faster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prepare </a:t>
            </a:r>
            <a:r>
              <a:rPr lang="es-ES" dirty="0" err="1"/>
              <a:t>presentations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share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paper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group</a:t>
            </a:r>
            <a:r>
              <a:rPr lang="es-ES" dirty="0"/>
              <a:t>.</a:t>
            </a:r>
          </a:p>
          <a:p>
            <a:pPr lvl="1" algn="just"/>
            <a:endParaRPr lang="es-ES" dirty="0"/>
          </a:p>
          <a:p>
            <a:pPr lvl="1" algn="just"/>
            <a:r>
              <a:rPr lang="es-ES" dirty="0"/>
              <a:t>Jordi has </a:t>
            </a:r>
            <a:r>
              <a:rPr lang="es-ES" dirty="0" err="1"/>
              <a:t>suggested</a:t>
            </a:r>
            <a:r>
              <a:rPr lang="es-ES" dirty="0"/>
              <a:t> </a:t>
            </a:r>
            <a:r>
              <a:rPr lang="es-ES" dirty="0" err="1"/>
              <a:t>us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start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research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understand</a:t>
            </a:r>
            <a:r>
              <a:rPr lang="es-ES" dirty="0"/>
              <a:t> RNN (Time series).</a:t>
            </a:r>
          </a:p>
        </p:txBody>
      </p:sp>
      <p:pic>
        <p:nvPicPr>
          <p:cNvPr id="6" name="Gráfico 5" descr="Hombre">
            <a:extLst>
              <a:ext uri="{FF2B5EF4-FFF2-40B4-BE49-F238E27FC236}">
                <a16:creationId xmlns:a16="http://schemas.microsoft.com/office/drawing/2014/main" id="{35D0ACCF-A411-40D7-81AD-9C583879F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1024" y="5393635"/>
            <a:ext cx="914400" cy="914400"/>
          </a:xfrm>
          <a:prstGeom prst="rect">
            <a:avLst/>
          </a:prstGeom>
        </p:spPr>
      </p:pic>
      <p:pic>
        <p:nvPicPr>
          <p:cNvPr id="8" name="Gráfico 7" descr="Grupo de hombres">
            <a:extLst>
              <a:ext uri="{FF2B5EF4-FFF2-40B4-BE49-F238E27FC236}">
                <a16:creationId xmlns:a16="http://schemas.microsoft.com/office/drawing/2014/main" id="{9FB4DC19-CE4F-4612-B1AF-3722FCE1F1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66577" y="54340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58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E42C0-73BD-4850-8936-0552C1AA4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Next tasks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A4271F-D4F1-4F71-A5B5-5197520B8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2544"/>
            <a:ext cx="7656443" cy="4351338"/>
          </a:xfrm>
        </p:spPr>
        <p:txBody>
          <a:bodyPr/>
          <a:lstStyle/>
          <a:p>
            <a:r>
              <a:rPr lang="es-ES" b="1" dirty="0" err="1"/>
              <a:t>Have</a:t>
            </a:r>
            <a:r>
              <a:rPr lang="es-ES" b="1" dirty="0"/>
              <a:t> a look at </a:t>
            </a:r>
            <a:r>
              <a:rPr lang="es-ES" b="1" dirty="0" err="1"/>
              <a:t>the</a:t>
            </a:r>
            <a:r>
              <a:rPr lang="es-ES" b="1" dirty="0"/>
              <a:t> data</a:t>
            </a:r>
          </a:p>
          <a:p>
            <a:pPr lvl="1"/>
            <a:r>
              <a:rPr lang="es-ES" dirty="0" err="1"/>
              <a:t>Start</a:t>
            </a:r>
            <a:r>
              <a:rPr lang="es-ES" dirty="0"/>
              <a:t> </a:t>
            </a:r>
            <a:r>
              <a:rPr lang="es-ES" dirty="0" err="1"/>
              <a:t>exploring</a:t>
            </a:r>
            <a:r>
              <a:rPr lang="es-ES" dirty="0"/>
              <a:t> and </a:t>
            </a:r>
            <a:r>
              <a:rPr lang="es-ES" dirty="0" err="1"/>
              <a:t>visualizing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data. </a:t>
            </a:r>
            <a:r>
              <a:rPr lang="es-ES" dirty="0" err="1"/>
              <a:t>During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week</a:t>
            </a:r>
            <a:r>
              <a:rPr lang="es-ES" dirty="0"/>
              <a:t> , </a:t>
            </a:r>
            <a:r>
              <a:rPr lang="es-ES" dirty="0" err="1"/>
              <a:t>everything</a:t>
            </a:r>
            <a:r>
              <a:rPr lang="es-ES" dirty="0"/>
              <a:t> Will be </a:t>
            </a:r>
            <a:r>
              <a:rPr lang="es-ES" dirty="0" err="1"/>
              <a:t>ready</a:t>
            </a:r>
            <a:r>
              <a:rPr lang="es-ES" dirty="0"/>
              <a:t> after </a:t>
            </a:r>
            <a:r>
              <a:rPr lang="es-ES" dirty="0" err="1"/>
              <a:t>having</a:t>
            </a:r>
            <a:r>
              <a:rPr lang="es-ES" dirty="0"/>
              <a:t> </a:t>
            </a:r>
            <a:r>
              <a:rPr lang="es-ES" dirty="0" err="1"/>
              <a:t>signed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NDA’S.</a:t>
            </a:r>
            <a:endParaRPr lang="es-ES" i="1" dirty="0"/>
          </a:p>
        </p:txBody>
      </p:sp>
      <p:pic>
        <p:nvPicPr>
          <p:cNvPr id="5122" name="Picture 2" descr="Resultado de imagen de scientific poster icon">
            <a:extLst>
              <a:ext uri="{FF2B5EF4-FFF2-40B4-BE49-F238E27FC236}">
                <a16:creationId xmlns:a16="http://schemas.microsoft.com/office/drawing/2014/main" id="{D60051CB-D4AC-40B0-96CD-248CE13B3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700" y="1900237"/>
            <a:ext cx="27051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80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E42C0-73BD-4850-8936-0552C1AA4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 </a:t>
            </a:r>
            <a:r>
              <a:rPr lang="es-ES" b="1" dirty="0">
                <a:solidFill>
                  <a:srgbClr val="FF0000"/>
                </a:solidFill>
              </a:rPr>
              <a:t>+</a:t>
            </a:r>
            <a:r>
              <a:rPr lang="es-ES" dirty="0"/>
              <a:t> Next </a:t>
            </a:r>
            <a:r>
              <a:rPr lang="es-ES" dirty="0" err="1"/>
              <a:t>tasks</a:t>
            </a:r>
            <a:r>
              <a:rPr lang="es-ES" dirty="0"/>
              <a:t> </a:t>
            </a:r>
            <a:r>
              <a:rPr lang="es-ES" sz="200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s-ES" sz="2000" dirty="0" err="1">
                <a:solidFill>
                  <a:schemeClr val="bg2">
                    <a:lumMod val="75000"/>
                  </a:schemeClr>
                </a:solidFill>
              </a:rPr>
              <a:t>this</a:t>
            </a:r>
            <a:r>
              <a:rPr lang="es-ES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bg2">
                    <a:lumMod val="75000"/>
                  </a:schemeClr>
                </a:solidFill>
              </a:rPr>
              <a:t>came</a:t>
            </a:r>
            <a:r>
              <a:rPr lang="es-ES" sz="2000" dirty="0">
                <a:solidFill>
                  <a:schemeClr val="bg2">
                    <a:lumMod val="75000"/>
                  </a:schemeClr>
                </a:solidFill>
              </a:rPr>
              <a:t> up </a:t>
            </a:r>
            <a:r>
              <a:rPr lang="es-ES" sz="2000" dirty="0" err="1">
                <a:solidFill>
                  <a:schemeClr val="bg2">
                    <a:lumMod val="75000"/>
                  </a:schemeClr>
                </a:solidFill>
              </a:rPr>
              <a:t>on</a:t>
            </a:r>
            <a:r>
              <a:rPr lang="es-ES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s-ES" sz="2000" dirty="0" err="1">
                <a:solidFill>
                  <a:schemeClr val="bg2">
                    <a:lumMod val="75000"/>
                  </a:schemeClr>
                </a:solidFill>
              </a:rPr>
              <a:t>Thursday</a:t>
            </a:r>
            <a:r>
              <a:rPr lang="es-ES" sz="2000" dirty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es-E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A4271F-D4F1-4F71-A5B5-5197520B8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5560"/>
            <a:ext cx="10515600" cy="4351338"/>
          </a:xfrm>
        </p:spPr>
        <p:txBody>
          <a:bodyPr/>
          <a:lstStyle/>
          <a:p>
            <a:r>
              <a:rPr lang="es-ES" b="1" dirty="0" err="1"/>
              <a:t>The</a:t>
            </a:r>
            <a:r>
              <a:rPr lang="es-ES" b="1" dirty="0"/>
              <a:t> Poster</a:t>
            </a:r>
          </a:p>
          <a:p>
            <a:pPr lvl="1"/>
            <a:r>
              <a:rPr lang="es-ES" dirty="0"/>
              <a:t>A poster </a:t>
            </a:r>
            <a:r>
              <a:rPr lang="es-ES" dirty="0" err="1"/>
              <a:t>design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promote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Project in </a:t>
            </a:r>
            <a:r>
              <a:rPr lang="es-ES" dirty="0" err="1"/>
              <a:t>saab</a:t>
            </a:r>
            <a:r>
              <a:rPr lang="es-ES" dirty="0"/>
              <a:t> </a:t>
            </a:r>
            <a:r>
              <a:rPr lang="es-ES" dirty="0" err="1"/>
              <a:t>offices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Started</a:t>
            </a:r>
            <a:r>
              <a:rPr lang="es-ES" dirty="0"/>
              <a:t> a </a:t>
            </a:r>
            <a:r>
              <a:rPr lang="es-ES" i="1" dirty="0" err="1"/>
              <a:t>brainstorming</a:t>
            </a:r>
            <a:r>
              <a:rPr lang="es-ES" i="1" dirty="0"/>
              <a:t> </a:t>
            </a:r>
            <a:r>
              <a:rPr lang="es-ES" dirty="0"/>
              <a:t>workshop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Thursday</a:t>
            </a:r>
            <a:r>
              <a:rPr lang="es-ES" dirty="0"/>
              <a:t> in Apeldoorn.</a:t>
            </a:r>
            <a:endParaRPr lang="es-ES" i="1" dirty="0"/>
          </a:p>
        </p:txBody>
      </p:sp>
      <p:pic>
        <p:nvPicPr>
          <p:cNvPr id="4098" name="Picture 2" descr="Resultado de imagen de scientific poster icon">
            <a:extLst>
              <a:ext uri="{FF2B5EF4-FFF2-40B4-BE49-F238E27FC236}">
                <a16:creationId xmlns:a16="http://schemas.microsoft.com/office/drawing/2014/main" id="{A7E5C1ED-3886-4152-98D2-047451626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455" y="2726909"/>
            <a:ext cx="2254320" cy="225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46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F5210-4B8F-4E2C-89C3-59BDCBCD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800" b="1" dirty="0" err="1"/>
              <a:t>During</a:t>
            </a:r>
            <a:r>
              <a:rPr lang="es-ES" sz="4800" b="1" dirty="0"/>
              <a:t> </a:t>
            </a:r>
            <a:r>
              <a:rPr lang="es-ES" sz="4800" b="1" dirty="0" err="1"/>
              <a:t>last</a:t>
            </a:r>
            <a:r>
              <a:rPr lang="es-ES" sz="4800" b="1" dirty="0"/>
              <a:t> </a:t>
            </a:r>
            <a:r>
              <a:rPr lang="es-ES" sz="4800" b="1" dirty="0" err="1"/>
              <a:t>week</a:t>
            </a:r>
            <a:r>
              <a:rPr lang="es-ES" sz="4800" b="1" dirty="0"/>
              <a:t>…</a:t>
            </a:r>
          </a:p>
        </p:txBody>
      </p:sp>
      <p:pic>
        <p:nvPicPr>
          <p:cNvPr id="7" name="Gráfico 6" descr="Libros">
            <a:extLst>
              <a:ext uri="{FF2B5EF4-FFF2-40B4-BE49-F238E27FC236}">
                <a16:creationId xmlns:a16="http://schemas.microsoft.com/office/drawing/2014/main" id="{C41A3C12-1FA6-4BC5-8060-B22E20595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399" y="5439818"/>
            <a:ext cx="1277110" cy="1277110"/>
          </a:xfrm>
          <a:prstGeom prst="rect">
            <a:avLst/>
          </a:prstGeom>
        </p:spPr>
      </p:pic>
      <p:pic>
        <p:nvPicPr>
          <p:cNvPr id="11" name="Gráfico 10" descr="Semáforo">
            <a:extLst>
              <a:ext uri="{FF2B5EF4-FFF2-40B4-BE49-F238E27FC236}">
                <a16:creationId xmlns:a16="http://schemas.microsoft.com/office/drawing/2014/main" id="{63C9705B-D17F-4482-9D54-EF9E6B6E8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217" y="5829686"/>
            <a:ext cx="779737" cy="779737"/>
          </a:xfrm>
          <a:prstGeom prst="rect">
            <a:avLst/>
          </a:prstGeom>
        </p:spPr>
      </p:pic>
      <p:pic>
        <p:nvPicPr>
          <p:cNvPr id="9" name="Gráfico 8" descr="Crucero">
            <a:extLst>
              <a:ext uri="{FF2B5EF4-FFF2-40B4-BE49-F238E27FC236}">
                <a16:creationId xmlns:a16="http://schemas.microsoft.com/office/drawing/2014/main" id="{69C31404-09C1-4803-B637-F32C7DBD91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9363" y="5826545"/>
            <a:ext cx="779737" cy="779737"/>
          </a:xfrm>
          <a:prstGeom prst="rect">
            <a:avLst/>
          </a:prstGeom>
        </p:spPr>
      </p:pic>
      <p:pic>
        <p:nvPicPr>
          <p:cNvPr id="13" name="Gráfico 12" descr="Calendario diario">
            <a:extLst>
              <a:ext uri="{FF2B5EF4-FFF2-40B4-BE49-F238E27FC236}">
                <a16:creationId xmlns:a16="http://schemas.microsoft.com/office/drawing/2014/main" id="{A6ADDE2A-C28D-4E59-B4CF-0E1B5737B3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33712" y="-89788"/>
            <a:ext cx="2058288" cy="2058288"/>
          </a:xfrm>
          <a:prstGeom prst="rect">
            <a:avLst/>
          </a:prstGeom>
        </p:spPr>
      </p:pic>
      <p:pic>
        <p:nvPicPr>
          <p:cNvPr id="1026" name="Picture 2" descr="Resultado de imagen de datacamp logo">
            <a:extLst>
              <a:ext uri="{FF2B5EF4-FFF2-40B4-BE49-F238E27FC236}">
                <a16:creationId xmlns:a16="http://schemas.microsoft.com/office/drawing/2014/main" id="{8CE51A79-A22E-41E9-A720-7328D3B68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614" y="5713138"/>
            <a:ext cx="3445558" cy="77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sultado de imagen de saab logotipo">
            <a:extLst>
              <a:ext uri="{FF2B5EF4-FFF2-40B4-BE49-F238E27FC236}">
                <a16:creationId xmlns:a16="http://schemas.microsoft.com/office/drawing/2014/main" id="{E8269B90-1E58-43A3-A14D-887C32F7C7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189" y="5569429"/>
            <a:ext cx="1809576" cy="101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32F955F4-AC85-44FB-8C38-95B789FFA9D1}"/>
              </a:ext>
            </a:extLst>
          </p:cNvPr>
          <p:cNvSpPr txBox="1">
            <a:spLocks/>
          </p:cNvSpPr>
          <p:nvPr/>
        </p:nvSpPr>
        <p:spPr>
          <a:xfrm>
            <a:off x="838201" y="1649523"/>
            <a:ext cx="9410700" cy="4180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Monday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Presentation of the last week advances + lecture.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Preparation of the meeting in THUAS (TUESDAY)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 Tuesday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Meeting with Jordi in THUAS in which he brought us a presentation about </a:t>
            </a:r>
            <a:r>
              <a:rPr lang="en-US" sz="3200" i="1" dirty="0">
                <a:solidFill>
                  <a:schemeClr val="bg2">
                    <a:lumMod val="75000"/>
                  </a:schemeClr>
                </a:solidFill>
              </a:rPr>
              <a:t>Data Science 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in Saab. And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planified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 the upcoming weeks.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200" b="1" dirty="0"/>
              <a:t> Wednesday</a:t>
            </a:r>
            <a:r>
              <a:rPr lang="en-US" sz="3200" dirty="0"/>
              <a:t>: Continue the research and preparing presentations of the first papers.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 Thursday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Meeting in Apeldoorn with Jordi to visit Saab Offices and presenting ourselves to the team.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Friday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: Keep on going with the </a:t>
            </a:r>
            <a:r>
              <a:rPr lang="en-US" sz="3200" dirty="0" err="1">
                <a:solidFill>
                  <a:schemeClr val="bg2">
                    <a:lumMod val="75000"/>
                  </a:schemeClr>
                </a:solidFill>
              </a:rPr>
              <a:t>datacamp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 courses at home.</a:t>
            </a:r>
          </a:p>
        </p:txBody>
      </p:sp>
    </p:spTree>
    <p:extLst>
      <p:ext uri="{BB962C8B-B14F-4D97-AF65-F5344CB8AC3E}">
        <p14:creationId xmlns:p14="http://schemas.microsoft.com/office/powerpoint/2010/main" val="16355994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