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U+rmFWPikLzDr+xDFgq3nZXcz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5fac455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75fac455f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fb7e75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75fb7e75c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da251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75da2514e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fb7e75c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75fb7e75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7a0018d2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47a0018d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5da2514e7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75da2514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da2514e7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75da2514e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8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019"/>
              </a:schemeClr>
            </a:solidFill>
            <a:ln>
              <a:noFill/>
            </a:ln>
          </p:spPr>
        </p:sp>
        <p:cxnSp>
          <p:nvCxnSpPr>
            <p:cNvPr id="25" name="Google Shape;25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4901"/>
              </a:schemeClr>
            </a:solidFill>
            <a:ln>
              <a:noFill/>
            </a:ln>
          </p:spPr>
        </p:sp>
        <p:sp>
          <p:nvSpPr>
            <p:cNvPr id="28" name="Google Shape;28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19"/>
              </a:srgbClr>
            </a:solidFill>
            <a:ln>
              <a:noFill/>
            </a:ln>
          </p:spPr>
        </p:sp>
        <p:sp>
          <p:nvSpPr>
            <p:cNvPr id="31" name="Google Shape;31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</p:sp>
        <p:sp>
          <p:nvSpPr>
            <p:cNvPr id="32" name="Google Shape;32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bijschrift">
  <p:cSld name="Titel en bijschrif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eraat met bijschrift">
  <p:cSld name="Citeraat met bijschrif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amkaartje">
  <p:cSld name="Naamkaartj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fferte naamkaartje">
  <p:cSld name="Offerte naamkaartj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nl-NL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aar of onwaar">
  <p:cSld name="Waar of onwaa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2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4901"/>
              </a:schemeClr>
            </a:solidFill>
            <a:ln>
              <a:noFill/>
            </a:ln>
          </p:spPr>
        </p:sp>
        <p:sp>
          <p:nvSpPr>
            <p:cNvPr id="10" name="Google Shape;10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19"/>
              </a:srgbClr>
            </a:solidFill>
            <a:ln>
              <a:noFill/>
            </a:ln>
          </p:spPr>
        </p:sp>
        <p:sp>
          <p:nvSpPr>
            <p:cNvPr id="13" name="Google Shape;13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</p:sp>
        <p:sp>
          <p:nvSpPr>
            <p:cNvPr id="14" name="Google Shape;14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fbeeldingsresultaat voor saab logo" id="143" name="Google Shape;143;p1"/>
          <p:cNvPicPr preferRelativeResize="0"/>
          <p:nvPr/>
        </p:nvPicPr>
        <p:blipFill rotWithShape="1">
          <a:blip r:embed="rId3">
            <a:alphaModFix/>
          </a:blip>
          <a:srcRect b="22995" l="9091" r="0" t="17982"/>
          <a:stretch/>
        </p:blipFill>
        <p:spPr>
          <a:xfrm>
            <a:off x="4269854" y="-1"/>
            <a:ext cx="7922146" cy="6858001"/>
          </a:xfrm>
          <a:custGeom>
            <a:rect b="b" l="l" r="r" t="t"/>
            <a:pathLst>
              <a:path extrusionOk="0" h="6858001" w="7922146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4" name="Google Shape;144;p1"/>
          <p:cNvSpPr txBox="1"/>
          <p:nvPr>
            <p:ph type="ctr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nl-NL" sz="4800"/>
              <a:t>Anomaly detection in vessel traffic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677335" y="4050831"/>
            <a:ext cx="4079721" cy="109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</p:txBody>
      </p:sp>
      <p:cxnSp>
        <p:nvCxnSpPr>
          <p:cNvPr id="146" name="Google Shape;146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019"/>
            </a:schemeClr>
          </a:solidFill>
          <a:ln>
            <a:noFill/>
          </a:ln>
        </p:spPr>
      </p:sp>
      <p:sp>
        <p:nvSpPr>
          <p:cNvPr id="149" name="Google Shape;149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50" name="Google Shape;150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45882"/>
            </a:srgbClr>
          </a:solidFill>
          <a:ln>
            <a:noFill/>
          </a:ln>
        </p:spPr>
      </p:sp>
      <p:sp>
        <p:nvSpPr>
          <p:cNvPr id="152" name="Google Shape;152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9EDFF5">
              <a:alpha val="69019"/>
            </a:srgbClr>
          </a:solidFill>
          <a:ln>
            <a:noFill/>
          </a:ln>
        </p:spPr>
      </p:sp>
      <p:sp>
        <p:nvSpPr>
          <p:cNvPr id="153" name="Google Shape;153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3921"/>
            </a:schemeClr>
          </a:solidFill>
          <a:ln>
            <a:noFill/>
          </a:ln>
        </p:spPr>
      </p:sp>
      <p:sp>
        <p:nvSpPr>
          <p:cNvPr id="154" name="Google Shape;154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5fac455fa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Prototype</a:t>
            </a:r>
            <a:endParaRPr/>
          </a:p>
        </p:txBody>
      </p:sp>
      <p:sp>
        <p:nvSpPr>
          <p:cNvPr id="220" name="Google Shape;220;g75fac455fa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Show a map of the harbor with ships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Slide through time to visualize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Show normal/anomalous behavior when it occurs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Questions?</a:t>
            </a:r>
            <a:endParaRPr/>
          </a:p>
        </p:txBody>
      </p:sp>
      <p:sp>
        <p:nvSpPr>
          <p:cNvPr id="226" name="Google Shape;226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Quick Recap</a:t>
            </a:r>
            <a:endParaRPr/>
          </a:p>
        </p:txBody>
      </p:sp>
      <p:sp>
        <p:nvSpPr>
          <p:cNvPr id="160" name="Google Shape;160;p2"/>
          <p:cNvSpPr txBox="1"/>
          <p:nvPr>
            <p:ph idx="1" type="body"/>
          </p:nvPr>
        </p:nvSpPr>
        <p:spPr>
          <a:xfrm>
            <a:off x="677334" y="21689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Neural network predictions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Statistical approach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5fb7e75c5_0_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Neural network predictions</a:t>
            </a:r>
            <a:endParaRPr/>
          </a:p>
        </p:txBody>
      </p:sp>
      <p:sp>
        <p:nvSpPr>
          <p:cNvPr id="166" name="Google Shape;166;g75fb7e75c5_0_16"/>
          <p:cNvSpPr txBox="1"/>
          <p:nvPr>
            <p:ph idx="1" type="body"/>
          </p:nvPr>
        </p:nvSpPr>
        <p:spPr>
          <a:xfrm>
            <a:off x="677334" y="21689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Best result so far: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1 hidden layer with 1000 nodes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RMSE 0.0050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Real error: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Latitude: ~0.0000025 (~0.25 meter)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Longitude: ~0.0003 (~25 meter)</a:t>
            </a:r>
            <a:endParaRPr/>
          </a:p>
        </p:txBody>
      </p:sp>
      <p:pic>
        <p:nvPicPr>
          <p:cNvPr id="167" name="Google Shape;167;g75fb7e75c5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0504" y="3290647"/>
            <a:ext cx="4871496" cy="3340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5da2514e7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g75da2514e7_0_0"/>
          <p:cNvPicPr preferRelativeResize="0"/>
          <p:nvPr/>
        </p:nvPicPr>
        <p:blipFill rotWithShape="1">
          <a:blip r:embed="rId3">
            <a:alphaModFix/>
          </a:blip>
          <a:srcRect b="0" l="0" r="15368" t="0"/>
          <a:stretch/>
        </p:blipFill>
        <p:spPr>
          <a:xfrm>
            <a:off x="4660276" y="0"/>
            <a:ext cx="75441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75da2514e7_0_0"/>
          <p:cNvSpPr/>
          <p:nvPr/>
        </p:nvSpPr>
        <p:spPr>
          <a:xfrm>
            <a:off x="0" y="-3"/>
            <a:ext cx="4660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g75da2514e7_0_0"/>
          <p:cNvSpPr/>
          <p:nvPr/>
        </p:nvSpPr>
        <p:spPr>
          <a:xfrm rot="10800000">
            <a:off x="4660272" y="-2"/>
            <a:ext cx="1056600" cy="6858000"/>
          </a:xfrm>
          <a:prstGeom prst="triangle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g75da2514e7_0_0"/>
          <p:cNvSpPr txBox="1"/>
          <p:nvPr>
            <p:ph type="title"/>
          </p:nvPr>
        </p:nvSpPr>
        <p:spPr>
          <a:xfrm>
            <a:off x="673754" y="635092"/>
            <a:ext cx="42030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nl-NL">
                <a:solidFill>
                  <a:schemeClr val="lt1"/>
                </a:solidFill>
              </a:rPr>
              <a:t>Directional map</a:t>
            </a:r>
            <a:endParaRPr/>
          </a:p>
        </p:txBody>
      </p:sp>
      <p:sp>
        <p:nvSpPr>
          <p:cNvPr id="177" name="Google Shape;177;g75da2514e7_0_0"/>
          <p:cNvSpPr txBox="1"/>
          <p:nvPr>
            <p:ph idx="1" type="body"/>
          </p:nvPr>
        </p:nvSpPr>
        <p:spPr>
          <a:xfrm>
            <a:off x="673754" y="2160590"/>
            <a:ext cx="39738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</a:rPr>
              <a:t>Map common direction</a:t>
            </a:r>
            <a:endParaRPr>
              <a:solidFill>
                <a:schemeClr val="lt1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</a:rPr>
              <a:t>Check if new point matches direction</a:t>
            </a:r>
            <a:endParaRPr>
              <a:solidFill>
                <a:schemeClr val="lt1"/>
              </a:solidFill>
            </a:endParaRPr>
          </a:p>
          <a:p>
            <a:pPr indent="-3200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nl-NL">
                <a:solidFill>
                  <a:schemeClr val="lt1"/>
                </a:solidFill>
              </a:rPr>
              <a:t>Mark anomalous if too far off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g75da2514e7_0_0"/>
          <p:cNvSpPr/>
          <p:nvPr/>
        </p:nvSpPr>
        <p:spPr>
          <a:xfrm flipH="1">
            <a:off x="11755629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Google Shape;179;g75da2514e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8550" y="-12"/>
            <a:ext cx="9334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fb7e75c5_0_1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Directional map</a:t>
            </a:r>
            <a:endParaRPr/>
          </a:p>
        </p:txBody>
      </p:sp>
      <p:sp>
        <p:nvSpPr>
          <p:cNvPr id="185" name="Google Shape;185;g75fb7e75c5_0_1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LAT/LON rounded to 3 decimals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Some points can have more than 1 direction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round LAT/LON differently</a:t>
            </a:r>
            <a:endParaRPr/>
          </a:p>
          <a:p>
            <a:pPr indent="-32004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different distribution algorithm</a:t>
            </a:r>
            <a:endParaRPr/>
          </a:p>
        </p:txBody>
      </p:sp>
      <p:pic>
        <p:nvPicPr>
          <p:cNvPr id="186" name="Google Shape;186;g75fb7e75c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71" y="3961571"/>
            <a:ext cx="3736025" cy="25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75fb7e75c5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300" y="3980850"/>
            <a:ext cx="3679850" cy="25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7a0018d2a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Angular velocity</a:t>
            </a:r>
            <a:endParaRPr/>
          </a:p>
        </p:txBody>
      </p:sp>
      <p:sp>
        <p:nvSpPr>
          <p:cNvPr id="193" name="Google Shape;193;g47a0018d2a_0_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Course change compared with speed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High speed + high angular velocity = anomaly</a:t>
            </a:r>
            <a:endParaRPr/>
          </a:p>
        </p:txBody>
      </p:sp>
      <p:pic>
        <p:nvPicPr>
          <p:cNvPr id="194" name="Google Shape;194;g47a0018d2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575" y="3677226"/>
            <a:ext cx="3888165" cy="28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47a0018d2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50" y="3703700"/>
            <a:ext cx="3816225" cy="28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47a0018d2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5425" y="3784563"/>
            <a:ext cx="3529275" cy="26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5da2514e7_1_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This week</a:t>
            </a:r>
            <a:endParaRPr/>
          </a:p>
        </p:txBody>
      </p:sp>
      <p:sp>
        <p:nvSpPr>
          <p:cNvPr id="202" name="Google Shape;202;g75da2514e7_1_7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Continue both approaches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Start working on prototype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da2514e7_1_1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l-NL"/>
              <a:t>Neural network - next step</a:t>
            </a:r>
            <a:endParaRPr/>
          </a:p>
        </p:txBody>
      </p:sp>
      <p:sp>
        <p:nvSpPr>
          <p:cNvPr id="208" name="Google Shape;208;g75da2514e7_1_1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Start moving focus to classification</a:t>
            </a:r>
            <a:endParaRPr/>
          </a:p>
          <a:p>
            <a:pPr indent="-32004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Change routes to make our own anomalies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nl-NL"/>
              <a:t>Statistical approach - next steps</a:t>
            </a:r>
            <a:endParaRPr/>
          </a:p>
        </p:txBody>
      </p:sp>
      <p:sp>
        <p:nvSpPr>
          <p:cNvPr id="214" name="Google Shape;214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Improve directional map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nl-NL"/>
              <a:t>Angular velocity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2019-10-11T11:31:53Z</dcterms:created>
  <dc:creator>Dauwe Schimmel</dc:creator>
</cp:coreProperties>
</file>