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7" r:id="rId2"/>
    <p:sldId id="345" r:id="rId3"/>
    <p:sldId id="340" r:id="rId4"/>
    <p:sldId id="396" r:id="rId5"/>
    <p:sldId id="401" r:id="rId6"/>
    <p:sldId id="397" r:id="rId7"/>
    <p:sldId id="398" r:id="rId8"/>
    <p:sldId id="399" r:id="rId9"/>
    <p:sldId id="400" r:id="rId10"/>
    <p:sldId id="402" r:id="rId11"/>
    <p:sldId id="403" r:id="rId12"/>
    <p:sldId id="404" r:id="rId13"/>
    <p:sldId id="405" r:id="rId14"/>
    <p:sldId id="406" r:id="rId15"/>
    <p:sldId id="428" r:id="rId16"/>
    <p:sldId id="407" r:id="rId17"/>
    <p:sldId id="408" r:id="rId18"/>
    <p:sldId id="410" r:id="rId19"/>
    <p:sldId id="411" r:id="rId20"/>
    <p:sldId id="412" r:id="rId21"/>
    <p:sldId id="413" r:id="rId22"/>
    <p:sldId id="414" r:id="rId23"/>
    <p:sldId id="429" r:id="rId24"/>
    <p:sldId id="415" r:id="rId25"/>
    <p:sldId id="416" r:id="rId26"/>
    <p:sldId id="417" r:id="rId27"/>
    <p:sldId id="418" r:id="rId28"/>
    <p:sldId id="419" r:id="rId29"/>
    <p:sldId id="422" r:id="rId30"/>
    <p:sldId id="423" r:id="rId31"/>
    <p:sldId id="409" r:id="rId32"/>
    <p:sldId id="424" r:id="rId33"/>
    <p:sldId id="420" r:id="rId34"/>
    <p:sldId id="421" r:id="rId35"/>
    <p:sldId id="425" r:id="rId36"/>
    <p:sldId id="427" r:id="rId37"/>
    <p:sldId id="430" r:id="rId38"/>
    <p:sldId id="426" r:id="rId39"/>
  </p:sldIdLst>
  <p:sldSz cx="9144000" cy="6858000" type="screen4x3"/>
  <p:notesSz cx="6669088" cy="97536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2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006666"/>
    <a:srgbClr val="006699"/>
    <a:srgbClr val="FFCC99"/>
    <a:srgbClr val="FF5050"/>
    <a:srgbClr val="996633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72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6572D5-C18D-436C-81A2-DC64009926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143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F01E20-BC54-4C1C-8C6C-9E850BFA23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709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9E347DB-1D35-415B-B5E9-E41650ADFBD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 smtClean="0"/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121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96550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86017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86723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13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2277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83344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709456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33142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03930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1882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EE5D8B-F52E-4E37-BFA0-704E183565CA}" type="slidenum">
              <a:rPr lang="pt-BR" altLang="pt-BR" smtClean="0"/>
              <a:pPr>
                <a:spcBef>
                  <a:spcPct val="0"/>
                </a:spcBef>
              </a:pPr>
              <a:t>2</a:t>
            </a:fld>
            <a:endParaRPr lang="pt-BR" alt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47354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66937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25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410047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885852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90191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061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92805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30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684840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13278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32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772831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3246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144786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34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778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0516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6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9254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7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230302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8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6540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9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328862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51538D-74E5-4913-8255-0713DA86D79D}" type="slidenum">
              <a:rPr lang="pt-BR" altLang="pt-BR" smtClean="0"/>
              <a:pPr>
                <a:spcBef>
                  <a:spcPct val="0"/>
                </a:spcBef>
              </a:pPr>
              <a:t>11</a:t>
            </a:fld>
            <a:endParaRPr lang="pt-BR" alt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pPr eaLnBrk="1" hangingPunct="1"/>
            <a:endParaRPr lang="en-US" altLang="pt-BR" smtClean="0"/>
          </a:p>
        </p:txBody>
      </p:sp>
    </p:spTree>
    <p:extLst>
      <p:ext uri="{BB962C8B-B14F-4D97-AF65-F5344CB8AC3E}">
        <p14:creationId xmlns:p14="http://schemas.microsoft.com/office/powerpoint/2010/main" val="72216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5ED7-C0DF-4707-94BD-1238F5C5F6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7552E-38E0-4084-8F4E-CDE1460728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321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4D0F-CF93-4217-B2CF-EE212C4561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82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2C79-99F1-4B60-BE43-E39D668183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8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7754B-6408-4C98-8C91-409036EDB4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54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A186-E419-470E-A895-140907A10F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70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83B7C-B3D4-47BF-9AA6-87BA81DAB5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3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8372" name="Picture 4" descr="Resultado de imagem para unilab deaa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305854"/>
            <a:ext cx="1259632" cy="5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7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C5D68-C51B-40C5-81F0-6085134ED03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1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B4BC0-3A3B-465A-A723-FBB2739481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87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85116-F673-4FAD-8BA0-590AB6C1D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37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065F308-4695-4221-954C-0C0C83174F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Line 11"/>
          <p:cNvSpPr>
            <a:spLocks noChangeShapeType="1"/>
          </p:cNvSpPr>
          <p:nvPr userDrawn="1"/>
        </p:nvSpPr>
        <p:spPr bwMode="auto">
          <a:xfrm>
            <a:off x="152400" y="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Line 12"/>
          <p:cNvSpPr>
            <a:spLocks noChangeShapeType="1"/>
          </p:cNvSpPr>
          <p:nvPr userDrawn="1"/>
        </p:nvSpPr>
        <p:spPr bwMode="auto">
          <a:xfrm>
            <a:off x="0" y="68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803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audio" Target="../media/audio2.wav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2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589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295636" y="5814953"/>
            <a:ext cx="6552727" cy="865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400" b="1" err="1" smtClean="0">
                <a:solidFill>
                  <a:schemeClr val="tx1"/>
                </a:solidFill>
                <a:latin typeface="Calibri" panose="020F0502020204030204" pitchFamily="34" charset="0"/>
              </a:rPr>
              <a:t>Candidato</a:t>
            </a:r>
            <a: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  <a:t>: Antonio Manoel Ribeiro de Almeida</a:t>
            </a:r>
            <a:br>
              <a:rPr lang="en-GB" altLang="pt-BR" sz="2400" b="1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GB" altLang="pt-BR" sz="24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1033"/>
          <p:cNvSpPr txBox="1">
            <a:spLocks noChangeArrowheads="1"/>
          </p:cNvSpPr>
          <p:nvPr/>
        </p:nvSpPr>
        <p:spPr bwMode="auto">
          <a:xfrm>
            <a:off x="1331913" y="2708275"/>
            <a:ext cx="669607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pt-BR" sz="4800" b="1" smtClean="0">
                <a:solidFill>
                  <a:srgbClr val="006666"/>
                </a:solidFill>
                <a:latin typeface="Calibri" panose="020F0502020204030204" pitchFamily="34" charset="0"/>
              </a:rPr>
              <a:t>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3600" b="1" smtClean="0">
                <a:latin typeface="Calibri" panose="020F0502020204030204" pitchFamily="34" charset="0"/>
              </a:rPr>
              <a:t>Tópico</a:t>
            </a:r>
            <a:r>
              <a:rPr lang="en-GB" altLang="pt-BR" sz="3600" b="1" smtClean="0">
                <a:latin typeface="Calibri" panose="020F0502020204030204" pitchFamily="34" charset="0"/>
              </a:rPr>
              <a:t> 4</a:t>
            </a:r>
            <a:endParaRPr lang="pt-BR" altLang="pt-BR" sz="4800" b="1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126" name="Picture 6" descr="Resultado de imagem para unilab dea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4" y="404664"/>
            <a:ext cx="19621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unila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9883"/>
            <a:ext cx="44577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2852936"/>
            <a:ext cx="70455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Um pouco de história</a:t>
            </a:r>
            <a:endParaRPr lang="pt-BR" sz="6000" dirty="0"/>
          </a:p>
        </p:txBody>
      </p:sp>
      <p:sp>
        <p:nvSpPr>
          <p:cNvPr id="4" name="Retângulo 3"/>
          <p:cNvSpPr/>
          <p:nvPr/>
        </p:nvSpPr>
        <p:spPr>
          <a:xfrm>
            <a:off x="4632742" y="3868599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/>
              <a:t>“Pensar o passado para compreender o presente e idealizar o futuro” </a:t>
            </a:r>
            <a:r>
              <a:rPr lang="pt-BR" sz="1800" dirty="0" smtClean="0"/>
              <a:t>― Heródoto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795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60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452431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Surge </a:t>
            </a:r>
            <a:r>
              <a:rPr lang="pt-BR" altLang="pt-BR" b="1" dirty="0" smtClean="0">
                <a:latin typeface="Calibri" panose="020F0502020204030204" pitchFamily="34" charset="0"/>
              </a:rPr>
              <a:t>os primeiros sistema </a:t>
            </a:r>
            <a:r>
              <a:rPr lang="pt-BR" altLang="pt-BR" b="1" dirty="0">
                <a:latin typeface="Calibri" panose="020F0502020204030204" pitchFamily="34" charset="0"/>
              </a:rPr>
              <a:t>de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Dados </a:t>
            </a:r>
            <a:r>
              <a:rPr lang="pt-BR" altLang="pt-BR" b="1" dirty="0" smtClean="0">
                <a:latin typeface="Calibri" panose="020F0502020204030204" pitchFamily="34" charset="0"/>
              </a:rPr>
              <a:t>são </a:t>
            </a:r>
            <a:r>
              <a:rPr lang="pt-BR" altLang="pt-BR" b="1" dirty="0">
                <a:latin typeface="Calibri" panose="020F0502020204030204" pitchFamily="34" charset="0"/>
              </a:rPr>
              <a:t>armazenados em arquivo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Programador implementa manualmente a inserção, consulta, modificação e deleção dos </a:t>
            </a:r>
            <a:r>
              <a:rPr lang="pt-BR" altLang="pt-BR" b="1" dirty="0" smtClean="0">
                <a:latin typeface="Calibri" panose="020F0502020204030204" pitchFamily="34" charset="0"/>
              </a:rPr>
              <a:t>dados nos arquivos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A estrutura dos dados está no programa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Resultado de imagem para arquivo tex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01" y="5123371"/>
            <a:ext cx="2312839" cy="173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0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Problema dos Sistema de Arquivos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01675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Dificuldade no acesso simultâneo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Os programas eram responsáveis por gerenciar os dados, portanto mais complexos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Grande possibilidade de duplicação de informações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Recuperação de falhas é de responsabilidade do programador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Resultado de imagem para dor de cabeÃ§a ic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57192"/>
            <a:ext cx="1469504" cy="14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06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70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970318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Surgimento dos Sistemas de Gerenciamento de Banco de Dados (SGBD)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Codd</a:t>
            </a:r>
            <a:r>
              <a:rPr lang="pt-BR" altLang="pt-BR" b="1" dirty="0">
                <a:latin typeface="Calibri" panose="020F0502020204030204" pitchFamily="34" charset="0"/>
              </a:rPr>
              <a:t> propôs o modelo de dados </a:t>
            </a:r>
            <a:r>
              <a:rPr lang="pt-BR" altLang="pt-BR" b="1" dirty="0" smtClean="0">
                <a:latin typeface="Calibri" panose="020F0502020204030204" pitchFamily="34" charset="0"/>
              </a:rPr>
              <a:t>relacionais, que implementasse a álgebra relacional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Sistemas de Gerenciamento de Banco de Dados Relacionais (SGBDR)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Edgar F Co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3509"/>
            <a:ext cx="142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047248" y="6502335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</a:rPr>
              <a:t>Edgar Frank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Codd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4176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Anos 80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378565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SGBDs</a:t>
            </a:r>
            <a:r>
              <a:rPr lang="pt-BR" altLang="pt-BR" b="1" dirty="0">
                <a:latin typeface="Calibri" panose="020F0502020204030204" pitchFamily="34" charset="0"/>
              </a:rPr>
              <a:t> se difundem em empresas e na comunidade científica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Linguagem SQL se torna padrão para manipulação de dados em </a:t>
            </a:r>
            <a:r>
              <a:rPr lang="pt-BR" altLang="pt-BR" b="1" dirty="0" err="1">
                <a:latin typeface="Calibri" panose="020F0502020204030204" pitchFamily="34" charset="0"/>
              </a:rPr>
              <a:t>SGBDs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SQL = </a:t>
            </a:r>
            <a:r>
              <a:rPr lang="pt-BR" altLang="pt-BR" b="1" dirty="0" err="1">
                <a:latin typeface="Calibri" panose="020F0502020204030204" pitchFamily="34" charset="0"/>
              </a:rPr>
              <a:t>Structured</a:t>
            </a:r>
            <a:r>
              <a:rPr lang="pt-BR" altLang="pt-BR" b="1" dirty="0">
                <a:latin typeface="Calibri" panose="020F0502020204030204" pitchFamily="34" charset="0"/>
              </a:rPr>
              <a:t> Query </a:t>
            </a:r>
            <a:r>
              <a:rPr lang="pt-BR" altLang="pt-BR" b="1" dirty="0" err="1">
                <a:latin typeface="Calibri" panose="020F0502020204030204" pitchFamily="34" charset="0"/>
              </a:rPr>
              <a:t>Language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10242" name="Picture 2" descr="Resultado de imagem para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3602831" cy="18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26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Alguém arrisca um palpite sobre o número de usuários ATIVOS no </a:t>
            </a:r>
            <a:r>
              <a:rPr lang="pt-BR" altLang="pt-BR" b="1" dirty="0" err="1" smtClean="0">
                <a:latin typeface="Calibri" panose="020F0502020204030204" pitchFamily="34" charset="0"/>
              </a:rPr>
              <a:t>facebook</a:t>
            </a:r>
            <a:r>
              <a:rPr lang="pt-BR" altLang="pt-BR" b="1" dirty="0" smtClean="0">
                <a:latin typeface="Calibri" panose="020F0502020204030204" pitchFamily="34" charset="0"/>
              </a:rPr>
              <a:t>?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23728" y="6309320"/>
            <a:ext cx="603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Fonte: https</a:t>
            </a:r>
            <a:r>
              <a:rPr lang="pt-BR" sz="1600" dirty="0"/>
              <a:t>://zephoria.com/top-15-valuable-facebook-statistics/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26189" y="2708920"/>
            <a:ext cx="51443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2.2 bilhões!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736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Século XXI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4261" y="1412776"/>
            <a:ext cx="8280920" cy="526297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 smtClean="0">
                <a:latin typeface="Calibri" panose="020F0502020204030204" pitchFamily="34" charset="0"/>
              </a:rPr>
              <a:t>Big </a:t>
            </a:r>
            <a:r>
              <a:rPr lang="pt-BR" altLang="pt-BR" b="1" dirty="0">
                <a:latin typeface="Calibri" panose="020F0502020204030204" pitchFamily="34" charset="0"/>
              </a:rPr>
              <a:t>Data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5 </a:t>
            </a:r>
            <a:r>
              <a:rPr lang="pt-BR" altLang="pt-BR" b="1" dirty="0" err="1">
                <a:latin typeface="Calibri" panose="020F0502020204030204" pitchFamily="34" charset="0"/>
              </a:rPr>
              <a:t>Vs</a:t>
            </a:r>
            <a:r>
              <a:rPr lang="pt-BR" altLang="pt-BR" b="1" dirty="0">
                <a:latin typeface="Calibri" panose="020F0502020204030204" pitchFamily="34" charset="0"/>
              </a:rPr>
              <a:t>: velocidade, volume, variedade, veracidade e valor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Bancos de dados distribuídos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SGBDs</a:t>
            </a:r>
            <a:r>
              <a:rPr lang="pt-BR" altLang="pt-BR" b="1" dirty="0">
                <a:latin typeface="Calibri" panose="020F0502020204030204" pitchFamily="34" charset="0"/>
              </a:rPr>
              <a:t> em nuvem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b="1" dirty="0">
                <a:latin typeface="Calibri" panose="020F0502020204030204" pitchFamily="34" charset="0"/>
              </a:rPr>
              <a:t>Aparecimento de novos modelos de dados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b="1" dirty="0" err="1">
                <a:latin typeface="Calibri" panose="020F0502020204030204" pitchFamily="34" charset="0"/>
              </a:rPr>
              <a:t>NoSQL</a:t>
            </a:r>
            <a:endParaRPr lang="pt-BR" altLang="pt-BR" b="1" dirty="0"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28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736" y="2924944"/>
            <a:ext cx="48109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SGBD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27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Relational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DBMS)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815882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Modelo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ainda mais </a:t>
            </a:r>
            <a:r>
              <a:rPr lang="pt-BR" altLang="pt-BR" sz="2800" b="1" dirty="0">
                <a:latin typeface="Calibri" panose="020F0502020204030204" pitchFamily="34" charset="0"/>
              </a:rPr>
              <a:t>usado!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Linguagem SQL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Dados são modelados com tabelas (ou relações)</a:t>
            </a:r>
          </a:p>
        </p:txBody>
      </p:sp>
      <p:pic>
        <p:nvPicPr>
          <p:cNvPr id="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1" y="3211692"/>
            <a:ext cx="9085224" cy="28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2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Características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53585" y="1052736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catálogo com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metadados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Controlam transação (ênfase na consistência)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Os dados precisam estar modelados adequadamente para que a álgebra relacional funcione (modelagem)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Banco de dados preexistentes precisam ser adaptados para modelo relacional (normalização)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Possuem estruturas de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melhoria do desempenho na busca 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de dados denominada índices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Modelos distribuídos complexos!</a:t>
            </a:r>
            <a:endParaRPr lang="pt-BR" altLang="pt-BR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4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683568" y="1549448"/>
            <a:ext cx="6934200" cy="44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Doutorando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Mestre em Computação pela UECE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Bacharel em Computação pela 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Laboratório de Sistemas e Banco de Dados/UFC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Pesquisador no Instituto de Tecnologia da Informação e Comunicação- ITIC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Adjunto I-B - UNI7</a:t>
            </a:r>
          </a:p>
          <a:p>
            <a:pPr marL="342900" indent="-34290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3333CC"/>
              </a:buClr>
              <a:buFont typeface="Wingdings" panose="05000000000000000000" pitchFamily="2" charset="2"/>
              <a:buChar char="ü"/>
            </a:pPr>
            <a:r>
              <a:rPr lang="pt-BR" altLang="pt-BR" sz="2400" b="1" smtClean="0">
                <a:solidFill>
                  <a:srgbClr val="3333CC"/>
                </a:solidFill>
                <a:latin typeface="Calibri" panose="020F0502020204030204" pitchFamily="34" charset="0"/>
              </a:rPr>
              <a:t>Professor Titular I - ESTÁCIO</a:t>
            </a:r>
            <a:endParaRPr lang="pt-BR" altLang="pt-BR" sz="2400" b="1">
              <a:solidFill>
                <a:srgbClr val="3333CC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" y="404664"/>
            <a:ext cx="776178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Antonio MANOEL RIBEIRO de Almeida</a:t>
            </a:r>
            <a:r>
              <a:rPr lang="pt-BR" altLang="pt-BR" sz="3200" b="1" kern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  <a:endParaRPr lang="en-GB" altLang="pt-BR" sz="3200" b="1" kern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2" descr="C:\Arquivos de programas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6176"/>
            <a:ext cx="183038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ACID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504753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Atomicidade</a:t>
            </a:r>
            <a:endParaRPr lang="pt-BR" altLang="pt-BR" sz="2800" b="1" dirty="0">
              <a:latin typeface="Calibri" panose="020F0502020204030204" pitchFamily="34" charset="0"/>
            </a:endParaRP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Tudo ou nada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Consistência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sai de um estado consistente para outro consistente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Isolamento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Transação tem que executar como se estivesse executando só (execução serial)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Durabilidade</a:t>
            </a:r>
          </a:p>
          <a:p>
            <a:pPr marL="1200150" lvl="1" indent="-457200" eaLnBrk="1" hangingPunct="1">
              <a:spcBef>
                <a:spcPct val="5000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Ao terminar, modificações devem </a:t>
            </a:r>
            <a:r>
              <a:rPr lang="pt-BR" altLang="pt-BR" sz="2400" b="1" dirty="0" smtClean="0">
                <a:latin typeface="Calibri" panose="020F0502020204030204" pitchFamily="34" charset="0"/>
              </a:rPr>
              <a:t>persistir em disco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08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Aplicação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310854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Bancários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E-commerce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empresariais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Aplicativos móveis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Sistemas Web</a:t>
            </a:r>
            <a:endParaRPr lang="pt-BR" altLang="pt-BR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8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Relacional – Exemplos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pic>
        <p:nvPicPr>
          <p:cNvPr id="11266" name="Picture 2" descr="Resultado de imagem para ora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7238"/>
            <a:ext cx="237864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m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36" y="1420255"/>
            <a:ext cx="1773709" cy="17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m para 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8" y="3400760"/>
            <a:ext cx="198814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db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18" y="4088044"/>
            <a:ext cx="1180455" cy="11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sql serv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661248"/>
            <a:ext cx="2792341" cy="7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studante-imagem-animada-0033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 explicativo em elipse 8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</a:t>
            </a:r>
            <a:r>
              <a:rPr lang="pt-BR" dirty="0" smtClean="0"/>
              <a:t>Manoel, qual deste SGBD mais utilizado atualmente?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053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6479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(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Only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SQL)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031873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Projetado para ser distribuído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Distribuído = rodar em várias máquinas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Melhora desempenho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Aumenta disponibilidade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 smtClean="0">
                <a:latin typeface="Calibri" panose="020F0502020204030204" pitchFamily="34" charset="0"/>
              </a:rPr>
              <a:t>Escalabilidade e elasticidade</a:t>
            </a:r>
            <a:endParaRPr lang="pt-BR" altLang="pt-BR" sz="2400" b="1" dirty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sacrifica consistência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Consistência eventual</a:t>
            </a:r>
          </a:p>
          <a:p>
            <a:pPr marL="1200150" lvl="1" indent="-457200" eaLnBrk="1" hangingPunct="1">
              <a:spcBef>
                <a:spcPts val="0"/>
              </a:spcBef>
            </a:pPr>
            <a:r>
              <a:rPr lang="pt-BR" altLang="pt-BR" sz="2400" b="1" dirty="0">
                <a:latin typeface="Calibri" panose="020F0502020204030204" pitchFamily="34" charset="0"/>
              </a:rPr>
              <a:t>BD passa período de tempo inconsistente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Em geral, não possuem esquema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>
                <a:latin typeface="Calibri" panose="020F0502020204030204" pitchFamily="34" charset="0"/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3367692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Teorema de CAP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57228"/>
            <a:ext cx="5328592" cy="50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8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Classificação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7" y="1052736"/>
            <a:ext cx="7948945" cy="51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3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Key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Value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38499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Mais simples e mais rápido de todos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guardar imagens e registrar logs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pic>
        <p:nvPicPr>
          <p:cNvPr id="18434" name="Picture 2" descr="Resultado de imagem para amazon dynam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8" y="3024868"/>
            <a:ext cx="2241494" cy="7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m para elsevi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97" y="2808844"/>
            <a:ext cx="1096503" cy="12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Resultado de imagem para washington po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41" y="2852936"/>
            <a:ext cx="1679575" cy="1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 para a direita 1"/>
          <p:cNvSpPr/>
          <p:nvPr/>
        </p:nvSpPr>
        <p:spPr>
          <a:xfrm>
            <a:off x="3411045" y="3169603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440" name="Picture 8" descr="Resultado de imagem para red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1" y="3970903"/>
            <a:ext cx="1856928" cy="9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61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Wide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Column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sequencia de colunas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Melhor resposta para funções de agregações ou agrupamento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BI e sistema de recomendação</a:t>
            </a:r>
          </a:p>
          <a:p>
            <a:pPr eaLnBrk="1" hangingPunct="1">
              <a:spcBef>
                <a:spcPts val="0"/>
              </a:spcBef>
              <a:buNone/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assand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3970090"/>
            <a:ext cx="1252935" cy="8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Resultado de imagem para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41578"/>
            <a:ext cx="867979" cy="8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Resultado de imagem para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72" y="3941578"/>
            <a:ext cx="1123867" cy="9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Resultado de imagem para netfli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16" y="3970090"/>
            <a:ext cx="1503022" cy="95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Resultado de imagem para bigta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39" y="4972240"/>
            <a:ext cx="1016967" cy="10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Document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677656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uma coleção de documentos (JSON)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Permite uma referencia ao “id” de outra coleção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busca em texto e para sistemas Web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err="1" smtClean="0">
                <a:latin typeface="Calibri" panose="020F0502020204030204" pitchFamily="34" charset="0"/>
              </a:rPr>
              <a:t>MongoDB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é o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800" b="1" dirty="0" smtClean="0">
                <a:latin typeface="Calibri" panose="020F0502020204030204" pitchFamily="34" charset="0"/>
              </a:rPr>
              <a:t> mais utilizado atualmente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602" name="Picture 2" descr="Resultado de imagem para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23" y="4130342"/>
            <a:ext cx="1910483" cy="5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Resultado de imagem para glob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91" y="3809332"/>
            <a:ext cx="1160983" cy="11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Resultado de imagem para forb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38" y="3846229"/>
            <a:ext cx="976834" cy="97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Resultado de imagem para apontador s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53" y="3712008"/>
            <a:ext cx="1570211" cy="11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4" name="Picture 14" descr="Resultado de imagem para couchd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970315"/>
            <a:ext cx="1806887" cy="9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03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612775" y="549275"/>
            <a:ext cx="9144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r"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Programático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667000" y="1700808"/>
            <a:ext cx="5562600" cy="3108543"/>
          </a:xfrm>
          <a:prstGeom prst="rect">
            <a:avLst/>
          </a:prstGeom>
          <a:noFill/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>
                <a:latin typeface="Calibri" panose="020F0502020204030204" pitchFamily="34" charset="0"/>
              </a:rPr>
              <a:t>Conceitos </a:t>
            </a:r>
            <a:endParaRPr lang="pt-BR" altLang="pt-BR" sz="2800" b="1" dirty="0" smtClean="0">
              <a:latin typeface="Calibri" panose="020F0502020204030204" pitchFamily="34" charset="0"/>
            </a:endParaRP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Histórico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Tipos de SGBD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Relacionais</a:t>
            </a:r>
          </a:p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pt-BR" altLang="pt-BR" sz="2800" b="1" dirty="0" smtClean="0">
                <a:latin typeface="Calibri" panose="020F0502020204030204" pitchFamily="34" charset="0"/>
              </a:rPr>
              <a:t>SGBD </a:t>
            </a:r>
            <a:r>
              <a:rPr lang="pt-BR" altLang="pt-BR" sz="2800" b="1" dirty="0" err="1" smtClean="0">
                <a:latin typeface="Calibri" panose="020F0502020204030204" pitchFamily="34" charset="0"/>
              </a:rPr>
              <a:t>NoSQL</a:t>
            </a:r>
            <a:endParaRPr lang="pt-BR" altLang="pt-BR" sz="2800" b="1" dirty="0" smtClean="0"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m para banco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56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NoSQL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–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Graph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 </a:t>
            </a:r>
            <a:r>
              <a:rPr lang="pt-BR" altLang="pt-BR" sz="36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Store</a:t>
            </a:r>
            <a:endParaRPr lang="en-GB" altLang="pt-BR" sz="36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2246769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Armazena os dados como um grafo direcionado com atributos no nós e arestas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Excelente para redes sociais e representação de rotas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800" b="1" dirty="0" smtClean="0">
                <a:latin typeface="Calibri" panose="020F0502020204030204" pitchFamily="34" charset="0"/>
              </a:rPr>
              <a:t>Utilizado também para detecção de fraudes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800" b="1" dirty="0">
              <a:latin typeface="Calibri" panose="020F050202020403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411045" y="41475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626" name="Picture 2" descr="Resultado de imagem para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27" y="3991403"/>
            <a:ext cx="1992100" cy="7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Resultado de imagem para wal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69" y="4011014"/>
            <a:ext cx="931689" cy="62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Resultado de imagem para national geograph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95" y="4098255"/>
            <a:ext cx="1017434" cy="5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Resultado de imagem para eba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00" y="3986095"/>
            <a:ext cx="1190681" cy="66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4" name="Picture 10" descr="Resultado de imagem para infinitegra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07" y="4956933"/>
            <a:ext cx="1748740" cy="6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34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SGBD Ranking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8" name="Retângulo 7"/>
          <p:cNvSpPr/>
          <p:nvPr/>
        </p:nvSpPr>
        <p:spPr>
          <a:xfrm>
            <a:off x="2394013" y="621559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600" dirty="0" smtClean="0">
                <a:latin typeface="Calibri" panose="020F0502020204030204" pitchFamily="34" charset="0"/>
              </a:rPr>
              <a:t>Fonte: http</a:t>
            </a:r>
            <a:r>
              <a:rPr lang="pt-BR" sz="1600" dirty="0">
                <a:latin typeface="Calibri" panose="020F0502020204030204" pitchFamily="34" charset="0"/>
              </a:rPr>
              <a:t>://db-engines.com/en/ranking 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0165"/>
            <a:ext cx="9144000" cy="3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06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Resumo </a:t>
            </a: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do Conteúdo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15498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Os bancos de dados automatizados são gerenciados por software chamados Sistemas Gerenciador de Banco de Dados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Relacional ou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endParaRPr lang="pt-BR" altLang="pt-BR" sz="2400" dirty="0" smtClean="0">
              <a:latin typeface="Calibri" panose="020F0502020204030204" pitchFamily="34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Relacional implementam transações ACID e portanto focam na consistência dos dados no teorema CAP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focam na distribuição e alta disponibilidade (AP)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Os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SGBDs</a:t>
            </a:r>
            <a:r>
              <a:rPr lang="pt-BR" altLang="pt-BR" sz="2400" dirty="0" smtClean="0">
                <a:latin typeface="Calibri" panose="020F0502020204030204" pitchFamily="34" charset="0"/>
              </a:rPr>
              <a:t> </a:t>
            </a:r>
            <a:r>
              <a:rPr lang="pt-BR" altLang="pt-BR" sz="2400" dirty="0" err="1" smtClean="0">
                <a:latin typeface="Calibri" panose="020F0502020204030204" pitchFamily="34" charset="0"/>
              </a:rPr>
              <a:t>NoSQL</a:t>
            </a:r>
            <a:r>
              <a:rPr lang="pt-BR" altLang="pt-BR" sz="2400" dirty="0" smtClean="0">
                <a:latin typeface="Calibri" panose="020F0502020204030204" pitchFamily="34" charset="0"/>
              </a:rPr>
              <a:t> podem ser chave-valor, colunar, documento e grafo</a:t>
            </a:r>
          </a:p>
          <a:p>
            <a:pPr marL="457200" indent="-457200" eaLnBrk="1" hangingPunct="1">
              <a:spcBef>
                <a:spcPts val="0"/>
              </a:spcBef>
            </a:pPr>
            <a:endParaRPr lang="pt-BR" alt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76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Leitura complementar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sz="2400" dirty="0" smtClean="0"/>
              <a:t>Minicurso de </a:t>
            </a:r>
            <a:r>
              <a:rPr lang="pt-BR" sz="2400" dirty="0"/>
              <a:t>Bancos de Dados </a:t>
            </a:r>
            <a:r>
              <a:rPr lang="pt-BR" sz="2400" dirty="0" err="1"/>
              <a:t>NoSQL</a:t>
            </a:r>
            <a:r>
              <a:rPr lang="pt-BR" sz="2400" dirty="0"/>
              <a:t>: conceitos, ferramentas, linguagens e estudos de casos no contexto de Big Data. </a:t>
            </a:r>
            <a:r>
              <a:rPr lang="pt-BR" sz="2400" b="1" dirty="0"/>
              <a:t>Simpósio Brasileiro de Bancos de Dados</a:t>
            </a:r>
            <a:r>
              <a:rPr lang="pt-BR" sz="2400" dirty="0"/>
              <a:t>, 2012.</a:t>
            </a:r>
            <a:endParaRPr lang="pt-BR" altLang="pt-BR" sz="2400" dirty="0"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292494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data.ime.usp.br/sbbd2012/artigos/pdfs/sbbd_min_01.pdf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6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47758" y="238053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Referencias bibliográficas</a:t>
            </a:r>
            <a:r>
              <a:rPr lang="en-GB" altLang="pt-BR" sz="36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42644" y="1257228"/>
            <a:ext cx="8493851" cy="4893647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</a:t>
            </a:r>
            <a:r>
              <a:rPr lang="pt-BR" altLang="pt-BR" sz="2400" dirty="0">
                <a:latin typeface="Calibri" panose="020F0502020204030204" pitchFamily="34" charset="0"/>
              </a:rPr>
              <a:t>1] SILBERSCHATZ, Abraham; KORTH, Henry; SUNDARSHAN, S. </a:t>
            </a:r>
            <a:r>
              <a:rPr lang="pt-BR" altLang="pt-BR" sz="2400" b="1" dirty="0">
                <a:latin typeface="Calibri" panose="020F0502020204030204" pitchFamily="34" charset="0"/>
              </a:rPr>
              <a:t>Sistema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2016.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[2] ELMASRI, Ramez et al.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. 2005.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[3] DATE, Christopher J. </a:t>
            </a:r>
            <a:r>
              <a:rPr lang="pt-BR" altLang="pt-BR" sz="2400" b="1" dirty="0">
                <a:latin typeface="Calibri" panose="020F0502020204030204" pitchFamily="34" charset="0"/>
              </a:rPr>
              <a:t>Introdução a sistemas de bancos de dados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dirty="0" err="1">
                <a:latin typeface="Calibri" panose="020F0502020204030204" pitchFamily="34" charset="0"/>
              </a:rPr>
              <a:t>Elsevier</a:t>
            </a:r>
            <a:r>
              <a:rPr lang="pt-BR" altLang="pt-BR" sz="2400" dirty="0">
                <a:latin typeface="Calibri" panose="020F0502020204030204" pitchFamily="34" charset="0"/>
              </a:rPr>
              <a:t> Brasil, 2004.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[4] RAMAKRISHNAN, </a:t>
            </a:r>
            <a:r>
              <a:rPr lang="pt-BR" altLang="pt-BR" sz="2400" dirty="0" err="1">
                <a:latin typeface="Calibri" panose="020F0502020204030204" pitchFamily="34" charset="0"/>
              </a:rPr>
              <a:t>Raghu</a:t>
            </a:r>
            <a:r>
              <a:rPr lang="pt-BR" altLang="pt-BR" sz="2400" dirty="0">
                <a:latin typeface="Calibri" panose="020F0502020204030204" pitchFamily="34" charset="0"/>
              </a:rPr>
              <a:t>; GEHRKE, </a:t>
            </a:r>
            <a:r>
              <a:rPr lang="pt-BR" altLang="pt-BR" sz="2400" dirty="0" err="1">
                <a:latin typeface="Calibri" panose="020F0502020204030204" pitchFamily="34" charset="0"/>
              </a:rPr>
              <a:t>Johannes</a:t>
            </a:r>
            <a:r>
              <a:rPr lang="pt-BR" altLang="pt-BR" sz="2400" dirty="0">
                <a:latin typeface="Calibri" panose="020F0502020204030204" pitchFamily="34" charset="0"/>
              </a:rPr>
              <a:t>. </a:t>
            </a:r>
            <a:r>
              <a:rPr lang="pt-BR" altLang="pt-BR" sz="2400" b="1" dirty="0">
                <a:latin typeface="Calibri" panose="020F0502020204030204" pitchFamily="34" charset="0"/>
              </a:rPr>
              <a:t>Sistemas de gerenciamento de banco de dados</a:t>
            </a:r>
            <a:r>
              <a:rPr lang="pt-BR" altLang="pt-BR" sz="2400" dirty="0">
                <a:latin typeface="Calibri" panose="020F0502020204030204" pitchFamily="34" charset="0"/>
              </a:rPr>
              <a:t>-3. AMGH Editora, 2008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 smtClean="0">
                <a:latin typeface="Calibri" panose="020F0502020204030204" pitchFamily="34" charset="0"/>
              </a:rPr>
              <a:t>[5] PANIZ</a:t>
            </a:r>
            <a:r>
              <a:rPr lang="pt-BR" altLang="pt-BR" sz="2400" dirty="0">
                <a:latin typeface="Calibri" panose="020F0502020204030204" pitchFamily="34" charset="0"/>
              </a:rPr>
              <a:t>, David.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Como armazenar os dados de uma aplicação moderna</a:t>
            </a:r>
            <a:r>
              <a:rPr lang="pt-BR" altLang="pt-BR" sz="2400" dirty="0">
                <a:latin typeface="Calibri" panose="020F0502020204030204" pitchFamily="34" charset="0"/>
              </a:rPr>
              <a:t>. Editora Casa do Código, 2016</a:t>
            </a:r>
            <a:r>
              <a:rPr lang="pt-BR" altLang="pt-BR" sz="24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pt-BR" altLang="pt-BR" sz="2400" dirty="0">
                <a:latin typeface="Calibri" panose="020F0502020204030204" pitchFamily="34" charset="0"/>
              </a:rPr>
              <a:t>[6] VIEIRA, Marcos Rodrigues et al. </a:t>
            </a:r>
            <a:r>
              <a:rPr lang="pt-BR" altLang="pt-BR" sz="2400" b="1" dirty="0">
                <a:latin typeface="Calibri" panose="020F0502020204030204" pitchFamily="34" charset="0"/>
              </a:rPr>
              <a:t>Bancos de Dados </a:t>
            </a:r>
            <a:r>
              <a:rPr lang="pt-BR" altLang="pt-BR" sz="2400" b="1" dirty="0" err="1">
                <a:latin typeface="Calibri" panose="020F0502020204030204" pitchFamily="34" charset="0"/>
              </a:rPr>
              <a:t>NoSQL</a:t>
            </a:r>
            <a:r>
              <a:rPr lang="pt-BR" altLang="pt-BR" sz="2400" b="1" dirty="0">
                <a:latin typeface="Calibri" panose="020F0502020204030204" pitchFamily="34" charset="0"/>
              </a:rPr>
              <a:t>: conceitos, ferramentas, linguagens e estudos de casos no contexto de Big Data.</a:t>
            </a:r>
            <a:r>
              <a:rPr lang="pt-BR" altLang="pt-BR" sz="2400" dirty="0">
                <a:latin typeface="Calibri" panose="020F0502020204030204" pitchFamily="34" charset="0"/>
              </a:rPr>
              <a:t> Simpósio Brasileiro de Bancos de Dados, 2012.</a:t>
            </a:r>
          </a:p>
        </p:txBody>
      </p:sp>
    </p:spTree>
    <p:extLst>
      <p:ext uri="{BB962C8B-B14F-4D97-AF65-F5344CB8AC3E}">
        <p14:creationId xmlns:p14="http://schemas.microsoft.com/office/powerpoint/2010/main" val="2253752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79712" y="2924944"/>
            <a:ext cx="5936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Lista de Exercícios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1747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7544" y="278092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Conteúdo desta Aula </a:t>
            </a:r>
          </a:p>
          <a:p>
            <a:pPr algn="ctr"/>
            <a:r>
              <a:rPr lang="pt-BR" sz="3600" b="1" kern="0" dirty="0" smtClean="0">
                <a:latin typeface="Calibri" panose="020F0502020204030204" pitchFamily="34" charset="0"/>
              </a:rPr>
              <a:t>http://github.com/antoniomralmeida/bd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510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92494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Próxima Aula </a:t>
            </a:r>
          </a:p>
          <a:p>
            <a:pPr algn="ctr"/>
            <a:r>
              <a:rPr lang="pt-BR" sz="4800" b="1" kern="0" dirty="0" smtClean="0">
                <a:latin typeface="Calibri" panose="020F0502020204030204" pitchFamily="34" charset="0"/>
              </a:rPr>
              <a:t>Álgebra e Cálculo Relacional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157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obrig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56984" cy="34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755402" y="548680"/>
            <a:ext cx="5562601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Motivação</a:t>
            </a:r>
            <a:endParaRPr lang="en-GB" altLang="pt-BR" sz="4000" b="1" kern="0" dirty="0" smtClean="0">
              <a:solidFill>
                <a:srgbClr val="006666"/>
              </a:solidFill>
              <a:latin typeface="Calibri" panose="020F0502020204030204" pitchFamily="34" charset="0"/>
            </a:endParaRP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843808" y="2060848"/>
            <a:ext cx="5385791" cy="2554545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i="1" dirty="0" smtClean="0">
                <a:latin typeface="Calibri" panose="020F0502020204030204" pitchFamily="34" charset="0"/>
              </a:rPr>
              <a:t>Entender onde nossas informações são armazenados e compreender quem é responsável por manter sua integridade e disponibilidade</a:t>
            </a:r>
          </a:p>
        </p:txBody>
      </p:sp>
      <p:pic>
        <p:nvPicPr>
          <p:cNvPr id="1028" name="Picture 4" descr="Resultado de imagem para como funcio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243386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0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1800" y="2852936"/>
            <a:ext cx="33041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6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Conceitos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387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O que é Banco de Dados?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Coleção </a:t>
            </a:r>
            <a:r>
              <a:rPr lang="pt-BR" altLang="pt-BR" b="1" dirty="0">
                <a:latin typeface="Calibri" panose="020F0502020204030204" pitchFamily="34" charset="0"/>
              </a:rPr>
              <a:t>de dados inter-relacionados entre si, representando informações sobre um domínio </a:t>
            </a:r>
            <a:r>
              <a:rPr lang="pt-BR" altLang="pt-BR" b="1" dirty="0" smtClean="0">
                <a:latin typeface="Calibri" panose="020F0502020204030204" pitchFamily="34" charset="0"/>
              </a:rPr>
              <a:t>específico (contexto)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 descr="Resultado de imagem para facebook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41433"/>
            <a:ext cx="5734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70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Tipos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3" y="1568450"/>
            <a:ext cx="8280920" cy="230832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podem ser manuais ou automatizados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Os bancos de dados atomizados são gerenciados por um software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5122" name="Picture 2" descr="Resultado de imagem para formulario fis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81140"/>
            <a:ext cx="1239543" cy="19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tabela banco de d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87" y="4132163"/>
            <a:ext cx="324314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6428" y="601554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17135" y="6065402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automatizado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633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Sistema Gerenciador de Banco de Dados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1" y="1772816"/>
            <a:ext cx="8136905" cy="156966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>
                <a:latin typeface="Calibri" panose="020F0502020204030204" pitchFamily="34" charset="0"/>
              </a:rPr>
              <a:t>Um SGBD é uma coleção de programas que permite a definição, construção e manipulação de bancos de </a:t>
            </a:r>
            <a:r>
              <a:rPr lang="pt-BR" altLang="pt-BR" b="1" dirty="0" smtClean="0">
                <a:latin typeface="Calibri" panose="020F0502020204030204" pitchFamily="34" charset="0"/>
              </a:rPr>
              <a:t>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Resultado de imagem para sgb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5524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8"/>
          <p:cNvSpPr txBox="1"/>
          <p:nvPr/>
        </p:nvSpPr>
        <p:spPr>
          <a:xfrm>
            <a:off x="2591779" y="6277775"/>
            <a:ext cx="4032448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Fonte: www.oficinadanet.com.br</a:t>
            </a:r>
            <a:endParaRPr sz="1200" dirty="0"/>
          </a:p>
        </p:txBody>
      </p:sp>
      <p:pic>
        <p:nvPicPr>
          <p:cNvPr id="6" name="Picture 6" descr="estudante-imagem-animada-003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5859463"/>
            <a:ext cx="128428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 explicativo em elipse 2"/>
          <p:cNvSpPr/>
          <p:nvPr/>
        </p:nvSpPr>
        <p:spPr>
          <a:xfrm>
            <a:off x="6119664" y="2880128"/>
            <a:ext cx="3024336" cy="242108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Prof. Manoel então existe um SGBD para cada base de dados, já que os dados são diferentes?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5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553" y="549275"/>
            <a:ext cx="8136904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Vantagens do </a:t>
            </a:r>
            <a:r>
              <a:rPr lang="pt-BR" altLang="pt-BR" sz="4000" b="1" kern="0" dirty="0" err="1" smtClean="0">
                <a:solidFill>
                  <a:srgbClr val="006666"/>
                </a:solidFill>
                <a:latin typeface="Calibri" panose="020F0502020204030204" pitchFamily="34" charset="0"/>
              </a:rPr>
              <a:t>SGBDs</a:t>
            </a:r>
            <a:r>
              <a:rPr lang="en-GB" altLang="pt-BR" sz="4000" b="1" kern="0" dirty="0" smtClean="0">
                <a:solidFill>
                  <a:srgbClr val="006666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539552" y="1772816"/>
            <a:ext cx="7488832" cy="4278094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Microsoft Sans Serif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icrosoft Sans Serif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icrosoft Sans Serif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crosoft Sans Serif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Implementam funções genéricas para tratamento de qualquer banco de dados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Fazem isso por possuem um catálogo que descreve os dados armazenados (</a:t>
            </a:r>
            <a:r>
              <a:rPr lang="pt-BR" altLang="pt-BR" b="1" dirty="0" err="1" smtClean="0">
                <a:latin typeface="Calibri" panose="020F0502020204030204" pitchFamily="34" charset="0"/>
              </a:rPr>
              <a:t>metadados</a:t>
            </a:r>
            <a:r>
              <a:rPr lang="pt-BR" altLang="pt-BR" b="1" dirty="0" smtClean="0">
                <a:latin typeface="Calibri" panose="020F0502020204030204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Gerenciam o acesso simultâneo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b="1" dirty="0" smtClean="0">
                <a:latin typeface="Calibri" panose="020F0502020204030204" pitchFamily="34" charset="0"/>
              </a:rPr>
              <a:t>Aceleram o acesso e a busca dos dados</a:t>
            </a:r>
            <a:endParaRPr lang="pt-BR" altLang="pt-BR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35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Microsoft Sans Serif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1069</Words>
  <Application>Microsoft Office PowerPoint</Application>
  <PresentationFormat>Apresentação na tela (4:3)</PresentationFormat>
  <Paragraphs>180</Paragraphs>
  <Slides>38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Microsoft Sans Serif</vt:lpstr>
      <vt:lpstr>Times New Roman</vt:lpstr>
      <vt:lpstr>Wingdings</vt:lpstr>
      <vt:lpstr>Estrutura padrão</vt:lpstr>
      <vt:lpstr>Candidato: Antonio Manoel Ribeiro de Almeida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maria rodrigues oliveira da silva</dc:creator>
  <cp:lastModifiedBy>Manoel Ribeiro</cp:lastModifiedBy>
  <cp:revision>476</cp:revision>
  <cp:lastPrinted>2012-09-28T19:25:46Z</cp:lastPrinted>
  <dcterms:created xsi:type="dcterms:W3CDTF">2006-03-10T14:18:37Z</dcterms:created>
  <dcterms:modified xsi:type="dcterms:W3CDTF">2018-06-27T01:19:12Z</dcterms:modified>
</cp:coreProperties>
</file>