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0" r:id="rId3"/>
    <p:sldId id="257" r:id="rId4"/>
    <p:sldId id="259" r:id="rId5"/>
    <p:sldId id="303" r:id="rId6"/>
    <p:sldId id="306" r:id="rId7"/>
    <p:sldId id="298" r:id="rId8"/>
    <p:sldId id="293" r:id="rId9"/>
    <p:sldId id="299" r:id="rId10"/>
    <p:sldId id="314" r:id="rId11"/>
    <p:sldId id="315" r:id="rId12"/>
    <p:sldId id="265" r:id="rId13"/>
    <p:sldId id="308" r:id="rId14"/>
    <p:sldId id="269" r:id="rId15"/>
    <p:sldId id="270" r:id="rId16"/>
    <p:sldId id="301" r:id="rId17"/>
    <p:sldId id="272" r:id="rId18"/>
    <p:sldId id="273" r:id="rId19"/>
    <p:sldId id="274" r:id="rId20"/>
    <p:sldId id="277" r:id="rId21"/>
    <p:sldId id="292" r:id="rId22"/>
    <p:sldId id="305" r:id="rId23"/>
    <p:sldId id="300" r:id="rId24"/>
    <p:sldId id="279" r:id="rId25"/>
    <p:sldId id="311" r:id="rId26"/>
    <p:sldId id="280" r:id="rId27"/>
    <p:sldId id="281" r:id="rId28"/>
    <p:sldId id="291" r:id="rId29"/>
    <p:sldId id="309" r:id="rId30"/>
    <p:sldId id="283" r:id="rId31"/>
    <p:sldId id="282" r:id="rId32"/>
    <p:sldId id="302" r:id="rId33"/>
    <p:sldId id="304" r:id="rId34"/>
    <p:sldId id="284" r:id="rId35"/>
    <p:sldId id="285" r:id="rId36"/>
    <p:sldId id="286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6351" autoAdjust="0"/>
  </p:normalViewPr>
  <p:slideViewPr>
    <p:cSldViewPr>
      <p:cViewPr varScale="1">
        <p:scale>
          <a:sx n="74" d="100"/>
          <a:sy n="74" d="100"/>
        </p:scale>
        <p:origin x="17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b="1" i="0" dirty="0"/>
              <a:t>Producer</a:t>
            </a:r>
            <a:r>
              <a:rPr lang="en-US" sz="2000" b="1" i="0" baseline="0" dirty="0"/>
              <a:t> throughput in MB/sec</a:t>
            </a:r>
            <a:endParaRPr lang="en-US" sz="2000" b="1" i="0" dirty="0"/>
          </a:p>
        </c:rich>
      </c:tx>
      <c:layout>
        <c:manualLayout>
          <c:xMode val="edge"/>
          <c:yMode val="edge"/>
          <c:x val="0.32314486730825298"/>
          <c:y val="0.9219512150709490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0231967531836"/>
          <c:y val="3.8048620446834401E-2"/>
          <c:w val="0.83712914357927504"/>
          <c:h val="0.75248042179575503"/>
        </c:manualLayout>
      </c:layout>
      <c:scatterChart>
        <c:scatterStyle val="smoothMarker"/>
        <c:varyColors val="0"/>
        <c:ser>
          <c:idx val="9"/>
          <c:order val="9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BAF-4B00-AB58-DFD57963E9E6}"/>
            </c:ext>
          </c:extLst>
        </c:ser>
        <c:ser>
          <c:idx val="10"/>
          <c:order val="10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BAF-4B00-AB58-DFD57963E9E6}"/>
            </c:ext>
          </c:extLst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BAF-4B00-AB58-DFD57963E9E6}"/>
            </c:ext>
          </c:extLst>
        </c:ser>
        <c:ser>
          <c:idx val="12"/>
          <c:order val="12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BAF-4B00-AB58-DFD57963E9E6}"/>
            </c:ext>
          </c:extLst>
        </c:ser>
        <c:ser>
          <c:idx val="13"/>
          <c:order val="13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BAF-4B00-AB58-DFD57963E9E6}"/>
            </c:ext>
          </c:extLst>
        </c:ser>
        <c:ser>
          <c:idx val="14"/>
          <c:order val="14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BAF-4B00-AB58-DFD57963E9E6}"/>
            </c:ext>
          </c:extLst>
        </c:ser>
        <c:ser>
          <c:idx val="15"/>
          <c:order val="15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FBAF-4B00-AB58-DFD57963E9E6}"/>
            </c:ext>
          </c:extLst>
        </c:ser>
        <c:ser>
          <c:idx val="16"/>
          <c:order val="16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FBAF-4B00-AB58-DFD57963E9E6}"/>
            </c:ext>
          </c:extLst>
        </c:ser>
        <c:ser>
          <c:idx val="17"/>
          <c:order val="17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FBAF-4B00-AB58-DFD57963E9E6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FBAF-4B00-AB58-DFD57963E9E6}"/>
            </c:ext>
          </c:extLst>
        </c:ser>
        <c:ser>
          <c:idx val="4"/>
          <c:order val="4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FBAF-4B00-AB58-DFD57963E9E6}"/>
            </c:ext>
          </c:extLst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FBAF-4B00-AB58-DFD57963E9E6}"/>
            </c:ext>
          </c:extLst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FBAF-4B00-AB58-DFD57963E9E6}"/>
            </c:ext>
          </c:extLst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FBAF-4B00-AB58-DFD57963E9E6}"/>
            </c:ext>
          </c:extLst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FBAF-4B00-AB58-DFD57963E9E6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FBAF-4B00-AB58-DFD57963E9E6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FBAF-4B00-AB58-DFD57963E9E6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3.6547000000000001</c:v>
                </c:pt>
                <c:pt idx="1">
                  <c:v>19.205100000000002</c:v>
                </c:pt>
                <c:pt idx="2">
                  <c:v>27.817299999999999</c:v>
                </c:pt>
                <c:pt idx="3">
                  <c:v>55.218200000000003</c:v>
                </c:pt>
                <c:pt idx="4">
                  <c:v>86.431299999999993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66</c:v>
                </c:pt>
                <c:pt idx="3">
                  <c:v>181</c:v>
                </c:pt>
                <c:pt idx="4">
                  <c:v>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FBAF-4B00-AB58-DFD57963E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478424"/>
        <c:axId val="644495816"/>
      </c:scatterChart>
      <c:valAx>
        <c:axId val="644478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44495816"/>
        <c:crosses val="autoZero"/>
        <c:crossBetween val="midCat"/>
      </c:valAx>
      <c:valAx>
        <c:axId val="644495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pt-BR"/>
          </a:p>
        </c:txPr>
        <c:crossAx val="6444784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40066209672999"/>
          <c:y val="3.3193277310924398E-2"/>
          <c:w val="0.82066222554770696"/>
          <c:h val="0.86532736716733905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numFmt formatCode="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1 broker</c:v>
                </c:pt>
                <c:pt idx="1">
                  <c:v>2 brokers</c:v>
                </c:pt>
                <c:pt idx="2">
                  <c:v>3 brokers</c:v>
                </c:pt>
                <c:pt idx="3">
                  <c:v>4 brokers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100.5752</c:v>
                </c:pt>
                <c:pt idx="1">
                  <c:v>190.3245</c:v>
                </c:pt>
                <c:pt idx="2">
                  <c:v>293.43520000000001</c:v>
                </c:pt>
                <c:pt idx="3">
                  <c:v>380.83460000000002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7B-498D-AF02-A73AE1319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225368"/>
        <c:axId val="644330392"/>
      </c:lineChart>
      <c:catAx>
        <c:axId val="644225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44330392"/>
        <c:crosses val="autoZero"/>
        <c:auto val="1"/>
        <c:lblAlgn val="ctr"/>
        <c:lblOffset val="100"/>
        <c:noMultiLvlLbl val="0"/>
      </c:catAx>
      <c:valAx>
        <c:axId val="644330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422536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59322445805403"/>
          <c:y val="0.18787632000226601"/>
          <c:w val="0.52891343443180705"/>
          <c:h val="0.58555363649549597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GZIP compression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10.49042</c:v>
                </c:pt>
                <c:pt idx="1">
                  <c:v>20.980830000000001</c:v>
                </c:pt>
                <c:pt idx="2">
                  <c:v>31.471250000000001</c:v>
                </c:pt>
                <c:pt idx="3">
                  <c:v>41.961669999999998</c:v>
                </c:pt>
                <c:pt idx="4">
                  <c:v>52.452089999999998</c:v>
                </c:pt>
                <c:pt idx="5">
                  <c:v>62.942500000000003</c:v>
                </c:pt>
                <c:pt idx="6">
                  <c:v>73.432919999999996</c:v>
                </c:pt>
                <c:pt idx="7">
                  <c:v>83.923339999999996</c:v>
                </c:pt>
                <c:pt idx="8">
                  <c:v>94.413759999999996</c:v>
                </c:pt>
                <c:pt idx="9">
                  <c:v>104.90416999999999</c:v>
                </c:pt>
                <c:pt idx="10">
                  <c:v>115.39458999999999</c:v>
                </c:pt>
                <c:pt idx="11">
                  <c:v>125.88500999999999</c:v>
                </c:pt>
                <c:pt idx="12">
                  <c:v>136.37542999999999</c:v>
                </c:pt>
                <c:pt idx="13">
                  <c:v>146.86583999999999</c:v>
                </c:pt>
                <c:pt idx="14">
                  <c:v>157.35625999999999</c:v>
                </c:pt>
                <c:pt idx="15">
                  <c:v>167.84667999999999</c:v>
                </c:pt>
                <c:pt idx="16">
                  <c:v>178.33709999999999</c:v>
                </c:pt>
                <c:pt idx="17">
                  <c:v>188.82750999999999</c:v>
                </c:pt>
                <c:pt idx="18">
                  <c:v>199.31792999999999</c:v>
                </c:pt>
                <c:pt idx="19">
                  <c:v>209.80834999999999</c:v>
                </c:pt>
                <c:pt idx="20">
                  <c:v>220.29876999999999</c:v>
                </c:pt>
                <c:pt idx="21">
                  <c:v>230.78917999999999</c:v>
                </c:pt>
                <c:pt idx="22">
                  <c:v>241.27959999999999</c:v>
                </c:pt>
                <c:pt idx="23">
                  <c:v>251.77001999999999</c:v>
                </c:pt>
                <c:pt idx="24">
                  <c:v>262.26044000000002</c:v>
                </c:pt>
                <c:pt idx="25">
                  <c:v>272.75085000000001</c:v>
                </c:pt>
                <c:pt idx="26">
                  <c:v>283.24126999999999</c:v>
                </c:pt>
                <c:pt idx="27">
                  <c:v>293.73169000000001</c:v>
                </c:pt>
                <c:pt idx="28">
                  <c:v>304.22210999999902</c:v>
                </c:pt>
                <c:pt idx="29">
                  <c:v>314.71251999999998</c:v>
                </c:pt>
                <c:pt idx="30">
                  <c:v>325.20294000000001</c:v>
                </c:pt>
                <c:pt idx="31">
                  <c:v>335.69335999999998</c:v>
                </c:pt>
                <c:pt idx="32">
                  <c:v>346.18378000000001</c:v>
                </c:pt>
                <c:pt idx="33">
                  <c:v>356.67419000000001</c:v>
                </c:pt>
                <c:pt idx="34">
                  <c:v>367.16460999999998</c:v>
                </c:pt>
                <c:pt idx="35">
                  <c:v>377.65503000000001</c:v>
                </c:pt>
                <c:pt idx="36">
                  <c:v>388.14544999999998</c:v>
                </c:pt>
                <c:pt idx="37">
                  <c:v>398.63585999999998</c:v>
                </c:pt>
                <c:pt idx="38">
                  <c:v>409.12628000000001</c:v>
                </c:pt>
                <c:pt idx="39">
                  <c:v>410.07371999999998</c:v>
                </c:pt>
                <c:pt idx="40">
                  <c:v>420.56414000000001</c:v>
                </c:pt>
                <c:pt idx="41">
                  <c:v>431.05455000000001</c:v>
                </c:pt>
                <c:pt idx="42">
                  <c:v>441.54496999999998</c:v>
                </c:pt>
                <c:pt idx="43">
                  <c:v>452.03538999999961</c:v>
                </c:pt>
                <c:pt idx="44">
                  <c:v>462.52580999999998</c:v>
                </c:pt>
                <c:pt idx="45">
                  <c:v>473.01621999999998</c:v>
                </c:pt>
                <c:pt idx="46">
                  <c:v>483.50664</c:v>
                </c:pt>
                <c:pt idx="47">
                  <c:v>493.99705999999998</c:v>
                </c:pt>
                <c:pt idx="48">
                  <c:v>504.48748000000001</c:v>
                </c:pt>
                <c:pt idx="49">
                  <c:v>514.97789</c:v>
                </c:pt>
                <c:pt idx="50">
                  <c:v>525.46831000000009</c:v>
                </c:pt>
                <c:pt idx="51">
                  <c:v>535.95872999999938</c:v>
                </c:pt>
                <c:pt idx="52">
                  <c:v>546.44914999999889</c:v>
                </c:pt>
                <c:pt idx="53">
                  <c:v>556.93955999999889</c:v>
                </c:pt>
                <c:pt idx="54">
                  <c:v>567.42998</c:v>
                </c:pt>
                <c:pt idx="55">
                  <c:v>577.92039999999997</c:v>
                </c:pt>
                <c:pt idx="56">
                  <c:v>588.41081999999938</c:v>
                </c:pt>
                <c:pt idx="57">
                  <c:v>598.90122999999778</c:v>
                </c:pt>
                <c:pt idx="58">
                  <c:v>609.39164999999889</c:v>
                </c:pt>
                <c:pt idx="59">
                  <c:v>619.88207</c:v>
                </c:pt>
                <c:pt idx="60">
                  <c:v>630.37248999999997</c:v>
                </c:pt>
                <c:pt idx="61">
                  <c:v>640.86289999999826</c:v>
                </c:pt>
                <c:pt idx="62">
                  <c:v>651.35331999999937</c:v>
                </c:pt>
                <c:pt idx="63">
                  <c:v>661.84374000000003</c:v>
                </c:pt>
                <c:pt idx="64">
                  <c:v>672.33415999999875</c:v>
                </c:pt>
                <c:pt idx="65">
                  <c:v>682.82456999999999</c:v>
                </c:pt>
                <c:pt idx="66">
                  <c:v>693.31498999999997</c:v>
                </c:pt>
                <c:pt idx="67">
                  <c:v>703.80541000000005</c:v>
                </c:pt>
                <c:pt idx="68">
                  <c:v>714.29583000000002</c:v>
                </c:pt>
                <c:pt idx="69">
                  <c:v>724.78624000000002</c:v>
                </c:pt>
                <c:pt idx="70">
                  <c:v>735.27665999999999</c:v>
                </c:pt>
                <c:pt idx="71">
                  <c:v>745.76707999999996</c:v>
                </c:pt>
                <c:pt idx="72">
                  <c:v>756.25749999999937</c:v>
                </c:pt>
                <c:pt idx="73">
                  <c:v>766.74790999999937</c:v>
                </c:pt>
                <c:pt idx="74">
                  <c:v>777.23833000000002</c:v>
                </c:pt>
                <c:pt idx="75">
                  <c:v>787.72874999999999</c:v>
                </c:pt>
                <c:pt idx="76">
                  <c:v>798.21916999999996</c:v>
                </c:pt>
                <c:pt idx="77">
                  <c:v>808.70957999999996</c:v>
                </c:pt>
                <c:pt idx="78">
                  <c:v>819.2</c:v>
                </c:pt>
                <c:pt idx="79">
                  <c:v>829.69042000000002</c:v>
                </c:pt>
                <c:pt idx="80">
                  <c:v>840.18083000000001</c:v>
                </c:pt>
                <c:pt idx="81">
                  <c:v>850.67124999999999</c:v>
                </c:pt>
                <c:pt idx="82">
                  <c:v>861.16167000000007</c:v>
                </c:pt>
                <c:pt idx="83">
                  <c:v>871.65208999999936</c:v>
                </c:pt>
                <c:pt idx="84">
                  <c:v>882.14249999999936</c:v>
                </c:pt>
                <c:pt idx="85">
                  <c:v>892.63291999999888</c:v>
                </c:pt>
                <c:pt idx="86">
                  <c:v>903.12333999999998</c:v>
                </c:pt>
                <c:pt idx="87">
                  <c:v>913.61375999999996</c:v>
                </c:pt>
                <c:pt idx="88">
                  <c:v>924.10416999999995</c:v>
                </c:pt>
                <c:pt idx="89">
                  <c:v>934.59459000000004</c:v>
                </c:pt>
                <c:pt idx="90">
                  <c:v>945.08501000000001</c:v>
                </c:pt>
                <c:pt idx="91">
                  <c:v>955.57542999999998</c:v>
                </c:pt>
                <c:pt idx="92">
                  <c:v>966.06583999999998</c:v>
                </c:pt>
                <c:pt idx="93">
                  <c:v>976.55625999999836</c:v>
                </c:pt>
                <c:pt idx="94">
                  <c:v>987.04667999999936</c:v>
                </c:pt>
                <c:pt idx="95">
                  <c:v>997.53709999999887</c:v>
                </c:pt>
                <c:pt idx="96">
                  <c:v>1008.02751</c:v>
                </c:pt>
                <c:pt idx="97">
                  <c:v>1018.51793</c:v>
                </c:pt>
                <c:pt idx="98">
                  <c:v>1029.0083500000001</c:v>
                </c:pt>
                <c:pt idx="99">
                  <c:v>1039.4987699999999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159170.2311</c:v>
                </c:pt>
                <c:pt idx="1">
                  <c:v>129745.13340000001</c:v>
                </c:pt>
                <c:pt idx="2">
                  <c:v>129670.18979999999</c:v>
                </c:pt>
                <c:pt idx="3">
                  <c:v>128498.36810000001</c:v>
                </c:pt>
                <c:pt idx="4">
                  <c:v>128447.6517</c:v>
                </c:pt>
                <c:pt idx="5">
                  <c:v>129044.065</c:v>
                </c:pt>
                <c:pt idx="6">
                  <c:v>128393.07889999999</c:v>
                </c:pt>
                <c:pt idx="7">
                  <c:v>128301.1297</c:v>
                </c:pt>
                <c:pt idx="8">
                  <c:v>129205.9472</c:v>
                </c:pt>
                <c:pt idx="9">
                  <c:v>128879.86990000001</c:v>
                </c:pt>
                <c:pt idx="10">
                  <c:v>128795.9685</c:v>
                </c:pt>
                <c:pt idx="11">
                  <c:v>128918.23540000001</c:v>
                </c:pt>
                <c:pt idx="12">
                  <c:v>128731.15549999999</c:v>
                </c:pt>
                <c:pt idx="13">
                  <c:v>129348.15579999999</c:v>
                </c:pt>
                <c:pt idx="14">
                  <c:v>128548.2231</c:v>
                </c:pt>
                <c:pt idx="15">
                  <c:v>129534.2889</c:v>
                </c:pt>
                <c:pt idx="16">
                  <c:v>128146.8796</c:v>
                </c:pt>
                <c:pt idx="17">
                  <c:v>127907.5717</c:v>
                </c:pt>
                <c:pt idx="18">
                  <c:v>128097.037</c:v>
                </c:pt>
                <c:pt idx="19">
                  <c:v>128817.9895</c:v>
                </c:pt>
                <c:pt idx="20">
                  <c:v>127540.9638</c:v>
                </c:pt>
                <c:pt idx="21">
                  <c:v>129133.7473</c:v>
                </c:pt>
                <c:pt idx="22">
                  <c:v>128273.8998</c:v>
                </c:pt>
                <c:pt idx="23">
                  <c:v>128686.2769</c:v>
                </c:pt>
                <c:pt idx="24">
                  <c:v>128263.1306</c:v>
                </c:pt>
                <c:pt idx="25">
                  <c:v>128234.1229</c:v>
                </c:pt>
                <c:pt idx="26">
                  <c:v>128435.3538</c:v>
                </c:pt>
                <c:pt idx="27">
                  <c:v>128835.4911</c:v>
                </c:pt>
                <c:pt idx="28">
                  <c:v>127897.1614</c:v>
                </c:pt>
                <c:pt idx="29">
                  <c:v>127774.7447</c:v>
                </c:pt>
                <c:pt idx="30">
                  <c:v>128203.03630000001</c:v>
                </c:pt>
                <c:pt idx="31">
                  <c:v>128516.08319999999</c:v>
                </c:pt>
                <c:pt idx="32">
                  <c:v>128536.80710000001</c:v>
                </c:pt>
                <c:pt idx="33">
                  <c:v>128009.6822</c:v>
                </c:pt>
                <c:pt idx="34">
                  <c:v>128333.16220000001</c:v>
                </c:pt>
                <c:pt idx="35">
                  <c:v>127378.50410000001</c:v>
                </c:pt>
                <c:pt idx="36">
                  <c:v>128112.8511</c:v>
                </c:pt>
                <c:pt idx="37">
                  <c:v>127215.2806</c:v>
                </c:pt>
                <c:pt idx="38">
                  <c:v>127868.6162</c:v>
                </c:pt>
                <c:pt idx="39">
                  <c:v>126703.8057</c:v>
                </c:pt>
                <c:pt idx="40">
                  <c:v>128790.23820000001</c:v>
                </c:pt>
                <c:pt idx="41">
                  <c:v>128155.5389</c:v>
                </c:pt>
                <c:pt idx="42">
                  <c:v>127622.9415</c:v>
                </c:pt>
                <c:pt idx="43">
                  <c:v>127353.1387</c:v>
                </c:pt>
                <c:pt idx="44">
                  <c:v>128433.5543</c:v>
                </c:pt>
                <c:pt idx="45">
                  <c:v>128299.0347</c:v>
                </c:pt>
                <c:pt idx="46">
                  <c:v>127647.2295</c:v>
                </c:pt>
                <c:pt idx="47">
                  <c:v>127880.8058</c:v>
                </c:pt>
                <c:pt idx="48">
                  <c:v>128121.8042</c:v>
                </c:pt>
                <c:pt idx="49">
                  <c:v>128214.3931</c:v>
                </c:pt>
                <c:pt idx="50">
                  <c:v>128117.3275</c:v>
                </c:pt>
                <c:pt idx="51">
                  <c:v>128340.6488</c:v>
                </c:pt>
                <c:pt idx="52">
                  <c:v>128640.226</c:v>
                </c:pt>
                <c:pt idx="53">
                  <c:v>128208.41559999999</c:v>
                </c:pt>
                <c:pt idx="54">
                  <c:v>128399.6732</c:v>
                </c:pt>
                <c:pt idx="55">
                  <c:v>127463.5223</c:v>
                </c:pt>
                <c:pt idx="56">
                  <c:v>127171.4526</c:v>
                </c:pt>
                <c:pt idx="57">
                  <c:v>127753.0788</c:v>
                </c:pt>
                <c:pt idx="58">
                  <c:v>128743.5102</c:v>
                </c:pt>
                <c:pt idx="59">
                  <c:v>128363.4132</c:v>
                </c:pt>
                <c:pt idx="60">
                  <c:v>127528.5432</c:v>
                </c:pt>
                <c:pt idx="61">
                  <c:v>127593.9265</c:v>
                </c:pt>
                <c:pt idx="62">
                  <c:v>127686.93949999999</c:v>
                </c:pt>
                <c:pt idx="63">
                  <c:v>128589.6983</c:v>
                </c:pt>
                <c:pt idx="64">
                  <c:v>128115.8354</c:v>
                </c:pt>
                <c:pt idx="65">
                  <c:v>127078.308</c:v>
                </c:pt>
                <c:pt idx="66">
                  <c:v>127576.4647</c:v>
                </c:pt>
                <c:pt idx="67">
                  <c:v>127500.4578</c:v>
                </c:pt>
                <c:pt idx="68">
                  <c:v>127651.9697</c:v>
                </c:pt>
                <c:pt idx="69">
                  <c:v>128379.8924</c:v>
                </c:pt>
                <c:pt idx="70">
                  <c:v>126999.9607</c:v>
                </c:pt>
                <c:pt idx="71">
                  <c:v>127589.4866</c:v>
                </c:pt>
                <c:pt idx="72">
                  <c:v>128175.54919999999</c:v>
                </c:pt>
                <c:pt idx="73">
                  <c:v>128361.61569999999</c:v>
                </c:pt>
                <c:pt idx="74">
                  <c:v>127548.65399999999</c:v>
                </c:pt>
                <c:pt idx="75">
                  <c:v>127853.15949999999</c:v>
                </c:pt>
                <c:pt idx="76">
                  <c:v>128662.7959</c:v>
                </c:pt>
                <c:pt idx="77">
                  <c:v>128140.9084</c:v>
                </c:pt>
                <c:pt idx="78">
                  <c:v>127826.7135</c:v>
                </c:pt>
                <c:pt idx="79">
                  <c:v>127389.42019999999</c:v>
                </c:pt>
                <c:pt idx="80">
                  <c:v>128478.85709999999</c:v>
                </c:pt>
                <c:pt idx="81">
                  <c:v>128083.91130000001</c:v>
                </c:pt>
                <c:pt idx="82">
                  <c:v>127305.0901</c:v>
                </c:pt>
                <c:pt idx="83">
                  <c:v>128217.681</c:v>
                </c:pt>
                <c:pt idx="84">
                  <c:v>128153.4486</c:v>
                </c:pt>
                <c:pt idx="85">
                  <c:v>127889.42909999999</c:v>
                </c:pt>
                <c:pt idx="86">
                  <c:v>127932.2657</c:v>
                </c:pt>
                <c:pt idx="87">
                  <c:v>127518.4902</c:v>
                </c:pt>
                <c:pt idx="88">
                  <c:v>127110.0264</c:v>
                </c:pt>
                <c:pt idx="89">
                  <c:v>126909.40979999999</c:v>
                </c:pt>
                <c:pt idx="90">
                  <c:v>128535.3051</c:v>
                </c:pt>
                <c:pt idx="91">
                  <c:v>128329.86840000001</c:v>
                </c:pt>
                <c:pt idx="92">
                  <c:v>127806.2179</c:v>
                </c:pt>
                <c:pt idx="93">
                  <c:v>127532.38740000001</c:v>
                </c:pt>
                <c:pt idx="94">
                  <c:v>127327.19379999999</c:v>
                </c:pt>
                <c:pt idx="95">
                  <c:v>127622.9415</c:v>
                </c:pt>
                <c:pt idx="96">
                  <c:v>127749.81479999999</c:v>
                </c:pt>
                <c:pt idx="97">
                  <c:v>126966.5385</c:v>
                </c:pt>
                <c:pt idx="98">
                  <c:v>126785.3685</c:v>
                </c:pt>
                <c:pt idx="99">
                  <c:v>127117.95849999999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0-40F2-9F71-9EA5E821A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139160"/>
        <c:axId val="639142472"/>
      </c:lineChart>
      <c:catAx>
        <c:axId val="639139160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txPr>
          <a:bodyPr rot="-5400000" vert="horz" anchor="t" anchorCtr="0"/>
          <a:lstStyle/>
          <a:p>
            <a:pPr>
              <a:defRPr/>
            </a:pPr>
            <a:endParaRPr lang="pt-BR"/>
          </a:p>
        </c:txPr>
        <c:crossAx val="639142472"/>
        <c:crosses val="autoZero"/>
        <c:auto val="1"/>
        <c:lblAlgn val="ctr"/>
        <c:lblOffset val="100"/>
        <c:tickLblSkip val="9"/>
        <c:tickMarkSkip val="10"/>
        <c:noMultiLvlLbl val="0"/>
      </c:catAx>
      <c:valAx>
        <c:axId val="639142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9139160"/>
        <c:crosses val="autoZero"/>
        <c:crossBetween val="between"/>
        <c:majorUnit val="40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0.14634</cdr:y>
    </cdr:from>
    <cdr:to>
      <cdr:x>0.02878</cdr:x>
      <cdr:y>0.80488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914400"/>
          <a:ext cx="304800" cy="411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/>
        <a:p xmlns:a="http://schemas.openxmlformats.org/drawingml/2006/main">
          <a:r>
            <a:rPr lang="en-US" sz="1800" b="1" dirty="0"/>
            <a:t>Consumer latency in ms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0.03699</cdr:x>
      <cdr:y>0.16835</cdr:y>
    </cdr:from>
    <cdr:to>
      <cdr:x>0.0678</cdr:x>
      <cdr:y>0.74202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4353" y="715565"/>
          <a:ext cx="253586" cy="2438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/>
        <a:p xmlns:a="http://schemas.openxmlformats.org/drawingml/2006/main">
          <a:r>
            <a:rPr lang="en-US" sz="1800" b="1" dirty="0"/>
            <a:t>Throughput in MB/</a:t>
          </a:r>
          <a:r>
            <a:rPr lang="en-US" sz="1800" b="1" dirty="0" err="1"/>
            <a:t>s</a:t>
          </a:r>
          <a:endParaRPr lang="en-US" sz="18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0.26852</cdr:x>
      <cdr:y>0.05832</cdr:y>
    </cdr:from>
    <cdr:to>
      <cdr:x>0.80522</cdr:x>
      <cdr:y>0.13544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09800" y="304800"/>
          <a:ext cx="4416826" cy="40302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64291" tIns="32146" rIns="64291" bIns="32146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2000" b="1" dirty="0"/>
            <a:t>(1 topic, broker flush interval 10K)</a:t>
          </a:r>
        </a:p>
      </cdr:txBody>
    </cdr:sp>
  </cdr:relSizeAnchor>
  <cdr:relSizeAnchor xmlns:cdr="http://schemas.openxmlformats.org/drawingml/2006/chartDrawing">
    <cdr:from>
      <cdr:x>0.10185</cdr:x>
      <cdr:y>0.21872</cdr:y>
    </cdr:from>
    <cdr:to>
      <cdr:x>0.13266</cdr:x>
      <cdr:y>0.68531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38200" y="1143000"/>
          <a:ext cx="253526" cy="24384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800" b="1" dirty="0"/>
            <a:t>Throughput in </a:t>
          </a:r>
          <a:r>
            <a:rPr lang="en-US" sz="1800" b="1" dirty="0" err="1"/>
            <a:t>msg/s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0.37037</cdr:x>
      <cdr:y>0.90403</cdr:y>
    </cdr:from>
    <cdr:to>
      <cdr:x>0.73148</cdr:x>
      <cdr:y>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048000" y="4724400"/>
          <a:ext cx="2971800" cy="5015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rtlCol="0"/>
        <a:lstStyle xmlns:a="http://schemas.openxmlformats.org/drawingml/2006/main"/>
        <a:p xmlns:a="http://schemas.openxmlformats.org/drawingml/2006/main">
          <a:pPr algn="l"/>
          <a:r>
            <a:rPr lang="en-US" sz="1800" b="1" dirty="0"/>
            <a:t>Unconsumed data in GB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62252-76EF-BB4B-9408-8A34E7124F64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7F0DA-ED62-6E47-84B6-F4BD1DDC745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subscribers,</a:t>
            </a:r>
            <a:r>
              <a:rPr lang="en-US" baseline="0" dirty="0"/>
              <a:t> decoupling</a:t>
            </a:r>
            <a:endParaRPr lang="en-US" dirty="0"/>
          </a:p>
          <a:p>
            <a:r>
              <a:rPr lang="en-US" dirty="0"/>
              <a:t>Some examples</a:t>
            </a:r>
            <a:r>
              <a:rPr lang="en-US" baseline="0" dirty="0"/>
              <a:t> : email notification on adding connection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One topic </a:t>
            </a:r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is enough</a:t>
            </a:r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114300" algn="just">
              <a:buFont typeface="Hoefler Text" pitchFamily="-107" charset="0"/>
              <a:buChar char="•"/>
            </a:pPr>
            <a:endParaRPr lang="en-US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114300"/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14300" indent="-114300">
              <a:buFont typeface="Helvetica" pitchFamily="-107" charset="0"/>
              <a:buChar char="•"/>
            </a:pPr>
            <a:endParaRPr lang="en-US" sz="1400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</a:t>
            </a:r>
            <a:r>
              <a:rPr lang="en-US" baseline="0" dirty="0"/>
              <a:t> compression line here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Batching</a:t>
            </a:r>
            <a:r>
              <a:rPr lang="en-US" baseline="0" dirty="0"/>
              <a:t> on frontends, batching on both </a:t>
            </a:r>
            <a:r>
              <a:rPr lang="en-US" baseline="0" dirty="0" err="1"/>
              <a:t>kafka</a:t>
            </a:r>
            <a:r>
              <a:rPr lang="en-US" baseline="0" dirty="0"/>
              <a:t> clusters, tuned for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14300" indent="-114300">
              <a:buFont typeface="Helvetica" pitchFamily="-107" charset="0"/>
              <a:buChar char="•"/>
            </a:pPr>
            <a:endParaRPr lang="en-US" sz="1400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Kafka webpage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producer to send 10 million messages, 200 bytes each.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consumer thread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 interval 10K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ActiveMQ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syncOnWrite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=false,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KahaDB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mandatory=true, immediate=false,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persistence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producer throughput in messages/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secondKafka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produces at the rate of 50K / second with batch size of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400K / second with batch size of 50.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numbers are orders of magnitude higher than that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ActiveMQ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at least twice better than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No producer ACKS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more compact storage format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  9 bytes/message overhead in Kafka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  144 bytes/message overhead in </a:t>
            </a:r>
            <a:r>
              <a:rPr lang="en-US" sz="2000" dirty="0" err="1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ActiveMQ</a:t>
            </a:r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Cost of maintaining heavy index structures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  One thread in </a:t>
            </a:r>
            <a:r>
              <a:rPr lang="en-US" sz="2000" dirty="0" err="1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ActiveMQ</a:t>
            </a:r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spent most of its time accessing a B-Tree to maintain message metadata and state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Kafka consumes at 22K messages / sec, more than 4 times that of ActiveMQ and RabbitMQ</a:t>
            </a:r>
          </a:p>
          <a:p>
            <a:endParaRPr lang="en-US" sz="200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More efficient storage format - fewer bytes transferred from server to consumer </a:t>
            </a:r>
          </a:p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The broker in ActiveMQ/RabbitMQ had to maintain delivery status for each message. One of the threads in ActiveMQ kept writing KahaDB pages to disk during the test. </a:t>
            </a:r>
          </a:p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Kafka uses sendFile API to reduce the transmission overhead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Every service in LinkedIn uses Kafka. 10-15</a:t>
            </a:r>
            <a:r>
              <a:rPr lang="en-US" baseline="0" dirty="0"/>
              <a:t> of real time consumers using Kafka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some background on</a:t>
            </a:r>
            <a:r>
              <a:rPr lang="en-US" baseline="0" dirty="0"/>
              <a:t> – basically generating business reports</a:t>
            </a:r>
          </a:p>
          <a:p>
            <a:r>
              <a:rPr lang="en-US" baseline="0" dirty="0"/>
              <a:t>Tracking data is crucial to measure user engagement – unique member visits per day, ad metrics CTR to ad publishers</a:t>
            </a:r>
          </a:p>
          <a:p>
            <a:r>
              <a:rPr lang="en-US" baseline="0" dirty="0"/>
              <a:t>Also data analytics – new models for PYMK</a:t>
            </a:r>
          </a:p>
          <a:p>
            <a:r>
              <a:rPr lang="en-US" baseline="0" dirty="0"/>
              <a:t>Collapse </a:t>
            </a:r>
            <a:r>
              <a:rPr lang="en-US" baseline="0" dirty="0" err="1"/>
              <a:t>multple</a:t>
            </a:r>
            <a:r>
              <a:rPr lang="en-US" baseline="0" dirty="0"/>
              <a:t> boxes into one. Show multiple Hadoop clusters</a:t>
            </a:r>
          </a:p>
          <a:p>
            <a:r>
              <a:rPr lang="en-US" baseline="0" dirty="0"/>
              <a:t>If you track some new data, it will automatically reach Hadoop in a few minutes.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14300" indent="-114300" algn="just">
              <a:buFont typeface="Hoefler Text" pitchFamily="-107" charset="0"/>
              <a:buNone/>
            </a:pPr>
            <a:r>
              <a:rPr lang="en-US" sz="1400" dirty="0">
                <a:latin typeface="Hoefler Text" pitchFamily="-107" charset="0"/>
                <a:ea typeface="Hoefler Text" pitchFamily="-107" charset="0"/>
                <a:cs typeface="Hoefler Text" pitchFamily="-107" charset="0"/>
                <a:sym typeface="Hoefler Text" pitchFamily="-107" charset="0"/>
              </a:rPr>
              <a:t>Messaging</a:t>
            </a:r>
            <a:r>
              <a:rPr lang="en-US" sz="1400" baseline="0" dirty="0">
                <a:latin typeface="Hoefler Text" pitchFamily="-107" charset="0"/>
                <a:ea typeface="Hoefler Text" pitchFamily="-107" charset="0"/>
                <a:cs typeface="Hoefler Text" pitchFamily="-107" charset="0"/>
                <a:sym typeface="Hoefler Text" pitchFamily="-107" charset="0"/>
              </a:rPr>
              <a:t> systems tuned for very low latency, but not high volume</a:t>
            </a:r>
            <a:endParaRPr lang="en-US" sz="1400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9" y="311150"/>
            <a:ext cx="6637337" cy="6632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FCC2-AFFF-478E-A827-D8DD4AB5E717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018F-DCE7-4E7C-94C6-1A191101F2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kafka-dev@incubator.apache.or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739" y="2633382"/>
            <a:ext cx="7771534" cy="2286000"/>
          </a:xfrm>
        </p:spPr>
        <p:txBody>
          <a:bodyPr/>
          <a:lstStyle/>
          <a:p>
            <a:pPr eaLnBrk="1" hangingPunct="1"/>
            <a:r>
              <a:rPr lang="en-US" sz="4300" b="1" dirty="0">
                <a:ea typeface="ＭＳ Ｐゴシック" pitchFamily="34" charset="-128"/>
              </a:rPr>
              <a:t>Apache Kafka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49" y="4191000"/>
            <a:ext cx="7772977" cy="12130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A distributed publish-subscribe messaging system</a:t>
            </a:r>
          </a:p>
          <a:p>
            <a:pPr eaLnBrk="1" hangingPunct="1"/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Neha Narkhede, LinkedIn</a:t>
            </a:r>
            <a:b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sz="2000" dirty="0" err="1">
                <a:solidFill>
                  <a:schemeClr val="tx1"/>
                </a:solidFill>
                <a:ea typeface="ＭＳ Ｐゴシック" pitchFamily="34" charset="-128"/>
              </a:rPr>
              <a:t>nnarkhede@</a:t>
            </a:r>
            <a:r>
              <a:rPr lang="en-US" sz="2000" err="1">
                <a:solidFill>
                  <a:schemeClr val="tx1"/>
                </a:solidFill>
                <a:ea typeface="ＭＳ Ｐゴシック" pitchFamily="34" charset="-128"/>
              </a:rPr>
              <a:t>linkedin</a:t>
            </a:r>
            <a:r>
              <a:rPr lang="en-US" sz="2000">
                <a:solidFill>
                  <a:schemeClr val="tx1"/>
                </a:solidFill>
                <a:ea typeface="ＭＳ Ｐゴシック" pitchFamily="34" charset="-128"/>
              </a:rPr>
              <a:t>.com, </a:t>
            </a: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11/11/11</a:t>
            </a:r>
          </a:p>
        </p:txBody>
      </p:sp>
    </p:spTree>
    <p:extLst>
      <p:ext uri="{BB962C8B-B14F-4D97-AF65-F5344CB8AC3E}">
        <p14:creationId xmlns:p14="http://schemas.microsoft.com/office/powerpoint/2010/main" val="644640279"/>
      </p:ext>
    </p:extLst>
  </p:cSld>
  <p:clrMapOvr>
    <a:masterClrMapping/>
  </p:clrMapOvr>
  <p:transition advTm="97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r>
              <a:rPr lang="en-US" dirty="0"/>
              <a:t>Hadoop Data Load for Kafka</a:t>
            </a:r>
          </a:p>
        </p:txBody>
      </p:sp>
      <p:sp>
        <p:nvSpPr>
          <p:cNvPr id="9" name="Cloud 8"/>
          <p:cNvSpPr/>
          <p:nvPr/>
        </p:nvSpPr>
        <p:spPr>
          <a:xfrm>
            <a:off x="4343400" y="3352800"/>
            <a:ext cx="685800" cy="533400"/>
          </a:xfrm>
          <a:prstGeom prst="cloud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Live data center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3547101" y="2244099"/>
            <a:ext cx="2239504" cy="3730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658394" y="4876006"/>
            <a:ext cx="19812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4000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Offline data center</a:t>
            </a:r>
          </a:p>
        </p:txBody>
      </p:sp>
      <p:grpSp>
        <p:nvGrpSpPr>
          <p:cNvPr id="2" name="Group 70"/>
          <p:cNvGrpSpPr/>
          <p:nvPr/>
        </p:nvGrpSpPr>
        <p:grpSpPr>
          <a:xfrm>
            <a:off x="7696200" y="2514600"/>
            <a:ext cx="1295400" cy="762000"/>
            <a:chOff x="7010400" y="3276600"/>
            <a:chExt cx="1295400" cy="762000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Dev Hadoop </a:t>
              </a:r>
            </a:p>
          </p:txBody>
        </p:sp>
      </p:grpSp>
      <p:grpSp>
        <p:nvGrpSpPr>
          <p:cNvPr id="3" name="Group 59"/>
          <p:cNvGrpSpPr/>
          <p:nvPr/>
        </p:nvGrpSpPr>
        <p:grpSpPr>
          <a:xfrm>
            <a:off x="152400" y="3124200"/>
            <a:ext cx="1499937" cy="762000"/>
            <a:chOff x="176463" y="3124200"/>
            <a:chExt cx="1499937" cy="762000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176463" y="31242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Frontend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64695" y="32004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Frontend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352926" y="32766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</a:p>
          </p:txBody>
        </p:sp>
      </p:grpSp>
      <p:grpSp>
        <p:nvGrpSpPr>
          <p:cNvPr id="5" name="Group 81"/>
          <p:cNvGrpSpPr/>
          <p:nvPr/>
        </p:nvGrpSpPr>
        <p:grpSpPr>
          <a:xfrm>
            <a:off x="2286000" y="3048000"/>
            <a:ext cx="1447800" cy="914400"/>
            <a:chOff x="2057400" y="3124200"/>
            <a:chExt cx="1447800" cy="914400"/>
          </a:xfrm>
        </p:grpSpPr>
        <p:sp>
          <p:nvSpPr>
            <p:cNvPr id="7" name="Rectangle 6"/>
            <p:cNvSpPr/>
            <p:nvPr/>
          </p:nvSpPr>
          <p:spPr>
            <a:xfrm>
              <a:off x="2057400" y="31242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336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098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</p:grpSp>
      <p:grpSp>
        <p:nvGrpSpPr>
          <p:cNvPr id="6" name="Group 73"/>
          <p:cNvGrpSpPr/>
          <p:nvPr/>
        </p:nvGrpSpPr>
        <p:grpSpPr>
          <a:xfrm>
            <a:off x="5638800" y="3048000"/>
            <a:ext cx="1447800" cy="914400"/>
            <a:chOff x="5105400" y="3200400"/>
            <a:chExt cx="1447800" cy="914400"/>
          </a:xfrm>
        </p:grpSpPr>
        <p:sp>
          <p:nvSpPr>
            <p:cNvPr id="13" name="Rectangle 12"/>
            <p:cNvSpPr/>
            <p:nvPr/>
          </p:nvSpPr>
          <p:spPr>
            <a:xfrm>
              <a:off x="51054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6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57800" y="33528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</p:grpSp>
      <p:sp>
        <p:nvSpPr>
          <p:cNvPr id="83" name="Right Arrow 82"/>
          <p:cNvSpPr/>
          <p:nvPr/>
        </p:nvSpPr>
        <p:spPr>
          <a:xfrm flipH="1">
            <a:off x="1676400" y="3352800"/>
            <a:ext cx="4572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810000" y="3352800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105400" y="3352800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9013191">
            <a:off x="7162800" y="3016154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70"/>
          <p:cNvGrpSpPr/>
          <p:nvPr/>
        </p:nvGrpSpPr>
        <p:grpSpPr>
          <a:xfrm>
            <a:off x="7696200" y="4038600"/>
            <a:ext cx="1295400" cy="762000"/>
            <a:chOff x="7010400" y="3276600"/>
            <a:chExt cx="1295400" cy="7620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PROD Hadoop</a:t>
              </a:r>
            </a:p>
          </p:txBody>
        </p:sp>
      </p:grpSp>
      <p:sp>
        <p:nvSpPr>
          <p:cNvPr id="42" name="Right Arrow 41"/>
          <p:cNvSpPr/>
          <p:nvPr/>
        </p:nvSpPr>
        <p:spPr>
          <a:xfrm rot="2666081">
            <a:off x="7155221" y="3768245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60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8" grpId="0" animBg="1"/>
      <p:bldP spid="29" grpId="0" animBg="1"/>
      <p:bldP spid="30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r>
              <a:rPr lang="en-US" dirty="0"/>
              <a:t>Multi DC data deployments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144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Live data centers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Offline data centers</a:t>
            </a:r>
          </a:p>
        </p:txBody>
      </p:sp>
      <p:grpSp>
        <p:nvGrpSpPr>
          <p:cNvPr id="2" name="Group 79"/>
          <p:cNvGrpSpPr/>
          <p:nvPr/>
        </p:nvGrpSpPr>
        <p:grpSpPr>
          <a:xfrm>
            <a:off x="381000" y="1905000"/>
            <a:ext cx="8153400" cy="3657600"/>
            <a:chOff x="381000" y="1447800"/>
            <a:chExt cx="8153400" cy="3657600"/>
          </a:xfrm>
        </p:grpSpPr>
        <p:sp>
          <p:nvSpPr>
            <p:cNvPr id="12" name="Rectangle 11"/>
            <p:cNvSpPr/>
            <p:nvPr/>
          </p:nvSpPr>
          <p:spPr>
            <a:xfrm>
              <a:off x="3810000" y="1752600"/>
              <a:ext cx="1295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590800" y="1905000"/>
              <a:ext cx="1066800" cy="457200"/>
            </a:xfrm>
            <a:prstGeom prst="rightArrow">
              <a:avLst/>
            </a:prstGeom>
            <a:solidFill>
              <a:schemeClr val="accent1">
                <a:alpha val="60000"/>
              </a:schemeClr>
            </a:solidFill>
            <a:ln>
              <a:solidFill>
                <a:schemeClr val="accent1">
                  <a:shade val="95000"/>
                  <a:satMod val="105000"/>
                  <a:alpha val="38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5"/>
            <p:cNvGrpSpPr/>
            <p:nvPr/>
          </p:nvGrpSpPr>
          <p:grpSpPr>
            <a:xfrm>
              <a:off x="381000" y="1447800"/>
              <a:ext cx="2057400" cy="1371600"/>
              <a:chOff x="381000" y="1447800"/>
              <a:chExt cx="20574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685800" y="17526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762000" y="18288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838200" y="19050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81000" y="3733800"/>
              <a:ext cx="2057400" cy="13716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685800" y="40386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762000" y="41148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838200" y="41910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86200" y="4038600"/>
              <a:ext cx="1295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  <p:grpSp>
          <p:nvGrpSpPr>
            <p:cNvPr id="5" name="Group 71"/>
            <p:cNvGrpSpPr/>
            <p:nvPr/>
          </p:nvGrpSpPr>
          <p:grpSpPr>
            <a:xfrm>
              <a:off x="6477000" y="1447800"/>
              <a:ext cx="2057400" cy="1371600"/>
              <a:chOff x="6477000" y="1447800"/>
              <a:chExt cx="2057400" cy="1371600"/>
            </a:xfrm>
          </p:grpSpPr>
          <p:sp>
            <p:nvSpPr>
              <p:cNvPr id="46" name="Rounded Rectangle 45"/>
              <p:cNvSpPr/>
              <p:nvPr/>
            </p:nvSpPr>
            <p:spPr bwMode="auto">
              <a:xfrm>
                <a:off x="69342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477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>
                <a:off x="6858000" y="17526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>
                <a:off x="6934200" y="18288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>
                <a:off x="70104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</a:p>
            </p:txBody>
          </p:sp>
        </p:grpSp>
        <p:grpSp>
          <p:nvGrpSpPr>
            <p:cNvPr id="6" name="Group 72"/>
            <p:cNvGrpSpPr/>
            <p:nvPr/>
          </p:nvGrpSpPr>
          <p:grpSpPr>
            <a:xfrm>
              <a:off x="6477000" y="3733800"/>
              <a:ext cx="2057400" cy="1371600"/>
              <a:chOff x="6477000" y="1447800"/>
              <a:chExt cx="2057400" cy="1371600"/>
            </a:xfrm>
          </p:grpSpPr>
          <p:sp>
            <p:nvSpPr>
              <p:cNvPr id="74" name="Rounded Rectangle 73"/>
              <p:cNvSpPr/>
              <p:nvPr/>
            </p:nvSpPr>
            <p:spPr bwMode="auto">
              <a:xfrm>
                <a:off x="69342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477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ounded Rectangle 75"/>
              <p:cNvSpPr/>
              <p:nvPr/>
            </p:nvSpPr>
            <p:spPr bwMode="auto">
              <a:xfrm>
                <a:off x="6858000" y="17526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>
                <a:off x="6934200" y="18288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>
                <a:off x="70104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DWH</a:t>
                </a:r>
              </a:p>
            </p:txBody>
          </p:sp>
        </p:grpSp>
      </p:grpSp>
      <p:sp>
        <p:nvSpPr>
          <p:cNvPr id="33" name="Oval 32"/>
          <p:cNvSpPr/>
          <p:nvPr/>
        </p:nvSpPr>
        <p:spPr>
          <a:xfrm>
            <a:off x="1295400" y="34290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36576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95400" y="3886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67600" y="34290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67600" y="36576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67600" y="3886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57800" y="23622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257800" y="45720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590800" y="45720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79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Volume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500062" y="2232422"/>
            <a:ext cx="3545086" cy="3018234"/>
          </a:xfrm>
          <a:ln/>
        </p:spPr>
        <p:txBody>
          <a:bodyPr>
            <a:normAutofit fontScale="92500"/>
          </a:bodyPr>
          <a:lstStyle/>
          <a:p>
            <a:pPr marL="449817">
              <a:buFont typeface="Wingdings" charset="2"/>
              <a:buChar char="§"/>
            </a:pPr>
            <a:r>
              <a:rPr lang="en-US" dirty="0"/>
              <a:t>20B events/day</a:t>
            </a:r>
          </a:p>
          <a:p>
            <a:pPr marL="449817">
              <a:buFont typeface="Wingdings" charset="2"/>
              <a:buChar char="§"/>
            </a:pPr>
            <a:endParaRPr lang="en-US" dirty="0"/>
          </a:p>
          <a:p>
            <a:pPr marL="449817">
              <a:buFont typeface="Wingdings" charset="2"/>
              <a:buChar char="§"/>
            </a:pPr>
            <a:r>
              <a:rPr lang="en-US" dirty="0"/>
              <a:t>3 terabytes/day</a:t>
            </a:r>
          </a:p>
          <a:p>
            <a:pPr marL="449817">
              <a:buFont typeface="Wingdings" charset="2"/>
              <a:buChar char="§"/>
            </a:pPr>
            <a:endParaRPr lang="en-US" dirty="0"/>
          </a:p>
          <a:p>
            <a:pPr marL="449817">
              <a:buFont typeface="Wingdings" charset="2"/>
              <a:buChar char="§"/>
            </a:pPr>
            <a:r>
              <a:rPr lang="en-US" dirty="0"/>
              <a:t>150K events/sec </a:t>
            </a:r>
          </a:p>
          <a:p>
            <a:pPr marL="449817">
              <a:buFont typeface="Wingdings" charset="2"/>
              <a:buChar char="§"/>
            </a:pP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8666" y="2224609"/>
            <a:ext cx="4536281" cy="302158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advTm="1863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600200" y="838200"/>
            <a:ext cx="3352800" cy="30239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Message queues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ActiveMQ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TIBCO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838200"/>
            <a:ext cx="3429000" cy="304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 aggregators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Flume</a:t>
            </a:r>
          </a:p>
          <a:p>
            <a:pPr algn="ctr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Scribe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910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Low throughput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Secondary indexes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Tuned for low latency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41148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Focus on HDFS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Push model</a:t>
            </a:r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No </a:t>
            </a:r>
            <a:r>
              <a:rPr lang="en-US" dirty="0" err="1"/>
              <a:t>rewindable</a:t>
            </a:r>
            <a:r>
              <a:rPr lang="en-US" dirty="0"/>
              <a:t> consumption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</p:spTree>
    <p:custDataLst>
      <p:tags r:id="rId1"/>
    </p:custDataLst>
  </p:cSld>
  <p:clrMapOvr>
    <a:masterClrMapping/>
  </p:clrMapOvr>
  <p:transition advTm="281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80"/>
                            </p:stCondLst>
                            <p:childTnLst>
                              <p:par>
                                <p:cTn id="18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Kafka offers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Very high performance</a:t>
            </a:r>
          </a:p>
          <a:p>
            <a:pPr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Elastically scalable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Low operational overhead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Durable, highly available (coming soon)</a:t>
            </a:r>
          </a:p>
        </p:txBody>
      </p:sp>
    </p:spTree>
  </p:cSld>
  <p:clrMapOvr>
    <a:masterClrMapping/>
  </p:clrMapOvr>
  <p:transition advTm="11139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1676400" y="175260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1676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791200" y="17373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08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104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6248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33" name="Magnetic Disk 32"/>
          <p:cNvSpPr/>
          <p:nvPr/>
        </p:nvSpPr>
        <p:spPr>
          <a:xfrm>
            <a:off x="4114800" y="3200400"/>
            <a:ext cx="1066800" cy="83820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ZK</a:t>
            </a:r>
          </a:p>
        </p:txBody>
      </p:sp>
      <p:cxnSp>
        <p:nvCxnSpPr>
          <p:cNvPr id="34" name="Straight Arrow Connector 33"/>
          <p:cNvCxnSpPr>
            <a:stCxn id="21" idx="2"/>
            <a:endCxn id="26" idx="0"/>
          </p:cNvCxnSpPr>
          <p:nvPr/>
        </p:nvCxnSpPr>
        <p:spPr bwMode="auto">
          <a:xfrm rot="5400000">
            <a:off x="1455420" y="2255520"/>
            <a:ext cx="89916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1" idx="2"/>
            <a:endCxn id="28" idx="0"/>
          </p:cNvCxnSpPr>
          <p:nvPr/>
        </p:nvCxnSpPr>
        <p:spPr bwMode="auto">
          <a:xfrm rot="16200000" flipH="1">
            <a:off x="2369820" y="2331720"/>
            <a:ext cx="899160" cy="838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31" idx="0"/>
          </p:cNvCxnSpPr>
          <p:nvPr/>
        </p:nvCxnSpPr>
        <p:spPr bwMode="auto">
          <a:xfrm>
            <a:off x="6629400" y="2286000"/>
            <a:ext cx="1028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9" idx="0"/>
          </p:cNvCxnSpPr>
          <p:nvPr/>
        </p:nvCxnSpPr>
        <p:spPr bwMode="auto">
          <a:xfrm rot="5400000">
            <a:off x="5810250" y="2457450"/>
            <a:ext cx="914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2" idx="0"/>
            <a:endCxn id="26" idx="2"/>
          </p:cNvCxnSpPr>
          <p:nvPr/>
        </p:nvCxnSpPr>
        <p:spPr bwMode="auto">
          <a:xfrm rot="16200000" flipV="1">
            <a:off x="13144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V="1">
            <a:off x="58483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Straight Arrow Connector 39"/>
          <p:cNvCxnSpPr>
            <a:stCxn id="22" idx="0"/>
            <a:endCxn id="28" idx="2"/>
          </p:cNvCxnSpPr>
          <p:nvPr/>
        </p:nvCxnSpPr>
        <p:spPr bwMode="auto">
          <a:xfrm rot="5400000" flipH="1" flipV="1">
            <a:off x="2228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800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514600" y="2286000"/>
            <a:ext cx="28956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3810000" y="2286000"/>
            <a:ext cx="26289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Connector 55"/>
          <p:cNvCxnSpPr>
            <a:stCxn id="21" idx="3"/>
            <a:endCxn id="33" idx="1"/>
          </p:cNvCxnSpPr>
          <p:nvPr/>
        </p:nvCxnSpPr>
        <p:spPr>
          <a:xfrm>
            <a:off x="3124200" y="2026920"/>
            <a:ext cx="1524000" cy="1173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1"/>
            <a:endCxn id="33" idx="1"/>
          </p:cNvCxnSpPr>
          <p:nvPr/>
        </p:nvCxnSpPr>
        <p:spPr>
          <a:xfrm rot="10800000" flipV="1">
            <a:off x="4648200" y="2011680"/>
            <a:ext cx="1143000" cy="118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2" idx="3"/>
            <a:endCxn id="33" idx="3"/>
          </p:cNvCxnSpPr>
          <p:nvPr/>
        </p:nvCxnSpPr>
        <p:spPr>
          <a:xfrm flipV="1">
            <a:off x="3352800" y="4038600"/>
            <a:ext cx="12954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1"/>
            <a:endCxn id="33" idx="3"/>
          </p:cNvCxnSpPr>
          <p:nvPr/>
        </p:nvCxnSpPr>
        <p:spPr>
          <a:xfrm rot="10800000">
            <a:off x="4648200" y="4038600"/>
            <a:ext cx="16002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rot="10800000" flipV="1">
            <a:off x="2057400" y="2286000"/>
            <a:ext cx="4457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438400" y="2286000"/>
            <a:ext cx="45720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advTm="10601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Introduction to pub-sub</a:t>
            </a:r>
          </a:p>
          <a:p>
            <a:pPr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Kafka at LinkedIn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Hadoop and Kafka</a:t>
            </a:r>
          </a:p>
          <a:p>
            <a:pPr algn="l"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b="1" i="1" dirty="0"/>
              <a:t>Design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</p:cSld>
  <p:clrMapOvr>
    <a:masterClrMapping/>
  </p:clrMapOvr>
  <p:transition advTm="386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Efficiency #1: simple storage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643062"/>
            <a:ext cx="8501063" cy="2402086"/>
          </a:xfrm>
          <a:ln/>
        </p:spPr>
        <p:txBody>
          <a:bodyPr/>
          <a:lstStyle/>
          <a:p>
            <a:pPr marL="449817">
              <a:buFont typeface="Wingdings" charset="2"/>
              <a:buChar char="§"/>
            </a:pPr>
            <a:r>
              <a:rPr lang="en-US" dirty="0"/>
              <a:t>Each topic has an ever-growing log</a:t>
            </a:r>
          </a:p>
          <a:p>
            <a:pPr marL="449817">
              <a:buFont typeface="Wingdings" charset="2"/>
              <a:buChar char="§"/>
            </a:pPr>
            <a:r>
              <a:rPr lang="en-US" dirty="0"/>
              <a:t>A log == a list of files</a:t>
            </a:r>
          </a:p>
          <a:p>
            <a:pPr marL="449817">
              <a:buFont typeface="Wingdings" charset="2"/>
              <a:buChar char="§"/>
            </a:pPr>
            <a:r>
              <a:rPr lang="en-US" dirty="0"/>
              <a:t>A message is addressed by a log offset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078" y="3536156"/>
            <a:ext cx="6947297" cy="25717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advTm="796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Efficiency #2: careful transfer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69908">
              <a:buFont typeface="Wingdings" charset="2"/>
              <a:buChar char="§"/>
            </a:pPr>
            <a:r>
              <a:rPr lang="en-US" dirty="0"/>
              <a:t>Batch send and receive</a:t>
            </a:r>
          </a:p>
          <a:p>
            <a:pPr marL="469908">
              <a:buNone/>
            </a:pPr>
            <a:endParaRPr lang="en-US" dirty="0"/>
          </a:p>
          <a:p>
            <a:pPr marL="469908">
              <a:buFont typeface="Wingdings" charset="2"/>
              <a:buChar char="§"/>
            </a:pPr>
            <a:r>
              <a:rPr lang="en-US" dirty="0"/>
              <a:t>No message caching in JVM</a:t>
            </a:r>
          </a:p>
          <a:p>
            <a:pPr marL="469908">
              <a:buNone/>
            </a:pPr>
            <a:endParaRPr lang="en-US" dirty="0"/>
          </a:p>
          <a:p>
            <a:pPr marL="469908">
              <a:buFont typeface="Wingdings" charset="2"/>
              <a:buChar char="§"/>
            </a:pPr>
            <a:r>
              <a:rPr lang="en-US" dirty="0"/>
              <a:t>Rely on file system buffering</a:t>
            </a:r>
          </a:p>
          <a:p>
            <a:pPr marL="782436" lvl="1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69908">
              <a:buFont typeface="Wingdings" charset="2"/>
              <a:buChar char="§"/>
            </a:pPr>
            <a:r>
              <a:rPr lang="en-US" dirty="0"/>
              <a:t>Zero-copy transfer: file -&gt; socket</a:t>
            </a:r>
          </a:p>
        </p:txBody>
      </p:sp>
    </p:spTree>
  </p:cSld>
  <p:clrMapOvr>
    <a:masterClrMapping/>
  </p:clrMapOvr>
  <p:transition advTm="192083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Multi subscribers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69908">
              <a:buSzPct val="100000"/>
              <a:buFont typeface="Wingdings" charset="2"/>
              <a:buChar char="§"/>
            </a:pPr>
            <a:r>
              <a:rPr lang="en-US" dirty="0"/>
              <a:t>1 file system operation per request</a:t>
            </a:r>
          </a:p>
          <a:p>
            <a:pPr marL="469908">
              <a:buSzPct val="100000"/>
              <a:buNone/>
            </a:pPr>
            <a:endParaRPr lang="en-US" dirty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/>
              <a:t>Consumption is cheap</a:t>
            </a:r>
          </a:p>
          <a:p>
            <a:pPr marL="469908">
              <a:buSzPct val="100000"/>
              <a:buNone/>
            </a:pPr>
            <a:endParaRPr lang="en-US" dirty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/>
              <a:t>SLA based message retention</a:t>
            </a:r>
          </a:p>
          <a:p>
            <a:pPr marL="469908">
              <a:buSzPct val="100000"/>
              <a:buNone/>
            </a:pPr>
            <a:endParaRPr lang="en-US" dirty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err="1"/>
              <a:t>Rewindable</a:t>
            </a:r>
            <a:r>
              <a:rPr lang="en-US" dirty="0"/>
              <a:t> consumption</a:t>
            </a:r>
          </a:p>
        </p:txBody>
      </p:sp>
    </p:spTree>
  </p:cSld>
  <p:clrMapOvr>
    <a:masterClrMapping/>
  </p:clrMapOvr>
  <p:transition advTm="8336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LI profi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1172" r="-61172"/>
          <a:stretch>
            <a:fillRect/>
          </a:stretch>
        </p:blipFill>
        <p:spPr>
          <a:xfrm>
            <a:off x="-381000" y="457200"/>
            <a:ext cx="9753600" cy="5668964"/>
          </a:xfrm>
        </p:spPr>
      </p:pic>
    </p:spTree>
  </p:cSld>
  <p:clrMapOvr>
    <a:masterClrMapping/>
  </p:clrMapOvr>
  <p:transition advTm="33399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892969" y="1669852"/>
            <a:ext cx="6965156" cy="4393406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Data integrity checks </a:t>
            </a:r>
          </a:p>
          <a:p>
            <a:pPr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At least once delivery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In order delivery, per partition</a:t>
            </a:r>
          </a:p>
        </p:txBody>
      </p:sp>
    </p:spTree>
  </p:cSld>
  <p:clrMapOvr>
    <a:masterClrMapping/>
  </p:clrMapOvr>
  <p:transition advTm="3821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load balancing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0" y="53340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0" y="160020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32766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200" y="32766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257800" y="53340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cxnSp>
        <p:nvCxnSpPr>
          <p:cNvPr id="24" name="Straight Arrow Connector 23"/>
          <p:cNvCxnSpPr>
            <a:stCxn id="7" idx="2"/>
            <a:endCxn id="14" idx="0"/>
          </p:cNvCxnSpPr>
          <p:nvPr/>
        </p:nvCxnSpPr>
        <p:spPr bwMode="auto">
          <a:xfrm rot="16200000" flipH="1">
            <a:off x="3779520" y="1379220"/>
            <a:ext cx="1127760" cy="2667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2"/>
            <a:endCxn id="13" idx="0"/>
          </p:cNvCxnSpPr>
          <p:nvPr/>
        </p:nvCxnSpPr>
        <p:spPr bwMode="auto">
          <a:xfrm rot="16200000" flipH="1">
            <a:off x="2788920" y="2369820"/>
            <a:ext cx="1127760" cy="6858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6" idx="0"/>
            <a:endCxn id="13" idx="2"/>
          </p:cNvCxnSpPr>
          <p:nvPr/>
        </p:nvCxnSpPr>
        <p:spPr bwMode="auto">
          <a:xfrm rot="5400000" flipH="1" flipV="1">
            <a:off x="2762250" y="4400550"/>
            <a:ext cx="1295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5" idx="0"/>
            <a:endCxn id="14" idx="2"/>
          </p:cNvCxnSpPr>
          <p:nvPr/>
        </p:nvCxnSpPr>
        <p:spPr bwMode="auto">
          <a:xfrm rot="16200000" flipV="1">
            <a:off x="5238750" y="4476750"/>
            <a:ext cx="1295400" cy="4191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5" idx="0"/>
            <a:endCxn id="13" idx="2"/>
          </p:cNvCxnSpPr>
          <p:nvPr/>
        </p:nvCxnSpPr>
        <p:spPr bwMode="auto">
          <a:xfrm rot="16200000" flipV="1">
            <a:off x="4248150" y="3486150"/>
            <a:ext cx="1295400" cy="24003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5257800" y="15849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cxnSp>
        <p:nvCxnSpPr>
          <p:cNvPr id="39" name="Straight Arrow Connector 38"/>
          <p:cNvCxnSpPr>
            <a:stCxn id="33" idx="2"/>
            <a:endCxn id="13" idx="0"/>
          </p:cNvCxnSpPr>
          <p:nvPr/>
        </p:nvCxnSpPr>
        <p:spPr bwMode="auto">
          <a:xfrm rot="5400000">
            <a:off x="4267200" y="1562100"/>
            <a:ext cx="1143000" cy="2286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3" idx="2"/>
            <a:endCxn id="14" idx="0"/>
          </p:cNvCxnSpPr>
          <p:nvPr/>
        </p:nvCxnSpPr>
        <p:spPr bwMode="auto">
          <a:xfrm rot="5400000">
            <a:off x="5257800" y="2552700"/>
            <a:ext cx="1143000" cy="3048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advTm="2104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  <a:ln/>
        </p:spPr>
        <p:txBody>
          <a:bodyPr vert="horz" lIns="91429" tIns="45714" rIns="91429" bIns="45714" rtlCol="0">
            <a:normAutofit/>
          </a:bodyPr>
          <a:lstStyle/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lang="en-US" sz="3200" dirty="0"/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3200" dirty="0"/>
              <a:t># events published = # events consumed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 descr="ideal kafka audit.png"/>
          <p:cNvPicPr>
            <a:picLocks noGrp="1" noChangeAspect="1"/>
          </p:cNvPicPr>
          <p:nvPr>
            <p:ph idx="1"/>
          </p:nvPr>
        </p:nvPicPr>
        <p:blipFill>
          <a:blip r:embed="rId4"/>
          <a:srcRect l="-8748" r="-8748"/>
          <a:stretch>
            <a:fillRect/>
          </a:stretch>
        </p:blipFill>
        <p:spPr>
          <a:xfrm>
            <a:off x="228600" y="1371600"/>
            <a:ext cx="8728973" cy="4800599"/>
          </a:xfrm>
        </p:spPr>
      </p:pic>
      <p:pic>
        <p:nvPicPr>
          <p:cNvPr id="12" name="Picture 11" descr="bad kafka audi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71600"/>
            <a:ext cx="7620000" cy="48925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065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Introduction to pub-sub</a:t>
            </a:r>
          </a:p>
          <a:p>
            <a:pPr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Kafka at LinkedIn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Hadoop and Kafka</a:t>
            </a:r>
          </a:p>
          <a:p>
            <a:pPr algn="l"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Design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b="1" i="1" dirty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</p:cSld>
  <p:clrMapOvr>
    <a:masterClrMapping/>
  </p:clrMapOvr>
  <p:transition advTm="3183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orient="vert" idx="1"/>
          </p:nvPr>
        </p:nvSpPr>
        <p:spPr>
          <a:xfrm>
            <a:off x="457200" y="1371600"/>
            <a:ext cx="8229600" cy="4724400"/>
          </a:xfrm>
          <a:ln/>
        </p:spPr>
        <p:txBody>
          <a:bodyPr vert="horz">
            <a:noAutofit/>
          </a:bodyPr>
          <a:lstStyle/>
          <a:p>
            <a:pPr marL="469908">
              <a:buFont typeface="Wingdings" charset="2"/>
              <a:buChar char="§"/>
            </a:pPr>
            <a:r>
              <a:rPr lang="en-US" dirty="0"/>
              <a:t>2 Linux boxes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 2.0 GHz cores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7200 rpm SATA drive RAID 10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24GB memory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1Gb network link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r>
              <a:rPr lang="en-US" dirty="0"/>
              <a:t>200 byte messages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r>
              <a:rPr lang="en-US" dirty="0"/>
              <a:t>Producer batch size 200 messages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endParaRPr lang="en-US" dirty="0"/>
          </a:p>
        </p:txBody>
      </p:sp>
    </p:spTree>
  </p:cSld>
  <p:clrMapOvr>
    <a:masterClrMapping/>
  </p:clrMapOvr>
  <p:transition advTm="3041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performance metrics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Producer batch size = 40K</a:t>
            </a:r>
          </a:p>
          <a:p>
            <a:r>
              <a:rPr lang="en-US" dirty="0"/>
              <a:t>Consumer batch size = 1MB</a:t>
            </a:r>
          </a:p>
          <a:p>
            <a:r>
              <a:rPr lang="en-US" dirty="0"/>
              <a:t>100 topics, broker flush interval = 100K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Producer throughput = 90 MB/sec</a:t>
            </a:r>
          </a:p>
          <a:p>
            <a:pPr lvl="1"/>
            <a:r>
              <a:rPr lang="en-US" dirty="0"/>
              <a:t>Consumer throughput = 60 MB/sec</a:t>
            </a:r>
          </a:p>
          <a:p>
            <a:pPr lvl="1"/>
            <a:r>
              <a:rPr lang="en-US" dirty="0"/>
              <a:t>Consumer latency = 220 ms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 advTm="865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72" y="274588"/>
            <a:ext cx="8679656" cy="1143000"/>
          </a:xfrm>
        </p:spPr>
        <p:txBody>
          <a:bodyPr/>
          <a:lstStyle/>
          <a:p>
            <a:r>
              <a:rPr lang="en-US" dirty="0"/>
              <a:t>Latency </a:t>
            </a:r>
            <a:r>
              <a:rPr lang="en-US" dirty="0" err="1"/>
              <a:t>vs</a:t>
            </a:r>
            <a:r>
              <a:rPr lang="en-US" dirty="0"/>
              <a:t> throughput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1" y="1714500"/>
          <a:ext cx="8229600" cy="4393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1371600"/>
            <a:ext cx="4256485" cy="372696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/>
              <a:t>(100 topics, 1 producer, 1 broker)</a:t>
            </a:r>
          </a:p>
        </p:txBody>
      </p:sp>
    </p:spTree>
  </p:cSld>
  <p:clrMapOvr>
    <a:masterClrMapping/>
  </p:clrMapOvr>
  <p:transition advTm="8936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647" y="1875235"/>
          <a:ext cx="8228707" cy="425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1447800"/>
            <a:ext cx="4707731" cy="372696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/>
              <a:t>(10 topics, broker flush interval 100K)</a:t>
            </a:r>
          </a:p>
        </p:txBody>
      </p:sp>
    </p:spTree>
  </p:cSld>
  <p:clrMapOvr>
    <a:masterClrMapping/>
  </p:clrMapOvr>
  <p:transition advTm="4676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Throughput </a:t>
            </a:r>
            <a:r>
              <a:rPr lang="en-US" dirty="0" err="1"/>
              <a:t>vs</a:t>
            </a:r>
            <a:r>
              <a:rPr lang="en-US" dirty="0"/>
              <a:t> Unconsumed data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229600" cy="522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65166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4 clusters per </a:t>
            </a:r>
            <a:r>
              <a:rPr lang="en-US" dirty="0" err="1"/>
              <a:t>colo</a:t>
            </a:r>
            <a:r>
              <a:rPr lang="en-US" dirty="0"/>
              <a:t>, 4 servers each</a:t>
            </a:r>
          </a:p>
          <a:p>
            <a:pPr>
              <a:buFont typeface="Wingdings" charset="2"/>
              <a:buChar char="§"/>
            </a:pPr>
            <a:r>
              <a:rPr lang="en-US" dirty="0"/>
              <a:t>850 socket connections per server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20 TB</a:t>
            </a:r>
          </a:p>
          <a:p>
            <a:pPr>
              <a:buFont typeface="Wingdings" charset="2"/>
              <a:buChar char="§"/>
            </a:pPr>
            <a:r>
              <a:rPr lang="en-US" dirty="0"/>
              <a:t>430 topics</a:t>
            </a:r>
          </a:p>
          <a:p>
            <a:pPr>
              <a:buFont typeface="Wingdings" charset="2"/>
              <a:buChar char="§"/>
            </a:pPr>
            <a:r>
              <a:rPr lang="en-US" dirty="0"/>
              <a:t>Batched frontend to offline datacenter latency =&gt; 6-10 </a:t>
            </a:r>
            <a:r>
              <a:rPr lang="en-US" dirty="0" err="1"/>
              <a:t>secs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Frontend to Hadoop latency =&gt; 5 min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</p:cSld>
  <p:clrMapOvr>
    <a:masterClrMapping/>
  </p:clrMapOvr>
  <p:transition advTm="4739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b="1" i="1" dirty="0"/>
              <a:t>Introduction to pub-sub</a:t>
            </a:r>
          </a:p>
          <a:p>
            <a:pPr algn="l"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Kafka at LinkedIn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Hadoop and Kafka</a:t>
            </a:r>
          </a:p>
          <a:p>
            <a:pPr algn="l"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Design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</p:cSld>
  <p:clrMapOvr>
    <a:masterClrMapping/>
  </p:clrMapOvr>
  <p:transition advTm="24649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State of the system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598414"/>
            <a:ext cx="8643938" cy="4750594"/>
          </a:xfrm>
          <a:ln/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Successfully deployed in production at LinkedIn and other startups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Apache incubator inclusion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0.7 Release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Compression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Cluster mirroring</a:t>
            </a:r>
          </a:p>
        </p:txBody>
      </p:sp>
    </p:spTree>
  </p:cSld>
  <p:clrMapOvr>
    <a:masterClrMapping/>
  </p:clrMapOvr>
  <p:transition advTm="515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1143000"/>
          </a:xfrm>
          <a:ln/>
        </p:spPr>
        <p:txBody>
          <a:bodyPr/>
          <a:lstStyle/>
          <a:p>
            <a:r>
              <a:rPr lang="en-US" sz="4500" dirty="0"/>
              <a:t>Replication</a:t>
            </a:r>
          </a:p>
        </p:txBody>
      </p:sp>
      <p:pic>
        <p:nvPicPr>
          <p:cNvPr id="4" name="Picture 3" descr="Repli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6629400" cy="4360626"/>
          </a:xfrm>
          <a:prstGeom prst="rect">
            <a:avLst/>
          </a:prstGeom>
        </p:spPr>
      </p:pic>
    </p:spTree>
  </p:cSld>
  <p:clrMapOvr>
    <a:masterClrMapping/>
  </p:clrMapOvr>
  <p:transition advTm="6555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Some project ideas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892969" y="1669852"/>
            <a:ext cx="6965156" cy="4393406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Security 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Long poll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More compression </a:t>
            </a:r>
            <a:r>
              <a:rPr lang="en-US" dirty="0" err="1">
                <a:ea typeface="ＭＳ Ｐゴシック" pitchFamily="34" charset="-128"/>
              </a:rPr>
              <a:t>codecs</a:t>
            </a:r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Locality of consumption</a:t>
            </a:r>
          </a:p>
        </p:txBody>
      </p:sp>
    </p:spTree>
  </p:cSld>
  <p:clrMapOvr>
    <a:masterClrMapping/>
  </p:clrMapOvr>
  <p:transition advTm="9471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4525963"/>
          </a:xfrm>
        </p:spPr>
        <p:txBody>
          <a:bodyPr/>
          <a:lstStyle/>
          <a:p>
            <a:r>
              <a:rPr lang="en-US" dirty="0"/>
              <a:t>Jay Kreps</a:t>
            </a:r>
          </a:p>
          <a:p>
            <a:r>
              <a:rPr lang="en-US" dirty="0"/>
              <a:t>Jun </a:t>
            </a:r>
            <a:r>
              <a:rPr lang="en-US" dirty="0" err="1"/>
              <a:t>Rao</a:t>
            </a:r>
            <a:endParaRPr lang="en-US" dirty="0"/>
          </a:p>
          <a:p>
            <a:r>
              <a:rPr lang="en-US" dirty="0"/>
              <a:t>Neha Narkhede</a:t>
            </a:r>
          </a:p>
          <a:p>
            <a:r>
              <a:rPr lang="en-US" dirty="0"/>
              <a:t>Joel </a:t>
            </a:r>
            <a:r>
              <a:rPr lang="en-US" dirty="0" err="1"/>
              <a:t>Koshy</a:t>
            </a:r>
            <a:endParaRPr lang="en-US" dirty="0"/>
          </a:p>
          <a:p>
            <a:r>
              <a:rPr lang="en-US" dirty="0"/>
              <a:t>Chris Burroughs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149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133600"/>
            <a:ext cx="7772400" cy="1362075"/>
          </a:xfrm>
          <a:ln/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505200"/>
            <a:ext cx="7772400" cy="2133601"/>
          </a:xfrm>
          <a:ln/>
        </p:spPr>
        <p:txBody>
          <a:bodyPr>
            <a:noAutofit/>
          </a:bodyPr>
          <a:lstStyle/>
          <a:p>
            <a:pPr algn="ctr"/>
            <a:endParaRPr lang="en-US" dirty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r>
              <a:rPr lang="en-US" dirty="0">
                <a:solidFill>
                  <a:srgbClr val="0000FF"/>
                </a:solidFill>
                <a:sym typeface="Cochin" pitchFamily="-107" charset="0"/>
              </a:rPr>
              <a:t>http://</a:t>
            </a:r>
            <a:r>
              <a:rPr lang="en-US" dirty="0" err="1">
                <a:solidFill>
                  <a:srgbClr val="0000FF"/>
                </a:solidFill>
                <a:sym typeface="Cochin" pitchFamily="-107" charset="0"/>
              </a:rPr>
              <a:t>incubator.apache.org/kafka/index.html</a:t>
            </a:r>
            <a:endParaRPr lang="en-US" dirty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r>
              <a:rPr lang="en-US" dirty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kafka-users@incubator.apache.org</a:t>
            </a:r>
          </a:p>
          <a:p>
            <a:pPr algn="ctr"/>
            <a:r>
              <a:rPr lang="en-US" dirty="0">
                <a:solidFill>
                  <a:srgbClr val="0000FF"/>
                </a:solidFill>
                <a:sym typeface="Cochin" pitchFamily="-107" charset="0"/>
              </a:rPr>
              <a:t>http://</a:t>
            </a:r>
            <a:r>
              <a:rPr lang="en-US" dirty="0" err="1">
                <a:solidFill>
                  <a:srgbClr val="0000FF"/>
                </a:solidFill>
                <a:sym typeface="Cochin" pitchFamily="-107" charset="0"/>
              </a:rPr>
              <a:t>www.linkedin.com/in/nehanarkhede</a:t>
            </a:r>
            <a:endParaRPr lang="en-US" dirty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r>
              <a:rPr lang="en-US" dirty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nehanarkhede</a:t>
            </a:r>
            <a:endParaRPr lang="en-US" dirty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</a:endParaRPr>
          </a:p>
          <a:p>
            <a:pPr algn="ctr"/>
            <a:r>
              <a:rPr lang="en-US" dirty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#</a:t>
            </a:r>
            <a:r>
              <a:rPr lang="en-US" dirty="0" err="1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kafka</a:t>
            </a:r>
            <a:endParaRPr lang="en-US" dirty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  <a:p>
            <a:pPr algn="ctr"/>
            <a:endParaRPr lang="en-US" dirty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</p:txBody>
      </p:sp>
    </p:spTree>
  </p:cSld>
  <p:clrMapOvr>
    <a:masterClrMapping/>
  </p:clrMapOvr>
  <p:transition advTm="1583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235" y="571500"/>
            <a:ext cx="7679531" cy="543929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54" y="517922"/>
            <a:ext cx="7601396" cy="538460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API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883" y="1384102"/>
            <a:ext cx="7589517" cy="44832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903" y="1447800"/>
            <a:ext cx="7429897" cy="454584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 sub ?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838200" y="214884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6477000" y="21336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38200" y="472440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53200" y="43434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44" name="Cloud 43"/>
          <p:cNvSpPr/>
          <p:nvPr/>
        </p:nvSpPr>
        <p:spPr>
          <a:xfrm>
            <a:off x="2895600" y="2529840"/>
            <a:ext cx="2971800" cy="2286000"/>
          </a:xfrm>
          <a:prstGeom prst="cloud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95000"/>
                <a:satMod val="105000"/>
                <a:alpha val="1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276600" y="2910840"/>
            <a:ext cx="1219200" cy="457200"/>
            <a:chOff x="3505200" y="2743200"/>
            <a:chExt cx="1219200" cy="457200"/>
          </a:xfrm>
        </p:grpSpPr>
        <p:sp>
          <p:nvSpPr>
            <p:cNvPr id="47" name="Stored Data 46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Topic 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72000" y="2987040"/>
            <a:ext cx="1219200" cy="457200"/>
            <a:chOff x="3505200" y="2743200"/>
            <a:chExt cx="1219200" cy="457200"/>
          </a:xfrm>
        </p:grpSpPr>
        <p:sp>
          <p:nvSpPr>
            <p:cNvPr id="66" name="Stored Data 65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Topic 2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657600" y="3596640"/>
            <a:ext cx="1219200" cy="457200"/>
            <a:chOff x="3505200" y="2743200"/>
            <a:chExt cx="1219200" cy="457200"/>
          </a:xfrm>
        </p:grpSpPr>
        <p:sp>
          <p:nvSpPr>
            <p:cNvPr id="69" name="Stored Data 68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Topic 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ight Arrow 70"/>
          <p:cNvSpPr/>
          <p:nvPr/>
        </p:nvSpPr>
        <p:spPr>
          <a:xfrm rot="2322694">
            <a:off x="2441781" y="2685925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22" idx="1"/>
          </p:cNvCxnSpPr>
          <p:nvPr/>
        </p:nvCxnSpPr>
        <p:spPr>
          <a:xfrm rot="10800000" flipV="1">
            <a:off x="5715000" y="240792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1"/>
          </p:cNvCxnSpPr>
          <p:nvPr/>
        </p:nvCxnSpPr>
        <p:spPr>
          <a:xfrm rot="10800000">
            <a:off x="5715000" y="4053840"/>
            <a:ext cx="838200" cy="56388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 rot="19404221">
            <a:off x="2366813" y="446748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080788">
            <a:off x="5781887" y="2842516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795341">
            <a:off x="5491270" y="442191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181600" y="23012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21488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publish(topic</a:t>
            </a:r>
            <a:r>
              <a:rPr lang="en-US" dirty="0"/>
              <a:t>, 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52800" y="40171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 subscribe 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8400" y="29108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msg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172200" y="48920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msg</a:t>
            </a:r>
            <a:endParaRPr lang="en-US" dirty="0"/>
          </a:p>
        </p:txBody>
      </p:sp>
    </p:spTree>
  </p:cSld>
  <p:clrMapOvr>
    <a:masterClrMapping/>
  </p:clrMapOvr>
  <p:transition advTm="13528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Introduction to pub-sub</a:t>
            </a:r>
          </a:p>
          <a:p>
            <a:pPr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b="1" i="1" dirty="0"/>
              <a:t>Kafka at LinkedIn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Hadoop and Kafka</a:t>
            </a:r>
          </a:p>
          <a:p>
            <a:pPr algn="l"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Design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</p:cSld>
  <p:clrMapOvr>
    <a:masterClrMapping/>
  </p:clrMapOvr>
  <p:transition advTm="683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Activity tracking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Operational metrics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4541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Distributed</a:t>
            </a:r>
          </a:p>
          <a:p>
            <a:pPr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Persistent</a:t>
            </a:r>
          </a:p>
          <a:p>
            <a:pPr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High throughput</a:t>
            </a:r>
          </a:p>
        </p:txBody>
      </p:sp>
    </p:spTree>
  </p:cSld>
  <p:clrMapOvr>
    <a:masterClrMapping/>
  </p:clrMapOvr>
  <p:transition advTm="2463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at LinkedIn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Frontend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5181600"/>
            <a:ext cx="1295400" cy="83820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Real time monitoring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3528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5052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6096000" y="5105400"/>
            <a:ext cx="1066800" cy="990600"/>
          </a:xfrm>
          <a:prstGeom prst="flowChartMagneticDisk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</p:txBody>
      </p: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 bwMode="auto">
          <a:xfrm rot="16200000" flipH="1">
            <a:off x="2743200" y="1638300"/>
            <a:ext cx="990600" cy="2438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36" idx="2"/>
            <a:endCxn id="7" idx="0"/>
          </p:cNvCxnSpPr>
          <p:nvPr/>
        </p:nvCxnSpPr>
        <p:spPr bwMode="auto">
          <a:xfrm rot="5400000">
            <a:off x="4191000" y="2628900"/>
            <a:ext cx="990600" cy="457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0"/>
            <a:endCxn id="37" idx="2"/>
          </p:cNvCxnSpPr>
          <p:nvPr/>
        </p:nvCxnSpPr>
        <p:spPr bwMode="auto">
          <a:xfrm rot="5400000" flipH="1" flipV="1">
            <a:off x="2933700" y="3429000"/>
            <a:ext cx="838200" cy="2667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7" name="Straight Arrow Connector 16"/>
          <p:cNvCxnSpPr>
            <a:stCxn id="31" idx="0"/>
            <a:endCxn id="37" idx="2"/>
          </p:cNvCxnSpPr>
          <p:nvPr/>
        </p:nvCxnSpPr>
        <p:spPr bwMode="auto">
          <a:xfrm rot="5400000" flipH="1" flipV="1">
            <a:off x="3695700" y="4191000"/>
            <a:ext cx="838200" cy="1143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Straight Arrow Connector 18"/>
          <p:cNvCxnSpPr>
            <a:stCxn id="32" idx="0"/>
            <a:endCxn id="37" idx="2"/>
          </p:cNvCxnSpPr>
          <p:nvPr/>
        </p:nvCxnSpPr>
        <p:spPr bwMode="auto">
          <a:xfrm rot="16200000" flipV="1">
            <a:off x="4495800" y="4533900"/>
            <a:ext cx="838200" cy="457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Straight Arrow Connector 19"/>
          <p:cNvCxnSpPr>
            <a:stCxn id="44" idx="2"/>
            <a:endCxn id="7" idx="0"/>
          </p:cNvCxnSpPr>
          <p:nvPr/>
        </p:nvCxnSpPr>
        <p:spPr bwMode="auto">
          <a:xfrm rot="16200000" flipH="1">
            <a:off x="3467100" y="2362200"/>
            <a:ext cx="99060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Magnetic Disk 25"/>
          <p:cNvSpPr/>
          <p:nvPr/>
        </p:nvSpPr>
        <p:spPr>
          <a:xfrm>
            <a:off x="7467600" y="5105400"/>
            <a:ext cx="1066800" cy="990600"/>
          </a:xfrm>
          <a:prstGeom prst="flowChartMagneticDisk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DWH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95600" y="5181600"/>
            <a:ext cx="1295400" cy="83820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Security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systems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495800" y="5181600"/>
            <a:ext cx="1295400" cy="83820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News feed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8600" y="3581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28956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Frontend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57912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Service</a:t>
            </a:r>
          </a:p>
        </p:txBody>
      </p:sp>
      <p:cxnSp>
        <p:nvCxnSpPr>
          <p:cNvPr id="59" name="Straight Arrow Connector 58"/>
          <p:cNvCxnSpPr>
            <a:stCxn id="11" idx="1"/>
            <a:endCxn id="37" idx="2"/>
          </p:cNvCxnSpPr>
          <p:nvPr/>
        </p:nvCxnSpPr>
        <p:spPr bwMode="auto">
          <a:xfrm rot="16200000" flipV="1">
            <a:off x="5276850" y="3752850"/>
            <a:ext cx="762000" cy="19431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1" name="Straight Arrow Connector 60"/>
          <p:cNvCxnSpPr>
            <a:stCxn id="26" idx="1"/>
            <a:endCxn id="37" idx="2"/>
          </p:cNvCxnSpPr>
          <p:nvPr/>
        </p:nvCxnSpPr>
        <p:spPr bwMode="auto">
          <a:xfrm rot="16200000" flipV="1">
            <a:off x="5962650" y="3067050"/>
            <a:ext cx="762000" cy="33147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43434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Service</a:t>
            </a:r>
          </a:p>
        </p:txBody>
      </p:sp>
      <p:cxnSp>
        <p:nvCxnSpPr>
          <p:cNvPr id="40" name="Straight Arrow Connector 39"/>
          <p:cNvCxnSpPr>
            <a:stCxn id="45" idx="2"/>
            <a:endCxn id="7" idx="0"/>
          </p:cNvCxnSpPr>
          <p:nvPr/>
        </p:nvCxnSpPr>
        <p:spPr bwMode="auto">
          <a:xfrm rot="5400000">
            <a:off x="4914900" y="1905000"/>
            <a:ext cx="990600" cy="1905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" name="Picture 50" descr="Voldemort ingrap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"/>
            <a:ext cx="8839200" cy="5899138"/>
          </a:xfrm>
          <a:prstGeom prst="rect">
            <a:avLst/>
          </a:prstGeom>
        </p:spPr>
      </p:pic>
      <p:pic>
        <p:nvPicPr>
          <p:cNvPr id="52" name="Picture 51" descr="news fe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169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26" grpId="0" animBg="1"/>
      <p:bldP spid="26" grpId="1" animBg="1"/>
      <p:bldP spid="26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Introduction to pub-sub</a:t>
            </a:r>
          </a:p>
          <a:p>
            <a:pPr algn="l"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Kafka at LinkedIn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b="1" i="1" dirty="0"/>
              <a:t>Hadoop and Kafka</a:t>
            </a:r>
          </a:p>
          <a:p>
            <a:pPr algn="l">
              <a:buNone/>
            </a:pPr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Design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Char char="§"/>
            </a:pPr>
            <a:r>
              <a:rPr lang="en-US" dirty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</p:cSld>
  <p:clrMapOvr>
    <a:masterClrMapping/>
  </p:clrMapOvr>
  <p:transition advTm="54866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5.5|21.2|23|2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91.2|1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2.4|16.1|3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7|4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28406</TotalTime>
  <Words>961</Words>
  <Application>Microsoft Office PowerPoint</Application>
  <PresentationFormat>Apresentação na tela (4:3)</PresentationFormat>
  <Paragraphs>347</Paragraphs>
  <Slides>37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Cochin</vt:lpstr>
      <vt:lpstr>Helvetica</vt:lpstr>
      <vt:lpstr>Hoefler Text</vt:lpstr>
      <vt:lpstr>Lucida Grande</vt:lpstr>
      <vt:lpstr>Wingdings</vt:lpstr>
      <vt:lpstr>Office Theme</vt:lpstr>
      <vt:lpstr>Apache Kafka</vt:lpstr>
      <vt:lpstr>Apresentação do PowerPoint</vt:lpstr>
      <vt:lpstr>Outline</vt:lpstr>
      <vt:lpstr>What is pub sub ?</vt:lpstr>
      <vt:lpstr>Outline</vt:lpstr>
      <vt:lpstr>Motivation</vt:lpstr>
      <vt:lpstr>Kafka</vt:lpstr>
      <vt:lpstr>Kafka at LinkedIn</vt:lpstr>
      <vt:lpstr>Outline</vt:lpstr>
      <vt:lpstr>Hadoop Data Load for Kafka</vt:lpstr>
      <vt:lpstr>Multi DC data deployments</vt:lpstr>
      <vt:lpstr>Volume</vt:lpstr>
      <vt:lpstr>Apresentação do PowerPoint</vt:lpstr>
      <vt:lpstr>What Kafka offers </vt:lpstr>
      <vt:lpstr>Architecture</vt:lpstr>
      <vt:lpstr>Outline</vt:lpstr>
      <vt:lpstr>Efficiency #1: simple storage</vt:lpstr>
      <vt:lpstr>Efficiency #2: careful transfer</vt:lpstr>
      <vt:lpstr>Multi subscribers</vt:lpstr>
      <vt:lpstr>Guarantees</vt:lpstr>
      <vt:lpstr>Automatic load balancing</vt:lpstr>
      <vt:lpstr>Auditing</vt:lpstr>
      <vt:lpstr>Outline</vt:lpstr>
      <vt:lpstr>Performance</vt:lpstr>
      <vt:lpstr>Basic performance metrics</vt:lpstr>
      <vt:lpstr>Latency vs throughput</vt:lpstr>
      <vt:lpstr>Scalability</vt:lpstr>
      <vt:lpstr>Throughput vs Unconsumed data</vt:lpstr>
      <vt:lpstr>State of the system</vt:lpstr>
      <vt:lpstr>State of the system</vt:lpstr>
      <vt:lpstr>Replication</vt:lpstr>
      <vt:lpstr>Some project ideas</vt:lpstr>
      <vt:lpstr>Team</vt:lpstr>
      <vt:lpstr>Thank you</vt:lpstr>
      <vt:lpstr>Apresentação do PowerPoint</vt:lpstr>
      <vt:lpstr>Apresentação do PowerPoint</vt:lpstr>
      <vt:lpstr>API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Presentation Title</dc:title>
  <dc:creator>Delia</dc:creator>
  <cp:keywords/>
  <cp:lastModifiedBy>Manoel Almeida</cp:lastModifiedBy>
  <cp:revision>402</cp:revision>
  <dcterms:created xsi:type="dcterms:W3CDTF">2011-11-11T23:43:00Z</dcterms:created>
  <dcterms:modified xsi:type="dcterms:W3CDTF">2019-01-18T16:36:58Z</dcterms:modified>
</cp:coreProperties>
</file>