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84627C6-ECD1-402E-B7FA-F325DC7A970A}" type="datetime">
              <a:rPr b="0" lang="pt-PT" sz="900" spc="-1" strike="noStrike">
                <a:solidFill>
                  <a:srgbClr val="ffffff"/>
                </a:solidFill>
                <a:latin typeface="Century Gothic"/>
              </a:rPr>
              <a:t>14-01-2020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008ABE77-2C2F-43AB-8FFA-0521A53CB8CE}" type="slidenum">
              <a:rPr b="0" lang="pt-PT" sz="2000" spc="-1" strike="noStrike">
                <a:solidFill>
                  <a:srgbClr val="135c86"/>
                </a:solidFill>
                <a:latin typeface="Century Gothic"/>
              </a:rPr>
              <a:t>&lt;number&gt;</a:t>
            </a:fld>
            <a:endParaRPr b="0" lang="pt-PT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B64788F-F738-449C-8673-A891099BF5A2}" type="datetime">
              <a:rPr b="0" lang="pt-PT" sz="900" spc="-1" strike="noStrike">
                <a:solidFill>
                  <a:srgbClr val="ffffff"/>
                </a:solidFill>
                <a:latin typeface="Century Gothic"/>
              </a:rPr>
              <a:t>14-01-2020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DDC2095C-45AF-4CDB-8E6C-DBA8E6F648FA}" type="slidenum">
              <a:rPr b="0" lang="pt-PT" sz="2000" spc="-1" strike="noStrike">
                <a:solidFill>
                  <a:srgbClr val="135c86"/>
                </a:solidFill>
                <a:latin typeface="Century Gothic"/>
              </a:rPr>
              <a:t>&lt;number&gt;</a:t>
            </a:fld>
            <a:endParaRPr b="0" lang="pt-PT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rcRect l="249" t="8174" r="23142" b="3"/>
          <a:stretch/>
        </p:blipFill>
        <p:spPr>
          <a:xfrm>
            <a:off x="3523320" y="-99000"/>
            <a:ext cx="8758800" cy="70801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0"/>
            <a:ext cx="3522960" cy="6847200"/>
          </a:xfrm>
          <a:prstGeom prst="rect">
            <a:avLst/>
          </a:prstGeom>
          <a:solidFill>
            <a:schemeClr val="bg1"/>
          </a:solidFill>
          <a:ln>
            <a:round/>
          </a:ln>
          <a:effectLst>
            <a:glow rad="1905000">
              <a:schemeClr val="bg1"/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§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Grupo 27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Engenharia Informática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Universidade do Minho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-70200" y="3482640"/>
            <a:ext cx="56642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Apple Color Emoji"/>
              </a:rPr>
              <a:t>Bases de Dados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437880" y="3002760"/>
            <a:ext cx="254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Modelo não Relacional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464040" y="2348280"/>
            <a:ext cx="6612480" cy="180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0" name="TextShape 4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Para efeitos de eficiência um modelo não relacional foi também necessário para que fosse possível alterar e gerir mais facilmente a base de dados, pois o modelo relacional não oferece tanta versatilidade nem rapidez como o não relacional, no entanto é mais consistente.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alibri"/>
              </a:rPr>
              <a:t>Vantagens de NoSQL vs MySQL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18640" y="2413080"/>
            <a:ext cx="7198920" cy="3631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As vantagens deste modelo não relacional em MongoDB em relação ao modelo relacional são: 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</a:pP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Oferece maior eficiência e fidelidade o que faz com que acabe sempre por satisfazer as necessidades em termos de velocidade e memória.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A implementação sem esquemas do MongoDB acaba por eliminar os pré-requisitos de ter de criar uma estrutura fixa para a base de dados. Estes modelos permitem uma representação hierárquica das relações e facilitam a habilidade de mudar a estrutura do modelo.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MongoDB tem também um amplo suporte da comunidade, o que faz com que seja mais fácil encontrar soluções para eventuais problemas que possam aparecer.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Esta ferramenta também não oferece qualquer tipo de restrições no design do modelo.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8466120" y="3452040"/>
            <a:ext cx="2912760" cy="1638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alibri"/>
              </a:rPr>
              <a:t>Conclusão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Tendo em conta as exigências apresentadas na parte 2 do enunciado, com o objetivo de uma análise dos problemas elementares num sistema de gestão de informação, criamos um Modelo Conceptual. O mesmo assumiu um papel fundamental, visto que foi a partir desse que se concretizou a conversão para os Modelos Lógico e Físico. Isso permitiu a correta implementação da Base de Dados para a clinica. Seguidamente, criaram-se as funções e procedimentos que se consideraram mais relevantes na manutenção e atualização de um sistema de informação simples, eficaz e otimizado.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Em suma, considera-se que a Base de Dados desenvolvida pelo grupo cumpre a sua função principal, ou seja, manter organizados e atualizados os dados da clínica. Deste modo, com a realização do projeto, apercebemo-nos da importância dos sistemas de gestão de informação para uma instituição, neste caso, para uma clínica de atletas </a:t>
            </a:r>
            <a:r>
              <a:rPr b="0" i="1" lang="en-US" sz="1800" spc="-1" strike="noStrike">
                <a:solidFill>
                  <a:srgbClr val="ffffff"/>
                </a:solidFill>
                <a:latin typeface="Century Gothic"/>
              </a:rPr>
              <a:t>MediSport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alibri"/>
              </a:rPr>
              <a:t>Índice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Introdução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Desenvolvimento do SGBD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Modelo Conceptual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Modelo Lógico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Modelo Físico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Povoamento de Tabelas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Povoamento de tabelas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Funções e Procedimentos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Modelo não Relacional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Vantagens de NoSQL vs MySQL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Conclusão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alibri"/>
              </a:rPr>
              <a:t>Introdução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Este trabalho tem o intuito de fazer um Sistema de gestão de baso de dades para um clinica de Medicina Desportiva, no nosso caso decidimos criar uma clinica desportiva ficticia, a </a:t>
            </a:r>
            <a:r>
              <a:rPr b="0" i="1" lang="en-US" sz="1800" spc="-1" strike="noStrike">
                <a:solidFill>
                  <a:srgbClr val="ffffff"/>
                </a:solidFill>
                <a:latin typeface="Century Gothic"/>
              </a:rPr>
              <a:t>MediSport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Foram criados dois sistemas de gestão de base de dados, um usando um modelo relacional (</a:t>
            </a:r>
            <a:r>
              <a:rPr b="0" i="1" lang="en-US" sz="1800" spc="-1" strike="noStrike">
                <a:solidFill>
                  <a:srgbClr val="ffffff"/>
                </a:solidFill>
                <a:latin typeface="Century Gothic"/>
              </a:rPr>
              <a:t>MySQL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) e outro usando um modelo não relacional (</a:t>
            </a:r>
            <a:r>
              <a:rPr b="0" i="1" lang="en-US" sz="1800" spc="-1" strike="noStrike">
                <a:solidFill>
                  <a:srgbClr val="ffffff"/>
                </a:solidFill>
                <a:latin typeface="Century Gothic"/>
              </a:rPr>
              <a:t>NoSQL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).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Nos slides seguintes vamos apresentar resumidamente o processo de desenvolvimento de ambos os sistemas.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alibri"/>
              </a:rPr>
              <a:t>Desenvolvimento do SGBD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Inicialmente levantamos um caderno de requisitos para conseguirmos ter uma ideia das entidades necessárias para o funcionamento correto da clinica.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Para desenvolver o sistema tivemos que recorrer á produção de vários modelos, o que nos guiou na criação dos diferentes componentes do SGBD.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Após a criação dos modelos foram desenvolvidas as fundações para o sistema seguido pela povoação de informação de forma a podermos testar as funcionalidades a implementar.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Modelo Conceptual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464040" y="967680"/>
            <a:ext cx="6612480" cy="456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9" name="TextShape 4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O modelo conceptual é uma ferramenta essencial para o desenvolvimento de uma Base de Dados, visto que é a representação mais exata do que se pretende modelar, facilitando a criação do modelo lógico. Este modelo é composto por entidades, atributos e relacionamentos entre estes componentes.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Modelo Lógico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743760" y="457200"/>
            <a:ext cx="6053040" cy="5583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4" name="TextShape 4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     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O modelo lógico consiste na passagem do modelo conceptual para um conjunto de tabelas organizadas consoante os seus relacionamentos. Para o efeito, recorreu-se à ferramenta MySQL Workbench utilizada durante as aulas.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Modelo Físico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1187640" y="457200"/>
            <a:ext cx="5164920" cy="5583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9" name="TextShape 4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O </a:t>
            </a:r>
            <a:r>
              <a:rPr b="0" i="1" lang="en-US" sz="1600" spc="-1" strike="noStrike">
                <a:solidFill>
                  <a:srgbClr val="ffffff"/>
                </a:solidFill>
                <a:latin typeface="Century Gothic"/>
              </a:rPr>
              <a:t>Schema 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é uma coleção de objetos (neste caso, de tabelas) que se encontram relacionados entre si. Nas tabelas de relacionamento, vão aparecer os atributos presentes, a chave primária, os índices e as chaves estrangeiras existentes.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278720" y="6129360"/>
            <a:ext cx="373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Criação da tabela Teste_Clinico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Povoamento de Tabelas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464040" y="860400"/>
            <a:ext cx="6612480" cy="4777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5" name="TextShape 4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De modo a poder fazer e testar as </a:t>
            </a:r>
            <a:r>
              <a:rPr b="0" i="1" lang="en-US" sz="1600" spc="-1" strike="noStrike">
                <a:solidFill>
                  <a:srgbClr val="ffffff"/>
                </a:solidFill>
                <a:latin typeface="Century Gothic"/>
              </a:rPr>
              <a:t>queries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é necessário que a tabela esteja populada com informação. 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Como isto se trata de uma clínica ficional é necessário criar entidades ficcionais para poder popular a 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base de dados.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27400" y="5694120"/>
            <a:ext cx="417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Povoamento da tabela modalidade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10000" y="447120"/>
            <a:ext cx="3412800" cy="1559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Funções e Procedimentos</a:t>
            </a:r>
            <a:br/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18640" y="2413080"/>
            <a:ext cx="3404160" cy="3631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35c86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Neste tópico fizemos a tradução das interrogações do utilizador para </a:t>
            </a:r>
            <a:r>
              <a:rPr b="0" i="1" lang="en-US" sz="1600" spc="-1" strike="noStrike">
                <a:solidFill>
                  <a:srgbClr val="ffffff"/>
                </a:solidFill>
                <a:latin typeface="Century Gothic"/>
              </a:rPr>
              <a:t>SQL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(</a:t>
            </a:r>
            <a:r>
              <a:rPr b="0" i="1" lang="en-US" sz="1600" spc="-1" strike="noStrike">
                <a:solidFill>
                  <a:srgbClr val="ffffff"/>
                </a:solidFill>
                <a:latin typeface="Century Gothic"/>
              </a:rPr>
              <a:t>Structured Query Language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), sendo assim criadas diversas </a:t>
            </a:r>
            <a:r>
              <a:rPr b="0" i="1" lang="en-US" sz="1600" spc="-1" strike="noStrike">
                <a:solidFill>
                  <a:srgbClr val="ffffff"/>
                </a:solidFill>
                <a:latin typeface="Century Gothic"/>
              </a:rPr>
              <a:t>queries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, funções e procedimentos.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5279040" y="958680"/>
            <a:ext cx="6269400" cy="494496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8" descr=""/>
          <p:cNvPicPr/>
          <p:nvPr/>
        </p:nvPicPr>
        <p:blipFill>
          <a:blip r:embed="rId1"/>
          <a:stretch/>
        </p:blipFill>
        <p:spPr>
          <a:xfrm>
            <a:off x="5610960" y="1791720"/>
            <a:ext cx="2724480" cy="1039680"/>
          </a:xfrm>
          <a:prstGeom prst="rect">
            <a:avLst/>
          </a:prstGeom>
          <a:ln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2"/>
          <a:stretch/>
        </p:blipFill>
        <p:spPr>
          <a:xfrm>
            <a:off x="8501760" y="2028960"/>
            <a:ext cx="2725560" cy="565200"/>
          </a:xfrm>
          <a:prstGeom prst="rect">
            <a:avLst/>
          </a:prstGeom>
          <a:ln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3"/>
          <a:stretch/>
        </p:blipFill>
        <p:spPr>
          <a:xfrm>
            <a:off x="5610960" y="4544640"/>
            <a:ext cx="3961080" cy="103968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4"/>
          <a:stretch/>
        </p:blipFill>
        <p:spPr>
          <a:xfrm>
            <a:off x="5478120" y="3214080"/>
            <a:ext cx="5564160" cy="10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35c86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1a649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35c86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1a649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  <Words>756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2020-01-13T15:27:14Z</dcterms:created>
  <dc:creator>Jorge Manuel Loureiro Vieira</dc:creator>
  <dc:description/>
  <dc:language>pt-PT</dc:language>
  <cp:lastModifiedBy/>
  <dcterms:modified xsi:type="dcterms:W3CDTF">2020-01-14T09:54:45Z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