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5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1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8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7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crowd of people&#10;&#10;Description automatically generated">
            <a:extLst>
              <a:ext uri="{FF2B5EF4-FFF2-40B4-BE49-F238E27FC236}">
                <a16:creationId xmlns:a16="http://schemas.microsoft.com/office/drawing/2014/main" id="{2709EC3B-BE02-4241-853F-A3BB8B6E2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0" t="8174" r="23143" b="2"/>
          <a:stretch/>
        </p:blipFill>
        <p:spPr>
          <a:xfrm>
            <a:off x="3523488" y="-98854"/>
            <a:ext cx="8759128" cy="7080422"/>
          </a:xfrm>
          <a:prstGeom prst="rect">
            <a:avLst/>
          </a:prstGeom>
          <a:noFill/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95C0F99-A4CB-4640-AE19-D00E8BF2210F}"/>
              </a:ext>
            </a:extLst>
          </p:cNvPr>
          <p:cNvSpPr/>
          <p:nvPr/>
        </p:nvSpPr>
        <p:spPr>
          <a:xfrm>
            <a:off x="0" y="0"/>
            <a:ext cx="3523488" cy="6847480"/>
          </a:xfrm>
          <a:prstGeom prst="rect">
            <a:avLst/>
          </a:prstGeom>
          <a:solidFill>
            <a:schemeClr val="bg1"/>
          </a:solidFill>
          <a:effectLst>
            <a:glow rad="1905000">
              <a:schemeClr val="bg1"/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§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7EEDA-9F70-B34F-B932-8181EAD1B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Grupo 27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Engenharia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Informática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Universidade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do Minho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A0BA2D-5699-FD4D-8512-6544E4DB3112}"/>
              </a:ext>
            </a:extLst>
          </p:cNvPr>
          <p:cNvSpPr/>
          <p:nvPr/>
        </p:nvSpPr>
        <p:spPr>
          <a:xfrm>
            <a:off x="481599" y="3482667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Bases de Dados</a:t>
            </a:r>
            <a:endParaRPr lang="en-GB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63782-F2C9-214D-BBC2-1F36237E0138}"/>
              </a:ext>
            </a:extLst>
          </p:cNvPr>
          <p:cNvSpPr txBox="1"/>
          <p:nvPr/>
        </p:nvSpPr>
        <p:spPr>
          <a:xfrm>
            <a:off x="6437870" y="3002692"/>
            <a:ext cx="25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02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1D7F0-1BEF-524C-8221-2549BA65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pt-PT" sz="3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não Relacional</a:t>
            </a:r>
          </a:p>
        </p:txBody>
      </p:sp>
      <p:pic>
        <p:nvPicPr>
          <p:cNvPr id="6146" name="Picture 2" descr="Resultado de imagem para mongodb">
            <a:extLst>
              <a:ext uri="{FF2B5EF4-FFF2-40B4-BE49-F238E27FC236}">
                <a16:creationId xmlns:a16="http://schemas.microsoft.com/office/drawing/2014/main" id="{8F6AA341-5894-3642-98A9-0FC152EB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61" y="2348279"/>
            <a:ext cx="6612856" cy="1802004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B408-02B3-3F45-B4C7-F6704B72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Para efeitos de eficiência um modelo não relacional foi também necessário para que fosse possível alterar e gerir mais facilmente a base de dados, pois o modelo relacional não oferece tanta versatilidade nem rapidez como o não relacional, no entanto é mais consistente.</a:t>
            </a:r>
            <a:endParaRPr lang="pt-PT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10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DFE5-93AB-BE43-A73B-FC9BF109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Vantagens de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0E38A7D1-44EA-164E-B912-5CAA47D4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As </a:t>
            </a:r>
            <a:r>
              <a:rPr lang="en-US" sz="1400" dirty="0" err="1"/>
              <a:t>vantagens</a:t>
            </a:r>
            <a:r>
              <a:rPr lang="en-US" sz="1400" dirty="0"/>
              <a:t> </a:t>
            </a:r>
            <a:r>
              <a:rPr lang="en-US" sz="1400" dirty="0" err="1"/>
              <a:t>deste</a:t>
            </a:r>
            <a:r>
              <a:rPr lang="en-US" sz="1400" dirty="0"/>
              <a:t> </a:t>
            </a:r>
            <a:r>
              <a:rPr lang="en-US" sz="1400" dirty="0" err="1"/>
              <a:t>modelo</a:t>
            </a:r>
            <a:r>
              <a:rPr lang="en-US" sz="1400" dirty="0"/>
              <a:t>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relacional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MongoDB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relação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modelo</a:t>
            </a:r>
            <a:r>
              <a:rPr lang="en-US" sz="1400" dirty="0"/>
              <a:t> </a:t>
            </a:r>
            <a:r>
              <a:rPr lang="en-US" sz="1400" dirty="0" err="1"/>
              <a:t>relacional</a:t>
            </a:r>
            <a:r>
              <a:rPr lang="en-US" sz="1400" dirty="0"/>
              <a:t> </a:t>
            </a:r>
            <a:r>
              <a:rPr lang="en-US" sz="1400" dirty="0" err="1"/>
              <a:t>são</a:t>
            </a:r>
            <a:r>
              <a:rPr lang="en-US" sz="1400" dirty="0"/>
              <a:t>: </a:t>
            </a:r>
          </a:p>
          <a:p>
            <a:pPr fontAlgn="base">
              <a:lnSpc>
                <a:spcPct val="90000"/>
              </a:lnSpc>
            </a:pPr>
            <a:endParaRPr lang="en-US" sz="1400" dirty="0"/>
          </a:p>
          <a:p>
            <a:pPr fontAlgn="base">
              <a:lnSpc>
                <a:spcPct val="90000"/>
              </a:lnSpc>
            </a:pPr>
            <a:r>
              <a:rPr lang="en-US" sz="1400" dirty="0" err="1"/>
              <a:t>Oferece</a:t>
            </a:r>
            <a:r>
              <a:rPr lang="en-US" sz="1400" dirty="0"/>
              <a:t>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eficiência</a:t>
            </a:r>
            <a:r>
              <a:rPr lang="en-US" sz="1400" dirty="0"/>
              <a:t> e </a:t>
            </a:r>
            <a:r>
              <a:rPr lang="en-US" sz="1400" dirty="0" err="1"/>
              <a:t>fidelidade</a:t>
            </a:r>
            <a:r>
              <a:rPr lang="en-US" sz="1400" dirty="0"/>
              <a:t> o que </a:t>
            </a:r>
            <a:r>
              <a:rPr lang="en-US" sz="1400" dirty="0" err="1"/>
              <a:t>faz</a:t>
            </a:r>
            <a:r>
              <a:rPr lang="en-US" sz="1400" dirty="0"/>
              <a:t> com que </a:t>
            </a:r>
            <a:r>
              <a:rPr lang="en-US" sz="1400" dirty="0" err="1"/>
              <a:t>acabe</a:t>
            </a:r>
            <a:r>
              <a:rPr lang="en-US" sz="1400" dirty="0"/>
              <a:t> </a:t>
            </a:r>
            <a:r>
              <a:rPr lang="en-US" sz="1400" dirty="0" err="1"/>
              <a:t>sempre</a:t>
            </a:r>
            <a:r>
              <a:rPr lang="en-US" sz="1400" dirty="0"/>
              <a:t> por </a:t>
            </a:r>
            <a:r>
              <a:rPr lang="en-US" sz="1400" dirty="0" err="1"/>
              <a:t>satisfazer</a:t>
            </a:r>
            <a:r>
              <a:rPr lang="en-US" sz="1400" dirty="0"/>
              <a:t> as </a:t>
            </a:r>
            <a:r>
              <a:rPr lang="en-US" sz="1400" dirty="0" err="1"/>
              <a:t>necessidades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termos</a:t>
            </a:r>
            <a:r>
              <a:rPr lang="en-US" sz="1400" dirty="0"/>
              <a:t> de </a:t>
            </a:r>
            <a:r>
              <a:rPr lang="en-US" sz="1400" dirty="0" err="1"/>
              <a:t>velocidade</a:t>
            </a:r>
            <a:r>
              <a:rPr lang="en-US" sz="1400" dirty="0"/>
              <a:t> e </a:t>
            </a:r>
            <a:r>
              <a:rPr lang="en-US" sz="1400" dirty="0" err="1"/>
              <a:t>memória</a:t>
            </a:r>
            <a:r>
              <a:rPr lang="en-US" sz="1400" dirty="0"/>
              <a:t>.</a:t>
            </a:r>
          </a:p>
          <a:p>
            <a:pPr fontAlgn="base">
              <a:lnSpc>
                <a:spcPct val="90000"/>
              </a:lnSpc>
            </a:pPr>
            <a:r>
              <a:rPr lang="en-US" sz="1400" dirty="0"/>
              <a:t>A </a:t>
            </a:r>
            <a:r>
              <a:rPr lang="en-US" sz="1400" dirty="0" err="1"/>
              <a:t>implementação</a:t>
            </a:r>
            <a:r>
              <a:rPr lang="en-US" sz="1400" dirty="0"/>
              <a:t> </a:t>
            </a:r>
            <a:r>
              <a:rPr lang="en-US" sz="1400" dirty="0" err="1"/>
              <a:t>sem</a:t>
            </a:r>
            <a:r>
              <a:rPr lang="en-US" sz="1400" dirty="0"/>
              <a:t> </a:t>
            </a:r>
            <a:r>
              <a:rPr lang="en-US" sz="1400" dirty="0" err="1"/>
              <a:t>esquemas</a:t>
            </a:r>
            <a:r>
              <a:rPr lang="en-US" sz="1400" dirty="0"/>
              <a:t> do MongoDB </a:t>
            </a:r>
            <a:r>
              <a:rPr lang="en-US" sz="1400" dirty="0" err="1"/>
              <a:t>acaba</a:t>
            </a:r>
            <a:r>
              <a:rPr lang="en-US" sz="1400" dirty="0"/>
              <a:t> por </a:t>
            </a:r>
            <a:r>
              <a:rPr lang="en-US" sz="1400" dirty="0" err="1"/>
              <a:t>eliminar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pré-requisitos</a:t>
            </a:r>
            <a:r>
              <a:rPr lang="en-US" sz="1400" dirty="0"/>
              <a:t> de </a:t>
            </a:r>
            <a:r>
              <a:rPr lang="en-US" sz="1400" dirty="0" err="1"/>
              <a:t>ter</a:t>
            </a:r>
            <a:r>
              <a:rPr lang="en-US" sz="1400" dirty="0"/>
              <a:t> de </a:t>
            </a:r>
            <a:r>
              <a:rPr lang="en-US" sz="1400" dirty="0" err="1"/>
              <a:t>criar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estrutura</a:t>
            </a:r>
            <a:r>
              <a:rPr lang="en-US" sz="1400" dirty="0"/>
              <a:t> </a:t>
            </a:r>
            <a:r>
              <a:rPr lang="en-US" sz="1400" dirty="0" err="1"/>
              <a:t>fixa</a:t>
            </a:r>
            <a:r>
              <a:rPr lang="en-US" sz="1400" dirty="0"/>
              <a:t> para a base de dados. Estes </a:t>
            </a:r>
            <a:r>
              <a:rPr lang="en-US" sz="1400" dirty="0" err="1"/>
              <a:t>modelos</a:t>
            </a:r>
            <a:r>
              <a:rPr lang="en-US" sz="1400" dirty="0"/>
              <a:t> </a:t>
            </a:r>
            <a:r>
              <a:rPr lang="en-US" sz="1400" dirty="0" err="1"/>
              <a:t>permitem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representação</a:t>
            </a:r>
            <a:r>
              <a:rPr lang="en-US" sz="1400" dirty="0"/>
              <a:t> </a:t>
            </a:r>
            <a:r>
              <a:rPr lang="en-US" sz="1400" dirty="0" err="1"/>
              <a:t>hierárquica</a:t>
            </a:r>
            <a:r>
              <a:rPr lang="en-US" sz="1400" dirty="0"/>
              <a:t> das </a:t>
            </a:r>
            <a:r>
              <a:rPr lang="en-US" sz="1400" dirty="0" err="1"/>
              <a:t>relações</a:t>
            </a:r>
            <a:r>
              <a:rPr lang="en-US" sz="1400" dirty="0"/>
              <a:t> e </a:t>
            </a:r>
            <a:r>
              <a:rPr lang="en-US" sz="1400" dirty="0" err="1"/>
              <a:t>facilitam</a:t>
            </a:r>
            <a:r>
              <a:rPr lang="en-US" sz="1400" dirty="0"/>
              <a:t> a </a:t>
            </a:r>
            <a:r>
              <a:rPr lang="en-US" sz="1400" dirty="0" err="1"/>
              <a:t>habilidade</a:t>
            </a:r>
            <a:r>
              <a:rPr lang="en-US" sz="1400" dirty="0"/>
              <a:t> de mudar a </a:t>
            </a:r>
            <a:r>
              <a:rPr lang="en-US" sz="1400" dirty="0" err="1"/>
              <a:t>estrutura</a:t>
            </a:r>
            <a:r>
              <a:rPr lang="en-US" sz="1400" dirty="0"/>
              <a:t> do </a:t>
            </a:r>
            <a:r>
              <a:rPr lang="en-US" sz="1400" dirty="0" err="1"/>
              <a:t>modelo</a:t>
            </a:r>
            <a:r>
              <a:rPr lang="en-US" sz="1400" dirty="0"/>
              <a:t>.</a:t>
            </a:r>
          </a:p>
          <a:p>
            <a:pPr fontAlgn="base">
              <a:lnSpc>
                <a:spcPct val="90000"/>
              </a:lnSpc>
            </a:pPr>
            <a:r>
              <a:rPr lang="en-US" sz="1400" dirty="0"/>
              <a:t>MongoDB </a:t>
            </a:r>
            <a:r>
              <a:rPr lang="en-US" sz="1400" dirty="0" err="1"/>
              <a:t>tem</a:t>
            </a:r>
            <a:r>
              <a:rPr lang="en-US" sz="1400" dirty="0"/>
              <a:t> </a:t>
            </a:r>
            <a:r>
              <a:rPr lang="en-US" sz="1400" dirty="0" err="1"/>
              <a:t>também</a:t>
            </a:r>
            <a:r>
              <a:rPr lang="en-US" sz="1400" dirty="0"/>
              <a:t> um </a:t>
            </a:r>
            <a:r>
              <a:rPr lang="en-US" sz="1400" dirty="0" err="1"/>
              <a:t>amplo</a:t>
            </a:r>
            <a:r>
              <a:rPr lang="en-US" sz="1400" dirty="0"/>
              <a:t> </a:t>
            </a:r>
            <a:r>
              <a:rPr lang="en-US" sz="1400" dirty="0" err="1"/>
              <a:t>suporte</a:t>
            </a:r>
            <a:r>
              <a:rPr lang="en-US" sz="1400" dirty="0"/>
              <a:t> da </a:t>
            </a:r>
            <a:r>
              <a:rPr lang="en-US" sz="1400" dirty="0" err="1"/>
              <a:t>comunidade</a:t>
            </a:r>
            <a:r>
              <a:rPr lang="en-US" sz="1400" dirty="0"/>
              <a:t>, o que </a:t>
            </a:r>
            <a:r>
              <a:rPr lang="en-US" sz="1400" dirty="0" err="1"/>
              <a:t>faz</a:t>
            </a:r>
            <a:r>
              <a:rPr lang="en-US" sz="1400" dirty="0"/>
              <a:t> com que </a:t>
            </a:r>
            <a:r>
              <a:rPr lang="en-US" sz="1400" dirty="0" err="1"/>
              <a:t>seja</a:t>
            </a:r>
            <a:r>
              <a:rPr lang="en-US" sz="1400" dirty="0"/>
              <a:t>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fácil</a:t>
            </a:r>
            <a:r>
              <a:rPr lang="en-US" sz="1400" dirty="0"/>
              <a:t> </a:t>
            </a:r>
            <a:r>
              <a:rPr lang="en-US" sz="1400" dirty="0" err="1"/>
              <a:t>encontrar</a:t>
            </a:r>
            <a:r>
              <a:rPr lang="en-US" sz="1400" dirty="0"/>
              <a:t> </a:t>
            </a:r>
            <a:r>
              <a:rPr lang="en-US" sz="1400" dirty="0" err="1"/>
              <a:t>soluções</a:t>
            </a:r>
            <a:r>
              <a:rPr lang="en-US" sz="1400" dirty="0"/>
              <a:t> para </a:t>
            </a:r>
            <a:r>
              <a:rPr lang="en-US" sz="1400" dirty="0" err="1"/>
              <a:t>eventuais</a:t>
            </a:r>
            <a:r>
              <a:rPr lang="en-US" sz="1400" dirty="0"/>
              <a:t> </a:t>
            </a:r>
            <a:r>
              <a:rPr lang="en-US" sz="1400" dirty="0" err="1"/>
              <a:t>problemas</a:t>
            </a:r>
            <a:r>
              <a:rPr lang="en-US" sz="1400" dirty="0"/>
              <a:t> que </a:t>
            </a:r>
            <a:r>
              <a:rPr lang="en-US" sz="1400" dirty="0" err="1"/>
              <a:t>possam</a:t>
            </a:r>
            <a:r>
              <a:rPr lang="en-US" sz="1400" dirty="0"/>
              <a:t> </a:t>
            </a:r>
            <a:r>
              <a:rPr lang="en-US" sz="1400" dirty="0" err="1"/>
              <a:t>aparecer</a:t>
            </a:r>
            <a:r>
              <a:rPr lang="en-US" sz="1400" dirty="0"/>
              <a:t>.</a:t>
            </a:r>
          </a:p>
          <a:p>
            <a:pPr fontAlgn="base">
              <a:lnSpc>
                <a:spcPct val="90000"/>
              </a:lnSpc>
            </a:pPr>
            <a:r>
              <a:rPr lang="en-US" sz="1400" dirty="0" err="1"/>
              <a:t>Esta</a:t>
            </a:r>
            <a:r>
              <a:rPr lang="en-US" sz="1400" dirty="0"/>
              <a:t> ferramenta </a:t>
            </a:r>
            <a:r>
              <a:rPr lang="en-US" sz="1400" dirty="0" err="1"/>
              <a:t>também</a:t>
            </a:r>
            <a:r>
              <a:rPr lang="en-US" sz="1400" dirty="0"/>
              <a:t>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oferece</a:t>
            </a:r>
            <a:r>
              <a:rPr lang="en-US" sz="1400" dirty="0"/>
              <a:t> </a:t>
            </a:r>
            <a:r>
              <a:rPr lang="en-US" sz="1400" dirty="0" err="1"/>
              <a:t>qualquer</a:t>
            </a:r>
            <a:r>
              <a:rPr lang="en-US" sz="1400" dirty="0"/>
              <a:t> </a:t>
            </a:r>
            <a:r>
              <a:rPr lang="en-US" sz="1400" dirty="0" err="1"/>
              <a:t>tipo</a:t>
            </a:r>
            <a:r>
              <a:rPr lang="en-US" sz="1400" dirty="0"/>
              <a:t> de </a:t>
            </a:r>
            <a:r>
              <a:rPr lang="en-US" sz="1400" dirty="0" err="1"/>
              <a:t>restrições</a:t>
            </a:r>
            <a:r>
              <a:rPr lang="en-US" sz="1400" dirty="0"/>
              <a:t> no design do </a:t>
            </a:r>
            <a:r>
              <a:rPr lang="en-US" sz="1400" dirty="0" err="1"/>
              <a:t>modelo</a:t>
            </a:r>
            <a:r>
              <a:rPr lang="en-US" sz="1400" dirty="0"/>
              <a:t>.</a:t>
            </a:r>
          </a:p>
          <a:p>
            <a:pPr lvl="4">
              <a:lnSpc>
                <a:spcPct val="90000"/>
              </a:lnSpc>
            </a:pPr>
            <a:endParaRPr lang="pt-PT" sz="14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04107FA-6401-5648-A345-60B53AF3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138" y="3451871"/>
            <a:ext cx="2913062" cy="163859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6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2780-6674-3E4B-8562-7F64414C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7F67-CC46-CC4E-9D97-5DD1E53B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Tendo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as </a:t>
            </a:r>
            <a:r>
              <a:rPr lang="en-US" dirty="0" err="1"/>
              <a:t>exigências</a:t>
            </a:r>
            <a:r>
              <a:rPr lang="en-US" dirty="0"/>
              <a:t> </a:t>
            </a:r>
            <a:r>
              <a:rPr lang="en-US" dirty="0" err="1"/>
              <a:t>apresentadas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2 do </a:t>
            </a:r>
            <a:r>
              <a:rPr lang="en-US" dirty="0" err="1"/>
              <a:t>enunciado</a:t>
            </a:r>
            <a:r>
              <a:rPr lang="en-US" dirty="0"/>
              <a:t>, com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dos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elementares</a:t>
            </a:r>
            <a:r>
              <a:rPr lang="en-US" dirty="0"/>
              <a:t> num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, </a:t>
            </a:r>
            <a:r>
              <a:rPr lang="en-US" dirty="0" err="1"/>
              <a:t>criamos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Conceptual.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assumiu</a:t>
            </a:r>
            <a:r>
              <a:rPr lang="en-US" dirty="0"/>
              <a:t> um </a:t>
            </a:r>
            <a:r>
              <a:rPr lang="en-US" dirty="0" err="1"/>
              <a:t>papel</a:t>
            </a:r>
            <a:r>
              <a:rPr lang="en-US" dirty="0"/>
              <a:t> fundamental, visto que </a:t>
            </a:r>
            <a:r>
              <a:rPr lang="en-US" dirty="0" err="1"/>
              <a:t>foi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que se </a:t>
            </a:r>
            <a:r>
              <a:rPr lang="en-US" dirty="0" err="1"/>
              <a:t>concretizou</a:t>
            </a:r>
            <a:r>
              <a:rPr lang="en-US" dirty="0"/>
              <a:t> a </a:t>
            </a:r>
            <a:r>
              <a:rPr lang="en-US" dirty="0" err="1"/>
              <a:t>conversão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e </a:t>
            </a:r>
            <a:r>
              <a:rPr lang="en-US" dirty="0" err="1"/>
              <a:t>Físico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permitiu</a:t>
            </a:r>
            <a:r>
              <a:rPr lang="en-US" dirty="0"/>
              <a:t> a </a:t>
            </a:r>
            <a:r>
              <a:rPr lang="en-US" dirty="0" err="1"/>
              <a:t>correta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da Base de Dados para a </a:t>
            </a:r>
            <a:r>
              <a:rPr lang="en-US" dirty="0" err="1"/>
              <a:t>clinica</a:t>
            </a:r>
            <a:r>
              <a:rPr lang="en-US" dirty="0"/>
              <a:t>. </a:t>
            </a:r>
            <a:r>
              <a:rPr lang="en-US" dirty="0" err="1"/>
              <a:t>Seguidamente</a:t>
            </a:r>
            <a:r>
              <a:rPr lang="en-US" dirty="0"/>
              <a:t>, </a:t>
            </a:r>
            <a:r>
              <a:rPr lang="en-US" dirty="0" err="1"/>
              <a:t>criaram</a:t>
            </a:r>
            <a:r>
              <a:rPr lang="en-US" dirty="0"/>
              <a:t>-se as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procedimentos</a:t>
            </a:r>
            <a:r>
              <a:rPr lang="en-US" dirty="0"/>
              <a:t> que se </a:t>
            </a:r>
            <a:r>
              <a:rPr lang="en-US" dirty="0" err="1"/>
              <a:t>consideraram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manutenção</a:t>
            </a:r>
            <a:r>
              <a:rPr lang="en-US" dirty="0"/>
              <a:t> e </a:t>
            </a:r>
            <a:r>
              <a:rPr lang="en-US" dirty="0" err="1"/>
              <a:t>atualização</a:t>
            </a:r>
            <a:r>
              <a:rPr lang="en-US" dirty="0"/>
              <a:t> de 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simples, </a:t>
            </a:r>
            <a:r>
              <a:rPr lang="en-US" dirty="0" err="1"/>
              <a:t>eficaz</a:t>
            </a:r>
            <a:r>
              <a:rPr lang="en-US" dirty="0"/>
              <a:t> e </a:t>
            </a:r>
            <a:r>
              <a:rPr lang="en-US" dirty="0" err="1"/>
              <a:t>otimizado</a:t>
            </a:r>
            <a:r>
              <a:rPr lang="en-US" dirty="0"/>
              <a:t>.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, </a:t>
            </a:r>
            <a:r>
              <a:rPr lang="en-US" dirty="0" err="1"/>
              <a:t>considera</a:t>
            </a:r>
            <a:r>
              <a:rPr lang="en-US" dirty="0"/>
              <a:t>-se que a Base de Dados </a:t>
            </a:r>
            <a:r>
              <a:rPr lang="en-US" dirty="0" err="1"/>
              <a:t>desenvolvida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cumpre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principal,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organizados</a:t>
            </a:r>
            <a:r>
              <a:rPr lang="en-US" dirty="0"/>
              <a:t> e </a:t>
            </a:r>
            <a:r>
              <a:rPr lang="en-US" dirty="0" err="1"/>
              <a:t>atualizados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clínica</a:t>
            </a:r>
            <a:r>
              <a:rPr lang="en-US" dirty="0"/>
              <a:t>. </a:t>
            </a:r>
            <a:r>
              <a:rPr lang="en-US" dirty="0" err="1"/>
              <a:t>Deste</a:t>
            </a:r>
            <a:r>
              <a:rPr lang="en-US" dirty="0"/>
              <a:t> modo, com a </a:t>
            </a:r>
            <a:r>
              <a:rPr lang="en-US" dirty="0" err="1"/>
              <a:t>realização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apercebemo-nos</a:t>
            </a:r>
            <a:r>
              <a:rPr lang="en-US" dirty="0"/>
              <a:t> da </a:t>
            </a:r>
            <a:r>
              <a:rPr lang="en-US" dirty="0" err="1"/>
              <a:t>importância</a:t>
            </a:r>
            <a:r>
              <a:rPr lang="en-US" dirty="0"/>
              <a:t> dos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instituição</a:t>
            </a:r>
            <a:r>
              <a:rPr lang="en-US" dirty="0"/>
              <a:t>,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clínica</a:t>
            </a:r>
            <a:r>
              <a:rPr lang="en-US" dirty="0"/>
              <a:t> de </a:t>
            </a:r>
            <a:r>
              <a:rPr lang="en-US" dirty="0" err="1"/>
              <a:t>atletas</a:t>
            </a:r>
            <a:r>
              <a:rPr lang="en-US" dirty="0"/>
              <a:t> </a:t>
            </a:r>
            <a:r>
              <a:rPr lang="en-US" i="1" dirty="0" err="1"/>
              <a:t>MediSport</a:t>
            </a:r>
            <a:r>
              <a:rPr lang="en-US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922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5F31-0732-7144-8A06-87AC5F24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Índice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53E6-8E2A-5146-B132-35F255AC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pt-PT" dirty="0"/>
              <a:t>Introdução</a:t>
            </a:r>
          </a:p>
          <a:p>
            <a:pPr>
              <a:buFont typeface="+mj-lt"/>
              <a:buAutoNum type="arabicPeriod"/>
            </a:pPr>
            <a:r>
              <a:rPr lang="pt-PT" dirty="0"/>
              <a:t>Desenvolvimento do SGBD</a:t>
            </a:r>
          </a:p>
          <a:p>
            <a:pPr lvl="1">
              <a:buFont typeface="+mj-lt"/>
              <a:buAutoNum type="arabicPeriod"/>
            </a:pPr>
            <a:r>
              <a:rPr lang="pt-PT" dirty="0"/>
              <a:t>Modelo Conceptual</a:t>
            </a:r>
          </a:p>
          <a:p>
            <a:pPr lvl="1">
              <a:buFont typeface="+mj-lt"/>
              <a:buAutoNum type="arabicPeriod"/>
            </a:pPr>
            <a:r>
              <a:rPr lang="pt-PT" dirty="0"/>
              <a:t>Modelo Lógico</a:t>
            </a:r>
          </a:p>
          <a:p>
            <a:pPr lvl="1">
              <a:buFont typeface="+mj-lt"/>
              <a:buAutoNum type="arabicPeriod"/>
            </a:pPr>
            <a:r>
              <a:rPr lang="pt-PT" dirty="0"/>
              <a:t>Modelo Físico</a:t>
            </a:r>
          </a:p>
          <a:p>
            <a:pPr lvl="2">
              <a:buFont typeface="+mj-lt"/>
              <a:buAutoNum type="arabicPeriod"/>
            </a:pPr>
            <a:r>
              <a:rPr lang="pt-PT" dirty="0"/>
              <a:t>Povoamento de Tabelas</a:t>
            </a:r>
          </a:p>
          <a:p>
            <a:pPr>
              <a:buFont typeface="+mj-lt"/>
              <a:buAutoNum type="arabicPeriod"/>
            </a:pPr>
            <a:r>
              <a:rPr lang="pt-PT" dirty="0"/>
              <a:t>Povoamento de tabelas</a:t>
            </a:r>
          </a:p>
          <a:p>
            <a:pPr>
              <a:buFont typeface="+mj-lt"/>
              <a:buAutoNum type="arabicPeriod"/>
            </a:pPr>
            <a:r>
              <a:rPr lang="pt-PT" dirty="0"/>
              <a:t>Funções e Procedimentos</a:t>
            </a:r>
          </a:p>
          <a:p>
            <a:pPr>
              <a:buFont typeface="+mj-lt"/>
              <a:buAutoNum type="arabicPeriod"/>
            </a:pPr>
            <a:r>
              <a:rPr lang="pt-PT" dirty="0"/>
              <a:t>Modelo não Relacional</a:t>
            </a:r>
          </a:p>
          <a:p>
            <a:pPr lvl="1">
              <a:buFont typeface="+mj-lt"/>
              <a:buAutoNum type="arabicPeriod"/>
            </a:pPr>
            <a:r>
              <a:rPr lang="pt-PT" dirty="0"/>
              <a:t>Vantagens de </a:t>
            </a:r>
            <a:r>
              <a:rPr lang="pt-PT" dirty="0" err="1"/>
              <a:t>NoSQL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MySQL</a:t>
            </a:r>
            <a:endParaRPr lang="pt-PT" dirty="0"/>
          </a:p>
          <a:p>
            <a:pPr>
              <a:buFont typeface="+mj-lt"/>
              <a:buAutoNum type="arabicPeriod"/>
            </a:pPr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4345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F412-2402-4148-9D28-CA4AAAF9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Introdução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6CD3-6E93-C54D-B7B3-981FFDB5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effectLst/>
              </a:rPr>
              <a:t>Este </a:t>
            </a:r>
            <a:r>
              <a:rPr lang="en-US" dirty="0" err="1">
                <a:effectLst/>
              </a:rPr>
              <a:t>trabalho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tem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intuito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fazer</a:t>
            </a:r>
            <a:r>
              <a:rPr lang="en-US" dirty="0">
                <a:effectLst/>
              </a:rPr>
              <a:t> um Sistema de </a:t>
            </a:r>
            <a:r>
              <a:rPr lang="en-US" dirty="0" err="1">
                <a:effectLst/>
              </a:rPr>
              <a:t>gestão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baso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dades</a:t>
            </a:r>
            <a:r>
              <a:rPr lang="en-US" dirty="0">
                <a:effectLst/>
              </a:rPr>
              <a:t> para um </a:t>
            </a:r>
            <a:r>
              <a:rPr lang="en-US" dirty="0" err="1">
                <a:effectLst/>
              </a:rPr>
              <a:t>clinica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Medicina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Desportiva</a:t>
            </a:r>
            <a:r>
              <a:rPr lang="en-US" dirty="0">
                <a:effectLst/>
              </a:rPr>
              <a:t>, no </a:t>
            </a:r>
            <a:r>
              <a:rPr lang="en-US" dirty="0" err="1">
                <a:effectLst/>
              </a:rPr>
              <a:t>nosso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caso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decidimos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criar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clinica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desportiva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ficticia</a:t>
            </a:r>
            <a:r>
              <a:rPr lang="en-US" dirty="0"/>
              <a:t>, a </a:t>
            </a:r>
            <a:r>
              <a:rPr lang="en-US" i="1" dirty="0" err="1"/>
              <a:t>MediSport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criados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base de dados, um </a:t>
            </a:r>
            <a:r>
              <a:rPr lang="en-US" dirty="0" err="1"/>
              <a:t>usando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US" i="1" dirty="0"/>
              <a:t>MySQL</a:t>
            </a:r>
            <a:r>
              <a:rPr lang="en-US" dirty="0"/>
              <a:t>) e outro </a:t>
            </a:r>
            <a:r>
              <a:rPr lang="en-US" dirty="0" err="1"/>
              <a:t>usando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US" i="1" dirty="0"/>
              <a:t>NoSQL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Nos slides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resumidamente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ambos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.</a:t>
            </a:r>
          </a:p>
          <a:p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063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BA69-DF1F-9F4F-8081-FB37F839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Desenvolvimento do SGBD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BF41-B68E-A642-9CB0-5498ED77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t-PT" dirty="0"/>
              <a:t>Inicialmente levantamos um caderno de requisitos para conseguirmos ter uma ideia das entidades necessárias para o funcionamento correto da clinica. </a:t>
            </a:r>
          </a:p>
          <a:p>
            <a:endParaRPr lang="pt-PT" dirty="0"/>
          </a:p>
          <a:p>
            <a:r>
              <a:rPr lang="pt-PT" dirty="0"/>
              <a:t>Para desenvolver o sistema tivemos que recorrer </a:t>
            </a:r>
            <a:r>
              <a:rPr lang="pt-PT" dirty="0" err="1"/>
              <a:t>á</a:t>
            </a:r>
            <a:r>
              <a:rPr lang="pt-PT" dirty="0"/>
              <a:t> produção de vários modelos, o que nos guiou na criação dos diferentes componentes do SGBD.</a:t>
            </a:r>
          </a:p>
          <a:p>
            <a:endParaRPr lang="pt-PT" dirty="0"/>
          </a:p>
          <a:p>
            <a:r>
              <a:rPr lang="pt-PT" dirty="0"/>
              <a:t>Após a criação dos modelos foram desenvolvidas as fundações para o sistema seguido pela povoação de informação de forma a podermos testar as funcionalidades a implementar.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953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80C98-3176-C44E-8412-62AAC6D9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pt-PT" sz="3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Conceptual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6864E4-82DB-E345-9397-02AF216D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61" y="967847"/>
            <a:ext cx="6612856" cy="456286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27A8-1E11-6645-84C1-48FEFD083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O </a:t>
            </a:r>
            <a:r>
              <a:rPr lang="en-US" sz="1600" dirty="0" err="1">
                <a:solidFill>
                  <a:srgbClr val="FFFFFF"/>
                </a:solidFill>
              </a:rPr>
              <a:t>modelo</a:t>
            </a:r>
            <a:r>
              <a:rPr lang="en-US" sz="1600" dirty="0">
                <a:solidFill>
                  <a:srgbClr val="FFFFFF"/>
                </a:solidFill>
              </a:rPr>
              <a:t> conceptual </a:t>
            </a:r>
            <a:r>
              <a:rPr lang="en-US" sz="1600" dirty="0" err="1">
                <a:solidFill>
                  <a:srgbClr val="FFFFFF"/>
                </a:solidFill>
              </a:rPr>
              <a:t>é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uma</a:t>
            </a:r>
            <a:r>
              <a:rPr lang="en-US" sz="1600" dirty="0">
                <a:solidFill>
                  <a:srgbClr val="FFFFFF"/>
                </a:solidFill>
              </a:rPr>
              <a:t> ferramenta </a:t>
            </a:r>
            <a:r>
              <a:rPr lang="en-US" sz="1600" dirty="0" err="1">
                <a:solidFill>
                  <a:srgbClr val="FFFFFF"/>
                </a:solidFill>
              </a:rPr>
              <a:t>essencial</a:t>
            </a:r>
            <a:r>
              <a:rPr lang="en-US" sz="1600" dirty="0">
                <a:solidFill>
                  <a:srgbClr val="FFFFFF"/>
                </a:solidFill>
              </a:rPr>
              <a:t> para o </a:t>
            </a:r>
            <a:r>
              <a:rPr lang="en-US" sz="1600" dirty="0" err="1">
                <a:solidFill>
                  <a:srgbClr val="FFFFFF"/>
                </a:solidFill>
              </a:rPr>
              <a:t>desenvolvimento</a:t>
            </a:r>
            <a:r>
              <a:rPr lang="en-US" sz="1600" dirty="0">
                <a:solidFill>
                  <a:srgbClr val="FFFFFF"/>
                </a:solidFill>
              </a:rPr>
              <a:t> de </a:t>
            </a:r>
            <a:r>
              <a:rPr lang="en-US" sz="1600" dirty="0" err="1">
                <a:solidFill>
                  <a:srgbClr val="FFFFFF"/>
                </a:solidFill>
              </a:rPr>
              <a:t>uma</a:t>
            </a:r>
            <a:r>
              <a:rPr lang="en-US" sz="1600" dirty="0">
                <a:solidFill>
                  <a:srgbClr val="FFFFFF"/>
                </a:solidFill>
              </a:rPr>
              <a:t> Base de Dados, visto que </a:t>
            </a:r>
            <a:r>
              <a:rPr lang="en-US" sz="1600" dirty="0" err="1">
                <a:solidFill>
                  <a:srgbClr val="FFFFFF"/>
                </a:solidFill>
              </a:rPr>
              <a:t>é</a:t>
            </a:r>
            <a:r>
              <a:rPr lang="en-US" sz="1600" dirty="0">
                <a:solidFill>
                  <a:srgbClr val="FFFFFF"/>
                </a:solidFill>
              </a:rPr>
              <a:t> a </a:t>
            </a:r>
            <a:r>
              <a:rPr lang="en-US" sz="1600" dirty="0" err="1">
                <a:solidFill>
                  <a:srgbClr val="FFFFFF"/>
                </a:solidFill>
              </a:rPr>
              <a:t>representação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mais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exata</a:t>
            </a:r>
            <a:r>
              <a:rPr lang="en-US" sz="1600" dirty="0">
                <a:solidFill>
                  <a:srgbClr val="FFFFFF"/>
                </a:solidFill>
              </a:rPr>
              <a:t> do que se </a:t>
            </a:r>
            <a:r>
              <a:rPr lang="en-US" sz="1600" dirty="0" err="1">
                <a:solidFill>
                  <a:srgbClr val="FFFFFF"/>
                </a:solidFill>
              </a:rPr>
              <a:t>pretende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modelar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facilitando</a:t>
            </a:r>
            <a:r>
              <a:rPr lang="en-US" sz="1600" dirty="0">
                <a:solidFill>
                  <a:srgbClr val="FFFFFF"/>
                </a:solidFill>
              </a:rPr>
              <a:t> a </a:t>
            </a:r>
            <a:r>
              <a:rPr lang="en-US" sz="1600" dirty="0" err="1">
                <a:solidFill>
                  <a:srgbClr val="FFFFFF"/>
                </a:solidFill>
              </a:rPr>
              <a:t>criação</a:t>
            </a:r>
            <a:r>
              <a:rPr lang="en-US" sz="1600" dirty="0">
                <a:solidFill>
                  <a:srgbClr val="FFFFFF"/>
                </a:solidFill>
              </a:rPr>
              <a:t> do </a:t>
            </a:r>
            <a:r>
              <a:rPr lang="en-US" sz="1600" dirty="0" err="1">
                <a:solidFill>
                  <a:srgbClr val="FFFFFF"/>
                </a:solidFill>
              </a:rPr>
              <a:t>modelo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lógico</a:t>
            </a:r>
            <a:r>
              <a:rPr lang="en-US" sz="1600" dirty="0">
                <a:solidFill>
                  <a:srgbClr val="FFFFFF"/>
                </a:solidFill>
              </a:rPr>
              <a:t>. Este </a:t>
            </a:r>
            <a:r>
              <a:rPr lang="en-US" sz="1600" dirty="0" err="1">
                <a:solidFill>
                  <a:srgbClr val="FFFFFF"/>
                </a:solidFill>
              </a:rPr>
              <a:t>modelo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é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composto</a:t>
            </a:r>
            <a:r>
              <a:rPr lang="en-US" sz="1600" dirty="0">
                <a:solidFill>
                  <a:srgbClr val="FFFFFF"/>
                </a:solidFill>
              </a:rPr>
              <a:t> por </a:t>
            </a:r>
            <a:r>
              <a:rPr lang="en-US" sz="1600" dirty="0" err="1">
                <a:solidFill>
                  <a:srgbClr val="FFFFFF"/>
                </a:solidFill>
              </a:rPr>
              <a:t>entidades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atributos</a:t>
            </a:r>
            <a:r>
              <a:rPr lang="en-US" sz="1600" dirty="0">
                <a:solidFill>
                  <a:srgbClr val="FFFFFF"/>
                </a:solidFill>
              </a:rPr>
              <a:t> e </a:t>
            </a:r>
            <a:r>
              <a:rPr lang="en-US" sz="1600" dirty="0" err="1">
                <a:solidFill>
                  <a:srgbClr val="FFFFFF"/>
                </a:solidFill>
              </a:rPr>
              <a:t>relacionamentos</a:t>
            </a:r>
            <a:r>
              <a:rPr lang="en-US" sz="1600" dirty="0">
                <a:solidFill>
                  <a:srgbClr val="FFFFFF"/>
                </a:solidFill>
              </a:rPr>
              <a:t> entre </a:t>
            </a:r>
            <a:r>
              <a:rPr lang="en-US" sz="1600" dirty="0" err="1">
                <a:solidFill>
                  <a:srgbClr val="FFFFFF"/>
                </a:solidFill>
              </a:rPr>
              <a:t>estes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componentes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  <a:endParaRPr lang="pt-PT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90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19C45-F684-B74C-B3A6-01A27D49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pt-PT" sz="3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Lógico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2F5F7-4F98-5F42-82EF-ACE496D9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742" y="457201"/>
            <a:ext cx="6053293" cy="558416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158F-697E-0C40-9512-ABDDE5908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     O modelo lógico consiste na passagem do modelo conceptual para um conjunto de tabelas organizadas consoante os seus relacionamentos. Para o efeito, recorreu-se à ferramenta MySQL Workbench utilizada durante as aulas.</a:t>
            </a:r>
            <a:endParaRPr lang="pt-PT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0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0CFC4-7368-AE41-9808-F8D6E710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pt-PT" sz="3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Físico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914096-1A79-AF43-843E-EBA936BC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715" y="457201"/>
            <a:ext cx="5165348" cy="558416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A045-F8E4-C442-AB2A-06D43D16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O </a:t>
            </a:r>
            <a:r>
              <a:rPr lang="en-US" sz="1600" i="1">
                <a:solidFill>
                  <a:srgbClr val="FFFFFF"/>
                </a:solidFill>
              </a:rPr>
              <a:t>Schema </a:t>
            </a:r>
            <a:r>
              <a:rPr lang="en-US" sz="1600">
                <a:solidFill>
                  <a:srgbClr val="FFFFFF"/>
                </a:solidFill>
              </a:rPr>
              <a:t>é uma coleção de objetos (neste caso, de tabelas) que se encontram relacionados entre si. Nas tabelas de relacionamento, vão aparecer os atributos presentes, a chave primária, os índices e as chaves estrangeiras existentes.</a:t>
            </a: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A17F5-0C03-FA48-95BC-A50F3374D789}"/>
              </a:ext>
            </a:extLst>
          </p:cNvPr>
          <p:cNvSpPr txBox="1"/>
          <p:nvPr/>
        </p:nvSpPr>
        <p:spPr>
          <a:xfrm>
            <a:off x="1242850" y="6129231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Criação da tabela </a:t>
            </a:r>
            <a:r>
              <a:rPr lang="pt-PT" dirty="0" err="1"/>
              <a:t>Teste_Clinico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0446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D3420-0FFD-2E40-8D14-84A56500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pt-PT" sz="3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Povoamento de Tabelas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154625-90B0-1747-9E6F-60D45A0F3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61" y="860388"/>
            <a:ext cx="6612856" cy="477778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0775-3478-D44F-9C1F-C59DE041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De modo a poder fazer e testar as </a:t>
            </a:r>
            <a:r>
              <a:rPr lang="en-US" sz="1600" i="1">
                <a:solidFill>
                  <a:srgbClr val="FFFFFF"/>
                </a:solidFill>
              </a:rPr>
              <a:t>queries</a:t>
            </a:r>
            <a:r>
              <a:rPr lang="en-US" sz="1600">
                <a:solidFill>
                  <a:srgbClr val="FFFFFF"/>
                </a:solidFill>
              </a:rPr>
              <a:t> é necessário que a tabela esteja populada com informação. Como isto se trata de uma clínica ficional é necessário criar pessoas e objeto ficcionais para poder popular a base de dados.</a:t>
            </a: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069EC-6C6A-6641-9753-F430BE4D066F}"/>
              </a:ext>
            </a:extLst>
          </p:cNvPr>
          <p:cNvSpPr txBox="1"/>
          <p:nvPr/>
        </p:nvSpPr>
        <p:spPr>
          <a:xfrm>
            <a:off x="463961" y="5694089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Povoamento da tabela modalidade</a:t>
            </a:r>
          </a:p>
        </p:txBody>
      </p:sp>
    </p:spTree>
    <p:extLst>
      <p:ext uri="{BB962C8B-B14F-4D97-AF65-F5344CB8AC3E}">
        <p14:creationId xmlns:p14="http://schemas.microsoft.com/office/powerpoint/2010/main" val="3198646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CC27F-E288-5D4C-A326-1DBC62B6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  <a:effectLst/>
        </p:spPr>
        <p:txBody>
          <a:bodyPr>
            <a:normAutofit/>
          </a:bodyPr>
          <a:lstStyle/>
          <a:p>
            <a:r>
              <a:rPr lang="pt-P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Funções e Procedimentos</a:t>
            </a:r>
            <a:br>
              <a:rPr lang="pt-P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PT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90FF-D90E-FC43-9A09-CC448482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  <a:effectLst/>
        </p:spPr>
        <p:txBody>
          <a:bodyPr>
            <a:normAutofit/>
          </a:bodyPr>
          <a:lstStyle/>
          <a:p>
            <a:r>
              <a:rPr lang="en-US" sz="1600"/>
              <a:t>Neste tópico fizemos a tradução das interrogações do utilizador para </a:t>
            </a:r>
            <a:r>
              <a:rPr lang="en-US" sz="1600" i="1"/>
              <a:t>SQL</a:t>
            </a:r>
            <a:r>
              <a:rPr lang="en-US" sz="1600"/>
              <a:t> (</a:t>
            </a:r>
            <a:r>
              <a:rPr lang="en-US" sz="1600" i="1"/>
              <a:t>Structured Query Language</a:t>
            </a:r>
            <a:r>
              <a:rPr lang="en-US" sz="1600"/>
              <a:t>), sendo assim criadas diversas </a:t>
            </a:r>
            <a:r>
              <a:rPr lang="en-US" sz="1600" i="1"/>
              <a:t>queries</a:t>
            </a:r>
            <a:r>
              <a:rPr lang="en-US" sz="1600"/>
              <a:t>, funções e procedimentos.</a:t>
            </a:r>
            <a:endParaRPr lang="pt-PT" sz="1600"/>
          </a:p>
        </p:txBody>
      </p:sp>
      <p:sp>
        <p:nvSpPr>
          <p:cNvPr id="194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D3A6295-1F12-2E4D-9214-96D09A769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1035" y="1791838"/>
            <a:ext cx="2724939" cy="10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009F530-8E7F-0E4F-9932-6309B106F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1865" y="2028944"/>
            <a:ext cx="2726022" cy="56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0039573-138F-8845-A53E-AF3ECF67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1035" y="4544741"/>
            <a:ext cx="3961374" cy="10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F5AAA53-AB87-7447-BBFF-2758455CA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8009" y="3214153"/>
            <a:ext cx="5564607" cy="10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64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135C86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1A649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756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Quotable</vt:lpstr>
      <vt:lpstr>PowerPoint Presentation</vt:lpstr>
      <vt:lpstr>Índice</vt:lpstr>
      <vt:lpstr>Introdução</vt:lpstr>
      <vt:lpstr>Desenvolvimento do SGBD</vt:lpstr>
      <vt:lpstr>Modelo Conceptual</vt:lpstr>
      <vt:lpstr>Modelo Lógico</vt:lpstr>
      <vt:lpstr>Modelo Físico</vt:lpstr>
      <vt:lpstr>Povoamento de Tabelas</vt:lpstr>
      <vt:lpstr>Funções e Procedimentos </vt:lpstr>
      <vt:lpstr>Modelo não Relacional</vt:lpstr>
      <vt:lpstr>Vantagens de NoSQL vs MySQL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Manuel Loureiro Vieira</dc:creator>
  <cp:lastModifiedBy>Jorge Manuel Loureiro Vieira</cp:lastModifiedBy>
  <cp:revision>2</cp:revision>
  <dcterms:created xsi:type="dcterms:W3CDTF">2020-01-13T15:27:14Z</dcterms:created>
  <dcterms:modified xsi:type="dcterms:W3CDTF">2020-01-13T15:41:13Z</dcterms:modified>
</cp:coreProperties>
</file>