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0" r:id="rId6"/>
    <p:sldId id="263" r:id="rId7"/>
    <p:sldId id="262"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Vazquez" userId="6f07efa9f36c9f5e" providerId="LiveId" clId="{D5E965C9-D631-4380-8E0B-27858CD0331A}"/>
    <pc:docChg chg="undo redo custSel addSld delSld modSld sldOrd">
      <pc:chgData name="Antonio Vazquez" userId="6f07efa9f36c9f5e" providerId="LiveId" clId="{D5E965C9-D631-4380-8E0B-27858CD0331A}" dt="2018-05-09T05:52:50.692" v="3536" actId="27636"/>
      <pc:docMkLst>
        <pc:docMk/>
      </pc:docMkLst>
      <pc:sldChg chg="modSp">
        <pc:chgData name="Antonio Vazquez" userId="6f07efa9f36c9f5e" providerId="LiveId" clId="{D5E965C9-D631-4380-8E0B-27858CD0331A}" dt="2018-05-09T05:52:50.692" v="3536" actId="27636"/>
        <pc:sldMkLst>
          <pc:docMk/>
          <pc:sldMk cId="1090956982" sldId="256"/>
        </pc:sldMkLst>
        <pc:spChg chg="mod">
          <ac:chgData name="Antonio Vazquez" userId="6f07efa9f36c9f5e" providerId="LiveId" clId="{D5E965C9-D631-4380-8E0B-27858CD0331A}" dt="2018-05-09T05:52:50.692" v="3536" actId="27636"/>
          <ac:spMkLst>
            <pc:docMk/>
            <pc:sldMk cId="1090956982" sldId="256"/>
            <ac:spMk id="2" creationId="{5CDA491F-31E9-4517-9A09-8883271A2DB5}"/>
          </ac:spMkLst>
        </pc:spChg>
      </pc:sldChg>
      <pc:sldChg chg="modSp">
        <pc:chgData name="Antonio Vazquez" userId="6f07efa9f36c9f5e" providerId="LiveId" clId="{D5E965C9-D631-4380-8E0B-27858CD0331A}" dt="2018-05-09T02:55:42.055" v="716" actId="20577"/>
        <pc:sldMkLst>
          <pc:docMk/>
          <pc:sldMk cId="728269141" sldId="258"/>
        </pc:sldMkLst>
        <pc:spChg chg="mod">
          <ac:chgData name="Antonio Vazquez" userId="6f07efa9f36c9f5e" providerId="LiveId" clId="{D5E965C9-D631-4380-8E0B-27858CD0331A}" dt="2018-05-09T02:55:42.055" v="716" actId="20577"/>
          <ac:spMkLst>
            <pc:docMk/>
            <pc:sldMk cId="728269141" sldId="258"/>
            <ac:spMk id="3" creationId="{F480F55A-9450-4D05-A9E0-10FF309B5E31}"/>
          </ac:spMkLst>
        </pc:spChg>
      </pc:sldChg>
      <pc:sldChg chg="del">
        <pc:chgData name="Antonio Vazquez" userId="6f07efa9f36c9f5e" providerId="LiveId" clId="{D5E965C9-D631-4380-8E0B-27858CD0331A}" dt="2018-05-09T03:36:58.660" v="3502" actId="2696"/>
        <pc:sldMkLst>
          <pc:docMk/>
          <pc:sldMk cId="918840386" sldId="259"/>
        </pc:sldMkLst>
      </pc:sldChg>
      <pc:sldChg chg="addSp delSp modSp">
        <pc:chgData name="Antonio Vazquez" userId="6f07efa9f36c9f5e" providerId="LiveId" clId="{D5E965C9-D631-4380-8E0B-27858CD0331A}" dt="2018-05-09T03:22:03.988" v="2605" actId="20577"/>
        <pc:sldMkLst>
          <pc:docMk/>
          <pc:sldMk cId="3023626595" sldId="260"/>
        </pc:sldMkLst>
        <pc:spChg chg="mod">
          <ac:chgData name="Antonio Vazquez" userId="6f07efa9f36c9f5e" providerId="LiveId" clId="{D5E965C9-D631-4380-8E0B-27858CD0331A}" dt="2018-05-09T03:22:03.988" v="2605" actId="20577"/>
          <ac:spMkLst>
            <pc:docMk/>
            <pc:sldMk cId="3023626595" sldId="260"/>
            <ac:spMk id="2" creationId="{258AB8FA-2E9C-43A9-8BE6-A7085BA21937}"/>
          </ac:spMkLst>
        </pc:spChg>
        <pc:spChg chg="mod">
          <ac:chgData name="Antonio Vazquez" userId="6f07efa9f36c9f5e" providerId="LiveId" clId="{D5E965C9-D631-4380-8E0B-27858CD0331A}" dt="2018-05-09T02:57:20.401" v="1011" actId="20577"/>
          <ac:spMkLst>
            <pc:docMk/>
            <pc:sldMk cId="3023626595" sldId="260"/>
            <ac:spMk id="10" creationId="{B6AE37A2-DC26-4F8D-B37A-7CFE0D83BF1E}"/>
          </ac:spMkLst>
        </pc:spChg>
        <pc:picChg chg="add mod">
          <ac:chgData name="Antonio Vazquez" userId="6f07efa9f36c9f5e" providerId="LiveId" clId="{D5E965C9-D631-4380-8E0B-27858CD0331A}" dt="2018-05-09T02:50:52.823" v="5" actId="1076"/>
          <ac:picMkLst>
            <pc:docMk/>
            <pc:sldMk cId="3023626595" sldId="260"/>
            <ac:picMk id="4" creationId="{FB26DA42-A3D7-4024-8011-2AB07E998115}"/>
          </ac:picMkLst>
        </pc:picChg>
        <pc:picChg chg="del">
          <ac:chgData name="Antonio Vazquez" userId="6f07efa9f36c9f5e" providerId="LiveId" clId="{D5E965C9-D631-4380-8E0B-27858CD0331A}" dt="2018-05-09T02:50:46.997" v="4" actId="478"/>
          <ac:picMkLst>
            <pc:docMk/>
            <pc:sldMk cId="3023626595" sldId="260"/>
            <ac:picMk id="8" creationId="{D28E2024-8C42-4D59-8CA6-9A3DB5622D63}"/>
          </ac:picMkLst>
        </pc:picChg>
      </pc:sldChg>
      <pc:sldChg chg="modSp add">
        <pc:chgData name="Antonio Vazquez" userId="6f07efa9f36c9f5e" providerId="LiveId" clId="{D5E965C9-D631-4380-8E0B-27858CD0331A}" dt="2018-05-09T03:28:58.363" v="3501" actId="20577"/>
        <pc:sldMkLst>
          <pc:docMk/>
          <pc:sldMk cId="3889981438" sldId="261"/>
        </pc:sldMkLst>
        <pc:spChg chg="mod">
          <ac:chgData name="Antonio Vazquez" userId="6f07efa9f36c9f5e" providerId="LiveId" clId="{D5E965C9-D631-4380-8E0B-27858CD0331A}" dt="2018-05-09T02:57:28.264" v="1021" actId="20577"/>
          <ac:spMkLst>
            <pc:docMk/>
            <pc:sldMk cId="3889981438" sldId="261"/>
            <ac:spMk id="2" creationId="{9DF8F827-581D-4B22-8E74-3F3297DB94F4}"/>
          </ac:spMkLst>
        </pc:spChg>
        <pc:spChg chg="mod">
          <ac:chgData name="Antonio Vazquez" userId="6f07efa9f36c9f5e" providerId="LiveId" clId="{D5E965C9-D631-4380-8E0B-27858CD0331A}" dt="2018-05-09T03:28:58.363" v="3501" actId="20577"/>
          <ac:spMkLst>
            <pc:docMk/>
            <pc:sldMk cId="3889981438" sldId="261"/>
            <ac:spMk id="3" creationId="{C7B0D07A-5FBB-4CD5-B8E5-B075556BD652}"/>
          </ac:spMkLst>
        </pc:spChg>
      </pc:sldChg>
      <pc:sldChg chg="modSp add ord">
        <pc:chgData name="Antonio Vazquez" userId="6f07efa9f36c9f5e" providerId="LiveId" clId="{D5E965C9-D631-4380-8E0B-27858CD0331A}" dt="2018-05-09T03:26:23.354" v="3131" actId="20577"/>
        <pc:sldMkLst>
          <pc:docMk/>
          <pc:sldMk cId="2182854221" sldId="262"/>
        </pc:sldMkLst>
        <pc:spChg chg="mod">
          <ac:chgData name="Antonio Vazquez" userId="6f07efa9f36c9f5e" providerId="LiveId" clId="{D5E965C9-D631-4380-8E0B-27858CD0331A}" dt="2018-05-09T02:59:48.080" v="1112" actId="20577"/>
          <ac:spMkLst>
            <pc:docMk/>
            <pc:sldMk cId="2182854221" sldId="262"/>
            <ac:spMk id="2" creationId="{C249B3BF-CEEC-496C-A6F7-6120B0B0B329}"/>
          </ac:spMkLst>
        </pc:spChg>
        <pc:spChg chg="mod">
          <ac:chgData name="Antonio Vazquez" userId="6f07efa9f36c9f5e" providerId="LiveId" clId="{D5E965C9-D631-4380-8E0B-27858CD0331A}" dt="2018-05-09T03:26:23.354" v="3131" actId="20577"/>
          <ac:spMkLst>
            <pc:docMk/>
            <pc:sldMk cId="2182854221" sldId="262"/>
            <ac:spMk id="3" creationId="{B6525436-2363-4894-AAB9-08C38705F13B}"/>
          </ac:spMkLst>
        </pc:spChg>
      </pc:sldChg>
      <pc:sldChg chg="modSp add ord">
        <pc:chgData name="Antonio Vazquez" userId="6f07efa9f36c9f5e" providerId="LiveId" clId="{D5E965C9-D631-4380-8E0B-27858CD0331A}" dt="2018-05-09T03:27:54.302" v="3412" actId="20577"/>
        <pc:sldMkLst>
          <pc:docMk/>
          <pc:sldMk cId="3547369043" sldId="263"/>
        </pc:sldMkLst>
        <pc:spChg chg="mod">
          <ac:chgData name="Antonio Vazquez" userId="6f07efa9f36c9f5e" providerId="LiveId" clId="{D5E965C9-D631-4380-8E0B-27858CD0331A}" dt="2018-05-09T03:11:17.739" v="1812" actId="20577"/>
          <ac:spMkLst>
            <pc:docMk/>
            <pc:sldMk cId="3547369043" sldId="263"/>
            <ac:spMk id="2" creationId="{7B7F1B1D-FE4D-419A-A53E-9A3C4D3C679D}"/>
          </ac:spMkLst>
        </pc:spChg>
        <pc:spChg chg="mod">
          <ac:chgData name="Antonio Vazquez" userId="6f07efa9f36c9f5e" providerId="LiveId" clId="{D5E965C9-D631-4380-8E0B-27858CD0331A}" dt="2018-05-09T03:27:54.302" v="3412" actId="20577"/>
          <ac:spMkLst>
            <pc:docMk/>
            <pc:sldMk cId="3547369043" sldId="263"/>
            <ac:spMk id="3" creationId="{49110E96-10CE-423E-8415-4EC397C77746}"/>
          </ac:spMkLst>
        </pc:spChg>
      </pc:sldChg>
      <pc:sldChg chg="addSp delSp modSp add mod ord setBg">
        <pc:chgData name="Antonio Vazquez" userId="6f07efa9f36c9f5e" providerId="LiveId" clId="{D5E965C9-D631-4380-8E0B-27858CD0331A}" dt="2018-05-09T03:22:40.093" v="2713" actId="20577"/>
        <pc:sldMkLst>
          <pc:docMk/>
          <pc:sldMk cId="984338412" sldId="264"/>
        </pc:sldMkLst>
        <pc:spChg chg="mod">
          <ac:chgData name="Antonio Vazquez" userId="6f07efa9f36c9f5e" providerId="LiveId" clId="{D5E965C9-D631-4380-8E0B-27858CD0331A}" dt="2018-05-09T03:21:26.805" v="2557" actId="26606"/>
          <ac:spMkLst>
            <pc:docMk/>
            <pc:sldMk cId="984338412" sldId="264"/>
            <ac:spMk id="2" creationId="{EF86E843-81A8-489B-85AA-9B9F93D986BE}"/>
          </ac:spMkLst>
        </pc:spChg>
        <pc:spChg chg="del">
          <ac:chgData name="Antonio Vazquez" userId="6f07efa9f36c9f5e" providerId="LiveId" clId="{D5E965C9-D631-4380-8E0B-27858CD0331A}" dt="2018-05-09T03:21:03.957" v="2536"/>
          <ac:spMkLst>
            <pc:docMk/>
            <pc:sldMk cId="984338412" sldId="264"/>
            <ac:spMk id="3" creationId="{47B18D7E-6482-42C1-A721-99EA9CB5A7EA}"/>
          </ac:spMkLst>
        </pc:spChg>
        <pc:spChg chg="add mod">
          <ac:chgData name="Antonio Vazquez" userId="6f07efa9f36c9f5e" providerId="LiveId" clId="{D5E965C9-D631-4380-8E0B-27858CD0331A}" dt="2018-05-09T03:22:40.093" v="2713" actId="20577"/>
          <ac:spMkLst>
            <pc:docMk/>
            <pc:sldMk cId="984338412" sldId="264"/>
            <ac:spMk id="10" creationId="{BEB5CE1E-CF0E-4215-852D-529757FE26BD}"/>
          </ac:spMkLst>
        </pc:spChg>
        <pc:spChg chg="add">
          <ac:chgData name="Antonio Vazquez" userId="6f07efa9f36c9f5e" providerId="LiveId" clId="{D5E965C9-D631-4380-8E0B-27858CD0331A}" dt="2018-05-09T03:21:26.805" v="2557" actId="26606"/>
          <ac:spMkLst>
            <pc:docMk/>
            <pc:sldMk cId="984338412" sldId="264"/>
            <ac:spMk id="13" creationId="{FBFE3618-8387-4153-870E-99EA1B9784F5}"/>
          </ac:spMkLst>
        </pc:spChg>
        <pc:spChg chg="add">
          <ac:chgData name="Antonio Vazquez" userId="6f07efa9f36c9f5e" providerId="LiveId" clId="{D5E965C9-D631-4380-8E0B-27858CD0331A}" dt="2018-05-09T03:21:26.805" v="2557" actId="26606"/>
          <ac:spMkLst>
            <pc:docMk/>
            <pc:sldMk cId="984338412" sldId="264"/>
            <ac:spMk id="15" creationId="{BB99A42A-5548-4BB8-9115-A05821C360AB}"/>
          </ac:spMkLst>
        </pc:spChg>
        <pc:spChg chg="add">
          <ac:chgData name="Antonio Vazquez" userId="6f07efa9f36c9f5e" providerId="LiveId" clId="{D5E965C9-D631-4380-8E0B-27858CD0331A}" dt="2018-05-09T03:21:26.805" v="2557" actId="26606"/>
          <ac:spMkLst>
            <pc:docMk/>
            <pc:sldMk cId="984338412" sldId="264"/>
            <ac:spMk id="17" creationId="{D49441E5-946F-46B3-BDD2-BAD088532367}"/>
          </ac:spMkLst>
        </pc:spChg>
        <pc:picChg chg="add del mod">
          <ac:chgData name="Antonio Vazquez" userId="6f07efa9f36c9f5e" providerId="LiveId" clId="{D5E965C9-D631-4380-8E0B-27858CD0331A}" dt="2018-05-09T03:21:26.805" v="2557" actId="26606"/>
          <ac:picMkLst>
            <pc:docMk/>
            <pc:sldMk cId="984338412" sldId="264"/>
            <ac:picMk id="5" creationId="{03AEE814-2409-4260-882B-03E988B77376}"/>
          </ac:picMkLst>
        </pc:picChg>
        <pc:picChg chg="add">
          <ac:chgData name="Antonio Vazquez" userId="6f07efa9f36c9f5e" providerId="LiveId" clId="{D5E965C9-D631-4380-8E0B-27858CD0331A}" dt="2018-05-09T03:21:26.805" v="2557" actId="26606"/>
          <ac:picMkLst>
            <pc:docMk/>
            <pc:sldMk cId="984338412" sldId="264"/>
            <ac:picMk id="8" creationId="{03AEE814-2409-4260-882B-03E988B77376}"/>
          </ac:picMkLst>
        </pc:picChg>
      </pc:sldChg>
      <pc:sldChg chg="modSp add">
        <pc:chgData name="Antonio Vazquez" userId="6f07efa9f36c9f5e" providerId="LiveId" clId="{D5E965C9-D631-4380-8E0B-27858CD0331A}" dt="2018-05-09T03:28:47.029" v="3499" actId="20577"/>
        <pc:sldMkLst>
          <pc:docMk/>
          <pc:sldMk cId="312270052" sldId="265"/>
        </pc:sldMkLst>
        <pc:spChg chg="mod">
          <ac:chgData name="Antonio Vazquez" userId="6f07efa9f36c9f5e" providerId="LiveId" clId="{D5E965C9-D631-4380-8E0B-27858CD0331A}" dt="2018-05-09T03:28:30.978" v="3422" actId="20577"/>
          <ac:spMkLst>
            <pc:docMk/>
            <pc:sldMk cId="312270052" sldId="265"/>
            <ac:spMk id="2" creationId="{1B4DF29B-8146-43F9-902D-2F9B52BD5E34}"/>
          </ac:spMkLst>
        </pc:spChg>
        <pc:spChg chg="mod">
          <ac:chgData name="Antonio Vazquez" userId="6f07efa9f36c9f5e" providerId="LiveId" clId="{D5E965C9-D631-4380-8E0B-27858CD0331A}" dt="2018-05-09T03:28:47.029" v="3499" actId="20577"/>
          <ac:spMkLst>
            <pc:docMk/>
            <pc:sldMk cId="312270052" sldId="265"/>
            <ac:spMk id="3" creationId="{4511AC14-E7EF-49D5-AEB8-DDF98A0BD1A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eb.dsa.missouri.edu/~amv7v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491F-31E9-4517-9A09-8883271A2DB5}"/>
              </a:ext>
            </a:extLst>
          </p:cNvPr>
          <p:cNvSpPr>
            <a:spLocks noGrp="1"/>
          </p:cNvSpPr>
          <p:nvPr>
            <p:ph type="ctrTitle"/>
          </p:nvPr>
        </p:nvSpPr>
        <p:spPr/>
        <p:txBody>
          <a:bodyPr>
            <a:normAutofit/>
          </a:bodyPr>
          <a:lstStyle/>
          <a:p>
            <a:r>
              <a:rPr lang="en-US"/>
              <a:t>MedOpp Advising Management System</a:t>
            </a:r>
            <a:endParaRPr lang="en-US" dirty="0"/>
          </a:p>
        </p:txBody>
      </p:sp>
      <p:sp>
        <p:nvSpPr>
          <p:cNvPr id="3" name="Subtitle 2">
            <a:extLst>
              <a:ext uri="{FF2B5EF4-FFF2-40B4-BE49-F238E27FC236}">
                <a16:creationId xmlns:a16="http://schemas.microsoft.com/office/drawing/2014/main" id="{13A01348-182E-41FC-8161-080C062A2A77}"/>
              </a:ext>
            </a:extLst>
          </p:cNvPr>
          <p:cNvSpPr>
            <a:spLocks noGrp="1"/>
          </p:cNvSpPr>
          <p:nvPr>
            <p:ph type="subTitle" idx="1"/>
          </p:nvPr>
        </p:nvSpPr>
        <p:spPr/>
        <p:txBody>
          <a:bodyPr/>
          <a:lstStyle/>
          <a:p>
            <a:r>
              <a:rPr lang="en-US" dirty="0"/>
              <a:t>Tony Vazquez, </a:t>
            </a:r>
            <a:r>
              <a:rPr lang="en-US" dirty="0" err="1"/>
              <a:t>Zandria</a:t>
            </a:r>
            <a:r>
              <a:rPr lang="en-US" dirty="0"/>
              <a:t> Johnson, Camille Frazier, Taylor McNeal</a:t>
            </a:r>
          </a:p>
        </p:txBody>
      </p:sp>
    </p:spTree>
    <p:extLst>
      <p:ext uri="{BB962C8B-B14F-4D97-AF65-F5344CB8AC3E}">
        <p14:creationId xmlns:p14="http://schemas.microsoft.com/office/powerpoint/2010/main" val="109095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8C26-68E4-4BA6-9554-EC358BEEC21D}"/>
              </a:ext>
            </a:extLst>
          </p:cNvPr>
          <p:cNvSpPr>
            <a:spLocks noGrp="1"/>
          </p:cNvSpPr>
          <p:nvPr>
            <p:ph type="title"/>
          </p:nvPr>
        </p:nvSpPr>
        <p:spPr/>
        <p:txBody>
          <a:bodyPr>
            <a:normAutofit fontScale="90000"/>
          </a:bodyPr>
          <a:lstStyle/>
          <a:p>
            <a:r>
              <a:rPr lang="en-US" sz="6700" b="1" dirty="0"/>
              <a:t>Our Client</a:t>
            </a:r>
            <a:br>
              <a:rPr lang="en-US" dirty="0"/>
            </a:br>
            <a:endParaRPr lang="en-US" dirty="0"/>
          </a:p>
        </p:txBody>
      </p:sp>
      <p:pic>
        <p:nvPicPr>
          <p:cNvPr id="5" name="Content Placeholder 4">
            <a:extLst>
              <a:ext uri="{FF2B5EF4-FFF2-40B4-BE49-F238E27FC236}">
                <a16:creationId xmlns:a16="http://schemas.microsoft.com/office/drawing/2014/main" id="{B2C00779-7F4C-4045-B9A2-E08261420364}"/>
              </a:ext>
            </a:extLst>
          </p:cNvPr>
          <p:cNvPicPr>
            <a:picLocks noGrp="1" noChangeAspect="1"/>
          </p:cNvPicPr>
          <p:nvPr>
            <p:ph idx="1"/>
          </p:nvPr>
        </p:nvPicPr>
        <p:blipFill>
          <a:blip r:embed="rId2"/>
          <a:stretch>
            <a:fillRect/>
          </a:stretch>
        </p:blipFill>
        <p:spPr>
          <a:xfrm>
            <a:off x="2592925" y="1905000"/>
            <a:ext cx="4006850" cy="4006850"/>
          </a:xfrm>
        </p:spPr>
      </p:pic>
      <p:sp>
        <p:nvSpPr>
          <p:cNvPr id="6" name="TextBox 5">
            <a:extLst>
              <a:ext uri="{FF2B5EF4-FFF2-40B4-BE49-F238E27FC236}">
                <a16:creationId xmlns:a16="http://schemas.microsoft.com/office/drawing/2014/main" id="{C77BA27F-1753-4789-8BA1-30F1581961CD}"/>
              </a:ext>
            </a:extLst>
          </p:cNvPr>
          <p:cNvSpPr txBox="1"/>
          <p:nvPr/>
        </p:nvSpPr>
        <p:spPr>
          <a:xfrm>
            <a:off x="7042484" y="2200265"/>
            <a:ext cx="4462128" cy="3416320"/>
          </a:xfrm>
          <a:prstGeom prst="rect">
            <a:avLst/>
          </a:prstGeom>
          <a:noFill/>
        </p:spPr>
        <p:txBody>
          <a:bodyPr wrap="square" rtlCol="0">
            <a:spAutoFit/>
          </a:bodyPr>
          <a:lstStyle/>
          <a:p>
            <a:r>
              <a:rPr lang="en-US" dirty="0"/>
              <a:t>The MedOpp Advising Office provides pre-professional advising for ALL pre-med (allopathic, osteopathic, and podiatry) pre-dental, pre-optometry, and pre-physician assistant students at the University of Missouri.</a:t>
            </a:r>
          </a:p>
          <a:p>
            <a:endParaRPr lang="en-US" dirty="0"/>
          </a:p>
          <a:p>
            <a:r>
              <a:rPr lang="en-US" dirty="0"/>
              <a:t>On average, students who take advantage of this free service are accepted into medical professional schools at levels far above the national acceptance rate. </a:t>
            </a:r>
          </a:p>
        </p:txBody>
      </p:sp>
    </p:spTree>
    <p:extLst>
      <p:ext uri="{BB962C8B-B14F-4D97-AF65-F5344CB8AC3E}">
        <p14:creationId xmlns:p14="http://schemas.microsoft.com/office/powerpoint/2010/main" val="328721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7B58-AE19-4667-91F3-F71FBF5C6758}"/>
              </a:ext>
            </a:extLst>
          </p:cNvPr>
          <p:cNvSpPr>
            <a:spLocks noGrp="1"/>
          </p:cNvSpPr>
          <p:nvPr>
            <p:ph type="title"/>
          </p:nvPr>
        </p:nvSpPr>
        <p:spPr/>
        <p:txBody>
          <a:bodyPr>
            <a:normAutofit/>
          </a:bodyPr>
          <a:lstStyle/>
          <a:p>
            <a:r>
              <a:rPr lang="en-US" sz="6000" b="1" dirty="0"/>
              <a:t>Our Project</a:t>
            </a:r>
          </a:p>
        </p:txBody>
      </p:sp>
      <p:sp>
        <p:nvSpPr>
          <p:cNvPr id="3" name="Content Placeholder 2">
            <a:extLst>
              <a:ext uri="{FF2B5EF4-FFF2-40B4-BE49-F238E27FC236}">
                <a16:creationId xmlns:a16="http://schemas.microsoft.com/office/drawing/2014/main" id="{F480F55A-9450-4D05-A9E0-10FF309B5E31}"/>
              </a:ext>
            </a:extLst>
          </p:cNvPr>
          <p:cNvSpPr>
            <a:spLocks noGrp="1"/>
          </p:cNvSpPr>
          <p:nvPr>
            <p:ph idx="1"/>
          </p:nvPr>
        </p:nvSpPr>
        <p:spPr/>
        <p:txBody>
          <a:bodyPr/>
          <a:lstStyle/>
          <a:p>
            <a:r>
              <a:rPr lang="en-US" dirty="0"/>
              <a:t>The MedOpp office supports around 100 students each academic year.</a:t>
            </a:r>
          </a:p>
          <a:p>
            <a:r>
              <a:rPr lang="en-US" dirty="0"/>
              <a:t>This support takes the form of seminars, workshops, Committee Interviews, letters of evaluation handling and more.</a:t>
            </a:r>
          </a:p>
          <a:p>
            <a:pPr marL="0" indent="0">
              <a:buNone/>
            </a:pPr>
            <a:endParaRPr lang="en-US" dirty="0"/>
          </a:p>
          <a:p>
            <a:r>
              <a:rPr lang="en-US" dirty="0"/>
              <a:t>Our database tracks student progress through the program, providing feedback on success rates, workshop participation, correspondence tracking and more.</a:t>
            </a:r>
          </a:p>
          <a:p>
            <a:r>
              <a:rPr lang="en-US" dirty="0"/>
              <a:t>Primary goal was to provide a clean interface for saving student participation data, without poring through several excel files and paper forms. </a:t>
            </a:r>
          </a:p>
        </p:txBody>
      </p:sp>
    </p:spTree>
    <p:extLst>
      <p:ext uri="{BB962C8B-B14F-4D97-AF65-F5344CB8AC3E}">
        <p14:creationId xmlns:p14="http://schemas.microsoft.com/office/powerpoint/2010/main" val="72826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picture containing text, map&#10;&#10;Description generated with very high confidence">
            <a:extLst>
              <a:ext uri="{FF2B5EF4-FFF2-40B4-BE49-F238E27FC236}">
                <a16:creationId xmlns:a16="http://schemas.microsoft.com/office/drawing/2014/main" id="{03AEE814-2409-4260-882B-03E988B77376}"/>
              </a:ext>
            </a:extLst>
          </p:cNvPr>
          <p:cNvPicPr>
            <a:picLocks noChangeAspect="1"/>
          </p:cNvPicPr>
          <p:nvPr/>
        </p:nvPicPr>
        <p:blipFill>
          <a:blip r:embed="rId2"/>
          <a:stretch>
            <a:fillRect/>
          </a:stretch>
        </p:blipFill>
        <p:spPr>
          <a:xfrm>
            <a:off x="4619543" y="658875"/>
            <a:ext cx="6953577" cy="5215182"/>
          </a:xfrm>
          <a:prstGeom prst="rect">
            <a:avLst/>
          </a:prstGeom>
        </p:spPr>
      </p:pic>
      <p:sp>
        <p:nvSpPr>
          <p:cNvPr id="2" name="Title 1">
            <a:extLst>
              <a:ext uri="{FF2B5EF4-FFF2-40B4-BE49-F238E27FC236}">
                <a16:creationId xmlns:a16="http://schemas.microsoft.com/office/drawing/2014/main" id="{EF86E843-81A8-489B-85AA-9B9F93D986BE}"/>
              </a:ext>
            </a:extLst>
          </p:cNvPr>
          <p:cNvSpPr>
            <a:spLocks noGrp="1"/>
          </p:cNvSpPr>
          <p:nvPr>
            <p:ph type="title"/>
          </p:nvPr>
        </p:nvSpPr>
        <p:spPr>
          <a:xfrm>
            <a:off x="649224" y="645106"/>
            <a:ext cx="3650279" cy="1259894"/>
          </a:xfrm>
        </p:spPr>
        <p:txBody>
          <a:bodyPr>
            <a:normAutofit/>
          </a:bodyPr>
          <a:lstStyle/>
          <a:p>
            <a:r>
              <a:rPr lang="en-US" dirty="0"/>
              <a:t>Preliminary ERD</a:t>
            </a:r>
          </a:p>
        </p:txBody>
      </p:sp>
      <p:sp>
        <p:nvSpPr>
          <p:cNvPr id="10" name="Content Placeholder 9">
            <a:extLst>
              <a:ext uri="{FF2B5EF4-FFF2-40B4-BE49-F238E27FC236}">
                <a16:creationId xmlns:a16="http://schemas.microsoft.com/office/drawing/2014/main" id="{BEB5CE1E-CF0E-4215-852D-529757FE26BD}"/>
              </a:ext>
            </a:extLst>
          </p:cNvPr>
          <p:cNvSpPr>
            <a:spLocks noGrp="1"/>
          </p:cNvSpPr>
          <p:nvPr>
            <p:ph idx="1"/>
          </p:nvPr>
        </p:nvSpPr>
        <p:spPr>
          <a:xfrm>
            <a:off x="649225" y="2133600"/>
            <a:ext cx="3650278" cy="3759253"/>
          </a:xfrm>
        </p:spPr>
        <p:txBody>
          <a:bodyPr>
            <a:normAutofit/>
          </a:bodyPr>
          <a:lstStyle/>
          <a:p>
            <a:r>
              <a:rPr lang="en-US" dirty="0"/>
              <a:t>Important lesson learned here!</a:t>
            </a:r>
          </a:p>
        </p:txBody>
      </p:sp>
    </p:spTree>
    <p:extLst>
      <p:ext uri="{BB962C8B-B14F-4D97-AF65-F5344CB8AC3E}">
        <p14:creationId xmlns:p14="http://schemas.microsoft.com/office/powerpoint/2010/main" val="98433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12">
            <a:extLst>
              <a:ext uri="{FF2B5EF4-FFF2-40B4-BE49-F238E27FC236}">
                <a16:creationId xmlns:a16="http://schemas.microsoft.com/office/drawing/2014/main" id="{8BD30EA2-8070-48EC-BC41-2869CA1A91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BF40D12C-3EB2-43EA-A6B2-81D1325190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11">
            <a:extLst>
              <a:ext uri="{FF2B5EF4-FFF2-40B4-BE49-F238E27FC236}">
                <a16:creationId xmlns:a16="http://schemas.microsoft.com/office/drawing/2014/main" id="{A796071E-2EB3-4DB7-AC56-CCD9693498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AB8FA-2E9C-43A9-8BE6-A7085BA21937}"/>
              </a:ext>
            </a:extLst>
          </p:cNvPr>
          <p:cNvSpPr>
            <a:spLocks noGrp="1"/>
          </p:cNvSpPr>
          <p:nvPr>
            <p:ph type="title"/>
          </p:nvPr>
        </p:nvSpPr>
        <p:spPr>
          <a:xfrm>
            <a:off x="649224" y="645106"/>
            <a:ext cx="3650279" cy="1259894"/>
          </a:xfrm>
        </p:spPr>
        <p:txBody>
          <a:bodyPr>
            <a:normAutofit/>
          </a:bodyPr>
          <a:lstStyle/>
          <a:p>
            <a:r>
              <a:rPr lang="en-US" dirty="0"/>
              <a:t>Final ERD</a:t>
            </a:r>
          </a:p>
        </p:txBody>
      </p:sp>
      <p:sp>
        <p:nvSpPr>
          <p:cNvPr id="10" name="Content Placeholder 9">
            <a:extLst>
              <a:ext uri="{FF2B5EF4-FFF2-40B4-BE49-F238E27FC236}">
                <a16:creationId xmlns:a16="http://schemas.microsoft.com/office/drawing/2014/main" id="{B6AE37A2-DC26-4F8D-B37A-7CFE0D83BF1E}"/>
              </a:ext>
            </a:extLst>
          </p:cNvPr>
          <p:cNvSpPr>
            <a:spLocks noGrp="1"/>
          </p:cNvSpPr>
          <p:nvPr>
            <p:ph idx="1"/>
          </p:nvPr>
        </p:nvSpPr>
        <p:spPr>
          <a:xfrm>
            <a:off x="649225" y="2133600"/>
            <a:ext cx="3650278" cy="3759253"/>
          </a:xfrm>
        </p:spPr>
        <p:txBody>
          <a:bodyPr>
            <a:normAutofit/>
          </a:bodyPr>
          <a:lstStyle/>
          <a:p>
            <a:r>
              <a:rPr lang="en-US" dirty="0"/>
              <a:t>The database structure is built around student records, with every table, excepting their advisor, being an optional relationship. </a:t>
            </a:r>
          </a:p>
          <a:p>
            <a:r>
              <a:rPr lang="en-US" dirty="0"/>
              <a:t>While optional, a good medical professional candidate will be filling every one of them.</a:t>
            </a:r>
          </a:p>
        </p:txBody>
      </p:sp>
      <p:pic>
        <p:nvPicPr>
          <p:cNvPr id="4" name="Picture 3" descr="A close up of text on a white background&#10;&#10;Description generated with high confidence">
            <a:extLst>
              <a:ext uri="{FF2B5EF4-FFF2-40B4-BE49-F238E27FC236}">
                <a16:creationId xmlns:a16="http://schemas.microsoft.com/office/drawing/2014/main" id="{FB26DA42-A3D7-4024-8011-2AB07E998115}"/>
              </a:ext>
            </a:extLst>
          </p:cNvPr>
          <p:cNvPicPr>
            <a:picLocks noChangeAspect="1"/>
          </p:cNvPicPr>
          <p:nvPr/>
        </p:nvPicPr>
        <p:blipFill>
          <a:blip r:embed="rId2"/>
          <a:stretch>
            <a:fillRect/>
          </a:stretch>
        </p:blipFill>
        <p:spPr>
          <a:xfrm>
            <a:off x="4597579" y="660628"/>
            <a:ext cx="7296345" cy="5232225"/>
          </a:xfrm>
          <a:prstGeom prst="rect">
            <a:avLst/>
          </a:prstGeom>
        </p:spPr>
      </p:pic>
    </p:spTree>
    <p:extLst>
      <p:ext uri="{BB962C8B-B14F-4D97-AF65-F5344CB8AC3E}">
        <p14:creationId xmlns:p14="http://schemas.microsoft.com/office/powerpoint/2010/main" val="302362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1B1D-FE4D-419A-A53E-9A3C4D3C679D}"/>
              </a:ext>
            </a:extLst>
          </p:cNvPr>
          <p:cNvSpPr>
            <a:spLocks noGrp="1"/>
          </p:cNvSpPr>
          <p:nvPr>
            <p:ph type="title"/>
          </p:nvPr>
        </p:nvSpPr>
        <p:spPr/>
        <p:txBody>
          <a:bodyPr/>
          <a:lstStyle/>
          <a:p>
            <a:r>
              <a:rPr lang="en-US" dirty="0"/>
              <a:t>Backend</a:t>
            </a:r>
          </a:p>
        </p:txBody>
      </p:sp>
      <p:sp>
        <p:nvSpPr>
          <p:cNvPr id="3" name="Content Placeholder 2">
            <a:extLst>
              <a:ext uri="{FF2B5EF4-FFF2-40B4-BE49-F238E27FC236}">
                <a16:creationId xmlns:a16="http://schemas.microsoft.com/office/drawing/2014/main" id="{49110E96-10CE-423E-8415-4EC397C77746}"/>
              </a:ext>
            </a:extLst>
          </p:cNvPr>
          <p:cNvSpPr>
            <a:spLocks noGrp="1"/>
          </p:cNvSpPr>
          <p:nvPr>
            <p:ph idx="1"/>
          </p:nvPr>
        </p:nvSpPr>
        <p:spPr/>
        <p:txBody>
          <a:bodyPr/>
          <a:lstStyle/>
          <a:p>
            <a:r>
              <a:rPr lang="en-US" dirty="0"/>
              <a:t>Site run by a simple, yet powerful PHP MVC architecture. </a:t>
            </a:r>
          </a:p>
          <a:p>
            <a:r>
              <a:rPr lang="en-US" dirty="0"/>
              <a:t>Pages are loaded by sending navigation instructions, or form data which is received by the controller and turned into navigation instructions. These instructions each call different methods in the model that pass page data back to the controller to be sent to the view to create the page’s content. </a:t>
            </a:r>
          </a:p>
          <a:p>
            <a:r>
              <a:rPr lang="en-US" dirty="0"/>
              <a:t>Bootstrap was heavily used to achieve a clean look without killing ourselves with CSS. </a:t>
            </a:r>
          </a:p>
          <a:p>
            <a:endParaRPr lang="en-US" dirty="0"/>
          </a:p>
          <a:p>
            <a:r>
              <a:rPr lang="en-US" dirty="0"/>
              <a:t>All data has leading white space trimmed before insertion, with empty values being set to null to avoid non varchar columns from breaking. </a:t>
            </a:r>
          </a:p>
        </p:txBody>
      </p:sp>
    </p:spTree>
    <p:extLst>
      <p:ext uri="{BB962C8B-B14F-4D97-AF65-F5344CB8AC3E}">
        <p14:creationId xmlns:p14="http://schemas.microsoft.com/office/powerpoint/2010/main" val="354736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B3BF-CEEC-496C-A6F7-6120B0B0B329}"/>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B6525436-2363-4894-AAB9-08C38705F13B}"/>
              </a:ext>
            </a:extLst>
          </p:cNvPr>
          <p:cNvSpPr>
            <a:spLocks noGrp="1"/>
          </p:cNvSpPr>
          <p:nvPr>
            <p:ph idx="1"/>
          </p:nvPr>
        </p:nvSpPr>
        <p:spPr/>
        <p:txBody>
          <a:bodyPr/>
          <a:lstStyle/>
          <a:p>
            <a:r>
              <a:rPr lang="en-US" dirty="0"/>
              <a:t>First and foremost, we have a login for the MedOpp advisors. If the user is not logged in, they cannot access any part of our system.</a:t>
            </a:r>
          </a:p>
          <a:p>
            <a:r>
              <a:rPr lang="en-US" dirty="0"/>
              <a:t>Since they are the only users and need full access, no restrictions were placed on their user accounts. </a:t>
            </a:r>
          </a:p>
          <a:p>
            <a:r>
              <a:rPr lang="en-US" dirty="0"/>
              <a:t>To populate records and conduct searches, all relevant information is sent through POST data, which keeps sensitive information out of the URL.</a:t>
            </a:r>
          </a:p>
          <a:p>
            <a:r>
              <a:rPr lang="en-US" dirty="0"/>
              <a:t>Every query is run using prepared statements.</a:t>
            </a:r>
          </a:p>
          <a:p>
            <a:endParaRPr lang="en-US" dirty="0"/>
          </a:p>
          <a:p>
            <a:endParaRPr lang="en-US" dirty="0"/>
          </a:p>
        </p:txBody>
      </p:sp>
    </p:spTree>
    <p:extLst>
      <p:ext uri="{BB962C8B-B14F-4D97-AF65-F5344CB8AC3E}">
        <p14:creationId xmlns:p14="http://schemas.microsoft.com/office/powerpoint/2010/main" val="218285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F827-581D-4B22-8E74-3F3297DB94F4}"/>
              </a:ext>
            </a:extLst>
          </p:cNvPr>
          <p:cNvSpPr>
            <a:spLocks noGrp="1"/>
          </p:cNvSpPr>
          <p:nvPr>
            <p:ph type="title"/>
          </p:nvPr>
        </p:nvSpPr>
        <p:spPr/>
        <p:txBody>
          <a:bodyPr/>
          <a:lstStyle/>
          <a:p>
            <a:r>
              <a:rPr lang="en-US" dirty="0"/>
              <a:t>Live Demo</a:t>
            </a:r>
          </a:p>
        </p:txBody>
      </p:sp>
      <p:sp>
        <p:nvSpPr>
          <p:cNvPr id="3" name="Content Placeholder 2">
            <a:extLst>
              <a:ext uri="{FF2B5EF4-FFF2-40B4-BE49-F238E27FC236}">
                <a16:creationId xmlns:a16="http://schemas.microsoft.com/office/drawing/2014/main" id="{C7B0D07A-5FBB-4CD5-B8E5-B075556BD652}"/>
              </a:ext>
            </a:extLst>
          </p:cNvPr>
          <p:cNvSpPr>
            <a:spLocks noGrp="1"/>
          </p:cNvSpPr>
          <p:nvPr>
            <p:ph idx="1"/>
          </p:nvPr>
        </p:nvSpPr>
        <p:spPr/>
        <p:txBody>
          <a:bodyPr/>
          <a:lstStyle/>
          <a:p>
            <a:endParaRPr lang="en-US" dirty="0">
              <a:hlinkClick r:id="rId2"/>
            </a:endParaRPr>
          </a:p>
          <a:p>
            <a:endParaRPr lang="en-US" dirty="0">
              <a:hlinkClick r:id="rId2"/>
            </a:endParaRPr>
          </a:p>
          <a:p>
            <a:pPr marL="0" indent="0">
              <a:buNone/>
            </a:pPr>
            <a:endParaRPr lang="en-US" dirty="0">
              <a:hlinkClick r:id="rId2"/>
            </a:endParaRPr>
          </a:p>
          <a:p>
            <a:r>
              <a:rPr lang="en-US" dirty="0">
                <a:hlinkClick r:id="rId2"/>
              </a:rPr>
              <a:t>https://web.dsa.missouri.edu/~amv7vc/</a:t>
            </a:r>
            <a:endParaRPr lang="en-US" dirty="0"/>
          </a:p>
          <a:p>
            <a:endParaRPr lang="en-US" dirty="0"/>
          </a:p>
        </p:txBody>
      </p:sp>
    </p:spTree>
    <p:extLst>
      <p:ext uri="{BB962C8B-B14F-4D97-AF65-F5344CB8AC3E}">
        <p14:creationId xmlns:p14="http://schemas.microsoft.com/office/powerpoint/2010/main" val="388998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DF29B-8146-43F9-902D-2F9B52BD5E3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511AC14-E7EF-49D5-AEB8-DDF98A0BD1A2}"/>
              </a:ext>
            </a:extLst>
          </p:cNvPr>
          <p:cNvSpPr>
            <a:spLocks noGrp="1"/>
          </p:cNvSpPr>
          <p:nvPr>
            <p:ph idx="1"/>
          </p:nvPr>
        </p:nvSpPr>
        <p:spPr/>
        <p:txBody>
          <a:bodyPr/>
          <a:lstStyle/>
          <a:p>
            <a:r>
              <a:rPr lang="en-US" dirty="0"/>
              <a:t>And thank you for your time!</a:t>
            </a:r>
          </a:p>
        </p:txBody>
      </p:sp>
    </p:spTree>
    <p:extLst>
      <p:ext uri="{BB962C8B-B14F-4D97-AF65-F5344CB8AC3E}">
        <p14:creationId xmlns:p14="http://schemas.microsoft.com/office/powerpoint/2010/main" val="3122700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404</TotalTime>
  <Words>414</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Wisp</vt:lpstr>
      <vt:lpstr>MedOpp Advising Management System</vt:lpstr>
      <vt:lpstr>Our Client </vt:lpstr>
      <vt:lpstr>Our Project</vt:lpstr>
      <vt:lpstr>Preliminary ERD</vt:lpstr>
      <vt:lpstr>Final ERD</vt:lpstr>
      <vt:lpstr>Backend</vt:lpstr>
      <vt:lpstr>Security Considerations</vt:lpstr>
      <vt:lpstr>Live 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 Vazquez</dc:creator>
  <cp:lastModifiedBy>Antonio Vazquez</cp:lastModifiedBy>
  <cp:revision>5</cp:revision>
  <dcterms:created xsi:type="dcterms:W3CDTF">2018-03-04T23:05:15Z</dcterms:created>
  <dcterms:modified xsi:type="dcterms:W3CDTF">2018-05-09T05:52:52Z</dcterms:modified>
</cp:coreProperties>
</file>