
<file path=[Content_Types].xml><?xml version="1.0" encoding="utf-8"?>
<Types xmlns="http://schemas.openxmlformats.org/package/2006/content-types">
  <Override PartName="/_rels/.rels" ContentType="application/vnd.openxmlformats-package.relationships+xml"/>
  <Override PartName="/ppt/notesSlides/_rels/notesSlide50.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6.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34.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40.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41.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42.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9.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7.xml.rels" ContentType="application/vnd.openxmlformats-package.relationships+xml"/>
  <Override PartName="/ppt/notesSlides/_rels/notesSlide38.xml.rels" ContentType="application/vnd.openxmlformats-package.relationships+xml"/>
  <Override PartName="/ppt/notesSlides/_rels/notesSlide28.xml.rels" ContentType="application/vnd.openxmlformats-package.relationships+xml"/>
  <Override PartName="/ppt/notesSlides/_rels/notesSlide20.xml.rels" ContentType="application/vnd.openxmlformats-package.relationships+xml"/>
  <Override PartName="/ppt/notesSlides/_rels/notesSlide39.xml.rels" ContentType="application/vnd.openxmlformats-package.relationships+xml"/>
  <Override PartName="/ppt/notesSlides/_rels/notesSlide29.xml.rels" ContentType="application/vnd.openxmlformats-package.relationships+xml"/>
  <Override PartName="/ppt/notesSlides/_rels/notesSlide49.xml.rels" ContentType="application/vnd.openxmlformats-package.relationships+xml"/>
  <Override PartName="/ppt/notesSlides/_rels/notesSlide30.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45.xml.rels" ContentType="application/vnd.openxmlformats-package.relationships+xml"/>
  <Override PartName="/ppt/notesSlides/_rels/notesSlide47.xml.rels" ContentType="application/vnd.openxmlformats-package.relationships+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47.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45.xml" ContentType="application/vnd.openxmlformats-officedocument.presentationml.notesSlide+xml"/>
  <Override PartName="/ppt/notesSlides/notesSlide1.xml" ContentType="application/vnd.openxmlformats-officedocument.presentationml.notesSlide+xml"/>
  <Override PartName="/ppt/notesSlides/notesSlide44.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30.xml" ContentType="application/vnd.openxmlformats-officedocument.presentationml.notes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15"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6"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7"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8" name="PlaceHolder 5"/>
          <p:cNvSpPr>
            <a:spLocks noGrp="1"/>
          </p:cNvSpPr>
          <p:nvPr>
            <p:ph type="sldNum"/>
          </p:nvPr>
        </p:nvSpPr>
        <p:spPr>
          <a:xfrm>
            <a:off x="4399200" y="9555480"/>
            <a:ext cx="3372840" cy="502560"/>
          </a:xfrm>
          <a:prstGeom prst="rect">
            <a:avLst/>
          </a:prstGeom>
        </p:spPr>
        <p:txBody>
          <a:bodyPr lIns="0" rIns="0" tIns="0" bIns="0" anchor="b"/>
          <a:p>
            <a:pPr algn="r"/>
            <a:fld id="{1030639A-EB29-40E5-98ED-FDA27907423E}"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FBEB5D4-A591-4BD2-B10D-DCB09D2849EC}"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281"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814BF61E-AA0B-45CD-BEA4-9B9D625051DC}"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299"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4A64885-000E-43EF-A0FE-B5275DD4A2BF}"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01"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F3122A7E-DF96-4EBE-9A4F-8AA2897713E5}"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03"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89889C1D-CCB5-4001-92DB-7A02B33D8A13}"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05"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EE17252-5B67-4E48-AFF7-7384DE0FF9A8}"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07"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4238795B-340D-4250-B21A-BC57AD81439D}"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09"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C1A444D3-5856-4B43-99E3-9AFDA28187BC}"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11"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62877791-5CC4-4B4F-93DD-8187DD498011}"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13"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16BE5A98-E20C-4D0D-B937-DCB84DF23535}"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15"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D08D2629-3442-4E34-9270-D43426835EA1}"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17"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DF41FC00-2174-443A-8728-F10131DA0874}"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283"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B9DD5105-D503-4A34-BF7D-3A421C1DDC74}"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19"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08F4F3EA-EC30-4431-BD5A-BE7E5063168F}"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21"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1656792D-35DE-43C0-AACA-635CB634B259}"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23"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277880" y="10156320"/>
            <a:ext cx="3277800" cy="531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F8B2714C-8645-4F0E-80A7-412724264677}"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25"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4277880" y="10156320"/>
            <a:ext cx="3277800" cy="531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5DF0BE2C-D601-47F7-8F3D-5B71765F5842}"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27"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4277880" y="10156320"/>
            <a:ext cx="3277800" cy="531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1CD2446-EB3D-4581-B40B-BE2E169D4C8A}"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29"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4277880" y="10156320"/>
            <a:ext cx="3277800" cy="531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085275E6-3B96-4E41-BED1-BA54A000488F}"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31"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755640" y="5078520"/>
            <a:ext cx="6042600" cy="4806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2F0808FD-2E32-4645-AC2A-1AB382E8A2FC}"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34"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0F445E3-AB3D-4ABD-9C45-7EA207F1DB9D}"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36"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F7D95CDB-C290-4C82-9580-935B5AE4EBAD}"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285"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BEAED0D5-EE91-4CEC-94C7-756C1F19FD41}"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38"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517136F0-BBC3-4550-B3F9-5EF02FD5278D}"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40"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383BAC4B-F3A7-4990-BFE8-40B3669D95E2}"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42"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68AC2326-D1E6-4C62-A4A2-8F8B4756F8AB}"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44"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72D9ABE-47CA-4299-8AB1-E64B4B609806}"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46"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1DAB3F3-FF9A-4AB6-A4C0-012D534363CD}"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48"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5DB7CBF-E3EF-4FFF-B27B-7C856EDF3665}"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50"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6869BA72-70B4-4475-B5AD-883802B18737}"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52"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DD4DCD3E-5AFD-460D-A37E-374B3E9F7158}"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54"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A317F9A2-C7E4-4DBE-A384-C1D904A7EE13}"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56"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4A59BE63-DF4F-4EE1-A5A1-E6866EF31E25}"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287"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BB2F56C-52EC-4A8A-B56D-B9D3A1C65C59}"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58"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025E567-1513-4D94-B55E-810111B58343}"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60"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458D14C-E795-4659-A0E5-F94CD90D8F4D}"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62"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8A8C3C0B-4504-42B3-A427-79FCD4827C58}"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64"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54D897A8-7A7E-4636-B60D-06D8FEC0C9CB}"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66"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4EDA7839-C8BB-44CC-ADA4-C6C3FD986A59}"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68"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F99618A3-DB24-47DF-9472-56DE490C16D4}"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70"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D105A66E-C2FC-466D-9801-C4F28373D82C}"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72"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81B4B290-FB18-400E-B305-9F681D5A27D6}"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289"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705DCD1F-7F9B-48FF-9C8D-101EA2CB3A76}"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374"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1F1FD7E2-1FCF-4329-B927-4CA009003329}"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291"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1DD68127-A956-469E-BF36-A1AFA9C52AEB}"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293"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367DFCCC-1A8A-4387-BDC9-77D0F0BB5AB9}"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295"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4278240" y="10156680"/>
            <a:ext cx="3277440" cy="5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ADA9691E-C776-4C4C-955A-C81E45A92251}" type="slidenum">
              <a:rPr b="0" lang="en-US" sz="1400" spc="-1" strike="noStrike">
                <a:solidFill>
                  <a:srgbClr val="000000"/>
                </a:solidFill>
                <a:uFill>
                  <a:solidFill>
                    <a:srgbClr val="ffffff"/>
                  </a:solidFill>
                </a:uFill>
                <a:latin typeface="Times New Roman"/>
                <a:ea typeface="DejaVu Sans"/>
              </a:rPr>
              <a:t>&lt;number&gt;</a:t>
            </a:fld>
            <a:endParaRPr b="0" lang="en-US" sz="1400" spc="-1" strike="noStrike">
              <a:solidFill>
                <a:srgbClr val="000000"/>
              </a:solidFill>
              <a:uFill>
                <a:solidFill>
                  <a:srgbClr val="ffffff"/>
                </a:solidFill>
              </a:uFill>
              <a:latin typeface="Arial"/>
            </a:endParaRPr>
          </a:p>
        </p:txBody>
      </p:sp>
      <p:sp>
        <p:nvSpPr>
          <p:cNvPr id="297" name="CustomShape 2"/>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292480" y="1768680"/>
            <a:ext cx="5494680" cy="4384080"/>
          </a:xfrm>
          <a:prstGeom prst="rect">
            <a:avLst/>
          </a:prstGeom>
          <a:ln>
            <a:noFill/>
          </a:ln>
        </p:spPr>
      </p:pic>
      <p:pic>
        <p:nvPicPr>
          <p:cNvPr id="37"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2292480" y="1768680"/>
            <a:ext cx="5494680" cy="4384080"/>
          </a:xfrm>
          <a:prstGeom prst="rect">
            <a:avLst/>
          </a:prstGeom>
          <a:ln>
            <a:noFill/>
          </a:ln>
        </p:spPr>
      </p:pic>
      <p:pic>
        <p:nvPicPr>
          <p:cNvPr id="75"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8"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112" name="" descr=""/>
          <p:cNvPicPr/>
          <p:nvPr/>
        </p:nvPicPr>
        <p:blipFill>
          <a:blip r:embed="rId2"/>
          <a:stretch/>
        </p:blipFill>
        <p:spPr>
          <a:xfrm>
            <a:off x="2292480" y="1768680"/>
            <a:ext cx="5494680" cy="4384080"/>
          </a:xfrm>
          <a:prstGeom prst="rect">
            <a:avLst/>
          </a:prstGeom>
          <a:ln>
            <a:noFill/>
          </a:ln>
        </p:spPr>
      </p:pic>
      <p:pic>
        <p:nvPicPr>
          <p:cNvPr id="113" name="" descr=""/>
          <p:cNvPicPr/>
          <p:nvPr/>
        </p:nvPicPr>
        <p:blipFill>
          <a:blip r:embed="rId3"/>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503280" y="6886440"/>
            <a:ext cx="2343600" cy="51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 name="CustomShape 2"/>
          <p:cNvSpPr/>
          <p:nvPr/>
        </p:nvSpPr>
        <p:spPr>
          <a:xfrm>
            <a:off x="3448080" y="6886440"/>
            <a:ext cx="3191400" cy="51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 name="PlaceHolder 3"/>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503280" y="6886080"/>
            <a:ext cx="2344320" cy="516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9" name="CustomShape 2"/>
          <p:cNvSpPr/>
          <p:nvPr/>
        </p:nvSpPr>
        <p:spPr>
          <a:xfrm>
            <a:off x="3448440" y="6886080"/>
            <a:ext cx="3191760" cy="516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0" name="PlaceHolder 3"/>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CustomShape 1"/>
          <p:cNvSpPr/>
          <p:nvPr/>
        </p:nvSpPr>
        <p:spPr>
          <a:xfrm>
            <a:off x="503280" y="6886080"/>
            <a:ext cx="2344320" cy="516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77" name="CustomShape 2"/>
          <p:cNvSpPr/>
          <p:nvPr/>
        </p:nvSpPr>
        <p:spPr>
          <a:xfrm>
            <a:off x="3448440" y="6886080"/>
            <a:ext cx="3191760" cy="516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78" name="PlaceHolder 3"/>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20"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nchor="ctr"/>
          <a:p>
            <a:pPr algn="ctr">
              <a:lnSpc>
                <a:spcPct val="100000"/>
              </a:lnSpc>
            </a:pPr>
            <a:r>
              <a:rPr b="0" lang="en-US" sz="3200" spc="-1" strike="noStrike">
                <a:solidFill>
                  <a:srgbClr val="000000"/>
                </a:solidFill>
                <a:uFill>
                  <a:solidFill>
                    <a:srgbClr val="ffffff"/>
                  </a:solidFill>
                </a:uFill>
                <a:latin typeface="Arial"/>
                <a:ea typeface="DejaVu Sans"/>
              </a:rPr>
              <a:t>Monte Carlo</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ea typeface="DejaVu Sans"/>
              </a:rPr>
              <a:t>Intro</a:t>
            </a:r>
            <a:endParaRPr b="0" lang="en-US" sz="3200" spc="-1" strike="noStrike">
              <a:solidFill>
                <a:srgbClr val="000000"/>
              </a:solidFill>
              <a:uFill>
                <a:solidFill>
                  <a:srgbClr val="ffffff"/>
                </a:solidFill>
              </a:uFill>
              <a:latin typeface="Arial"/>
            </a:endParaRPr>
          </a:p>
        </p:txBody>
      </p:sp>
      <p:sp>
        <p:nvSpPr>
          <p:cNvPr id="121" name="CustomShape 3"/>
          <p:cNvSpPr/>
          <p:nvPr/>
        </p:nvSpPr>
        <p:spPr>
          <a:xfrm>
            <a:off x="504720" y="1770120"/>
            <a:ext cx="9068400" cy="4472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MC photons</a:t>
            </a:r>
            <a:endParaRPr b="0" lang="en-US" sz="4400" spc="-1" strike="noStrike">
              <a:solidFill>
                <a:srgbClr val="000000"/>
              </a:solidFill>
              <a:uFill>
                <a:solidFill>
                  <a:srgbClr val="ffffff"/>
                </a:solidFill>
              </a:uFill>
              <a:latin typeface="Arial"/>
            </a:endParaRPr>
          </a:p>
        </p:txBody>
      </p:sp>
      <p:sp>
        <p:nvSpPr>
          <p:cNvPr id="136"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Photon:</a:t>
            </a:r>
            <a:endParaRPr b="0" lang="en-US" sz="32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Small number of interactions</a:t>
            </a:r>
            <a:endParaRPr b="0" lang="en-US" sz="28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roid Sans Fallback"/>
              </a:rPr>
              <a:t>Absorbed in photoelectric</a:t>
            </a:r>
            <a:endParaRPr b="0" lang="en-US" sz="24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roid Sans Fallback"/>
              </a:rPr>
              <a:t>       </a:t>
            </a:r>
            <a:r>
              <a:rPr b="0" lang="en-US" sz="2400" spc="-1" strike="noStrike">
                <a:solidFill>
                  <a:srgbClr val="000000"/>
                </a:solidFill>
                <a:uFill>
                  <a:solidFill>
                    <a:srgbClr val="ffffff"/>
                  </a:solidFill>
                </a:uFill>
                <a:latin typeface="Arial"/>
                <a:ea typeface="Droid Sans Fallback"/>
              </a:rPr>
              <a:t>''            pair production (e- e+)</a:t>
            </a:r>
            <a:endParaRPr b="0" lang="en-US" sz="24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roid Sans Fallback"/>
              </a:rPr>
              <a:t>Compton scattering</a:t>
            </a:r>
            <a:endParaRPr b="0" lang="en-US" sz="24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roid Sans Fallback"/>
              </a:rPr>
              <a:t>Rayleigh        ''</a:t>
            </a:r>
            <a:endParaRPr b="0" lang="en-US" sz="24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roid Sans Fallback"/>
              </a:rPr>
              <a:t>Thompson</a:t>
            </a:r>
            <a:endParaRPr b="0" lang="en-US" sz="2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MC e-</a:t>
            </a:r>
            <a:endParaRPr b="0" lang="en-US" sz="4400" spc="-1" strike="noStrike">
              <a:solidFill>
                <a:srgbClr val="000000"/>
              </a:solidFill>
              <a:uFill>
                <a:solidFill>
                  <a:srgbClr val="ffffff"/>
                </a:solidFill>
              </a:uFill>
              <a:latin typeface="Arial"/>
            </a:endParaRPr>
          </a:p>
        </p:txBody>
      </p:sp>
      <p:sp>
        <p:nvSpPr>
          <p:cNvPr id="138"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Electron:</a:t>
            </a:r>
            <a:endParaRPr b="0" lang="en-US" sz="32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Small amount of energy lost per colision</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Big number of interactions previous to absorption in the medium</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Requires balance accuracy / computing time</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Viability needs for approximations</a:t>
            </a:r>
            <a:endParaRPr b="0" lang="en-US" sz="2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MC approximations</a:t>
            </a:r>
            <a:endParaRPr b="0" lang="en-US" sz="4400" spc="-1" strike="noStrike">
              <a:solidFill>
                <a:srgbClr val="000000"/>
              </a:solidFill>
              <a:uFill>
                <a:solidFill>
                  <a:srgbClr val="ffffff"/>
                </a:solidFill>
              </a:uFill>
              <a:latin typeface="Arial"/>
            </a:endParaRPr>
          </a:p>
        </p:txBody>
      </p:sp>
      <p:sp>
        <p:nvSpPr>
          <p:cNvPr id="140"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Multiscattering theories methods</a:t>
            </a:r>
            <a:endParaRPr b="0" lang="en-US" sz="32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Averaging global effects from a great number of colission in a single event</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Path lenth and lateral displacement</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Great reduction in computing time</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Problems involving stability and accuracy</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Dependence of the simulation results on step length</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Cumbersome at borders and separation between different media (compromise must be adopted)</a:t>
            </a:r>
            <a:endParaRPr b="0" lang="en-US" sz="2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1"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400" spc="-1" strike="noStrike">
                <a:solidFill>
                  <a:srgbClr val="000000"/>
                </a:solidFill>
                <a:uFill>
                  <a:solidFill>
                    <a:srgbClr val="ffffff"/>
                  </a:solidFill>
                </a:uFill>
                <a:latin typeface="Arial"/>
                <a:ea typeface="DejaVu Sans"/>
              </a:rPr>
              <a:t>En general es necesario llegar a un compromiso entre precisión y tiempo de computación. </a:t>
            </a: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Teorías de dispersión múltiple (multiscattering), que intentan promediar los efectos globales de un gran número de colisiones en un único paso temporal de la simulación. </a:t>
            </a: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También se denominan métodos Monte Carlo “condensados”, y presentan problemas tanto de estabilidad como de exactitud. </a:t>
            </a: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Otro problema en estos métodos es el relacionado con las fronteras de separación entre medios, en cuya vecindad es difícil generar las trayectorias, y el algoritmo de cálculo se complicaconsiderablemente incluso en geometrías sencillas.</a:t>
            </a:r>
            <a:endParaRPr b="0" lang="en-US" sz="24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MC approximations</a:t>
            </a:r>
            <a:endParaRPr b="0" lang="en-US" sz="4400" spc="-1" strike="noStrike">
              <a:solidFill>
                <a:srgbClr val="000000"/>
              </a:solidFill>
              <a:uFill>
                <a:solidFill>
                  <a:srgbClr val="ffffff"/>
                </a:solidFill>
              </a:uFill>
              <a:latin typeface="Arial"/>
            </a:endParaRPr>
          </a:p>
        </p:txBody>
      </p:sp>
      <p:sp>
        <p:nvSpPr>
          <p:cNvPr id="143" name="CustomShape 2"/>
          <p:cNvSpPr/>
          <p:nvPr/>
        </p:nvSpPr>
        <p:spPr>
          <a:xfrm>
            <a:off x="503280" y="1768320"/>
            <a:ext cx="6809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Multiscattering theories in GEANT4 (MSC)</a:t>
            </a:r>
            <a:endParaRPr b="0" lang="en-US" sz="32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True (curve) path lenth: t</a:t>
            </a:r>
            <a:endParaRPr b="0" lang="en-US" sz="32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Geometrical straight lenth between colissions: z</a:t>
            </a:r>
            <a:endParaRPr b="0" lang="en-US" sz="32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Mean scattering angle</a:t>
            </a:r>
            <a:endParaRPr b="0" lang="en-US" sz="32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Scattering angle sampled</a:t>
            </a:r>
            <a:br/>
            <a:r>
              <a:rPr b="0" lang="en-US" sz="3200" spc="-1" strike="noStrike">
                <a:solidFill>
                  <a:srgbClr val="000000"/>
                </a:solidFill>
                <a:uFill>
                  <a:solidFill>
                    <a:srgbClr val="ffffff"/>
                  </a:solidFill>
                </a:uFill>
                <a:latin typeface="Arial"/>
                <a:ea typeface="DejaVu Sans"/>
              </a:rPr>
              <a:t>from </a:t>
            </a:r>
            <a:r>
              <a:rPr b="0" i="1" lang="en-US" sz="3200" spc="-1" strike="noStrike">
                <a:solidFill>
                  <a:srgbClr val="000000"/>
                </a:solidFill>
                <a:uFill>
                  <a:solidFill>
                    <a:srgbClr val="ffffff"/>
                  </a:solidFill>
                </a:uFill>
                <a:latin typeface="Arial"/>
                <a:ea typeface="DejaVu Sans"/>
              </a:rPr>
              <a:t>f(cos</a:t>
            </a:r>
            <a:r>
              <a:rPr b="0" i="1" lang="en-US" sz="3200" spc="-1" strike="noStrike">
                <a:solidFill>
                  <a:srgbClr val="000000"/>
                </a:solidFill>
                <a:uFill>
                  <a:solidFill>
                    <a:srgbClr val="ffffff"/>
                  </a:solidFill>
                </a:uFill>
                <a:latin typeface="Arial"/>
                <a:ea typeface="Arial"/>
              </a:rPr>
              <a:t>θ</a:t>
            </a:r>
            <a:r>
              <a:rPr b="0" i="1" lang="en-US" sz="3200" spc="-1" strike="noStrike">
                <a:solidFill>
                  <a:srgbClr val="000000"/>
                </a:solidFill>
                <a:uFill>
                  <a:solidFill>
                    <a:srgbClr val="ffffff"/>
                  </a:solidFill>
                </a:uFill>
                <a:latin typeface="Arial"/>
                <a:ea typeface="DejaVu Sans"/>
              </a:rPr>
              <a:t>)</a:t>
            </a:r>
            <a:r>
              <a:rPr b="0" lang="en-US" sz="3200" spc="-1" strike="noStrike">
                <a:solidFill>
                  <a:srgbClr val="000000"/>
                </a:solidFill>
                <a:uFill>
                  <a:solidFill>
                    <a:srgbClr val="ffffff"/>
                  </a:solidFill>
                </a:uFill>
                <a:latin typeface="Arial"/>
                <a:ea typeface="DejaVu Sans"/>
              </a:rPr>
              <a:t> where</a:t>
            </a:r>
            <a:endParaRPr b="0" lang="en-US" sz="3200" spc="-1" strike="noStrike">
              <a:solidFill>
                <a:srgbClr val="000000"/>
              </a:solidFill>
              <a:uFill>
                <a:solidFill>
                  <a:srgbClr val="ffffff"/>
                </a:solidFill>
              </a:uFill>
              <a:latin typeface="Arial"/>
            </a:endParaRPr>
          </a:p>
          <a:p>
            <a:pPr marL="431640" indent="-318240">
              <a:lnSpc>
                <a:spcPct val="100000"/>
              </a:lnSpc>
              <a:spcAft>
                <a:spcPts val="1423"/>
              </a:spcAft>
            </a:pPr>
            <a:endParaRPr b="0" lang="en-US" sz="3200" spc="-1" strike="noStrike">
              <a:solidFill>
                <a:srgbClr val="000000"/>
              </a:solidFill>
              <a:uFill>
                <a:solidFill>
                  <a:srgbClr val="ffffff"/>
                </a:solidFill>
              </a:uFill>
              <a:latin typeface="Arial"/>
            </a:endParaRPr>
          </a:p>
        </p:txBody>
      </p:sp>
      <p:sp>
        <p:nvSpPr>
          <p:cNvPr id="144" name="CustomShape 3"/>
          <p:cNvSpPr/>
          <p:nvPr/>
        </p:nvSpPr>
        <p:spPr>
          <a:xfrm>
            <a:off x="7756560" y="3009600"/>
            <a:ext cx="2023200" cy="602280"/>
          </a:xfrm>
          <a:custGeom>
            <a:avLst/>
            <a:gdLst/>
            <a:ahLst/>
            <a:rect l="l" t="t" r="r" b="b"/>
            <a:pathLst>
              <a:path w="5629" h="1682">
                <a:moveTo>
                  <a:pt x="314" y="0"/>
                </a:moveTo>
                <a:cubicBezTo>
                  <a:pt x="157" y="0"/>
                  <a:pt x="0" y="157"/>
                  <a:pt x="0" y="314"/>
                </a:cubicBezTo>
                <a:lnTo>
                  <a:pt x="0" y="1366"/>
                </a:lnTo>
                <a:cubicBezTo>
                  <a:pt x="0" y="1523"/>
                  <a:pt x="157" y="1681"/>
                  <a:pt x="314" y="1681"/>
                </a:cubicBezTo>
                <a:lnTo>
                  <a:pt x="5313" y="1681"/>
                </a:lnTo>
                <a:cubicBezTo>
                  <a:pt x="5470" y="1681"/>
                  <a:pt x="5628" y="1523"/>
                  <a:pt x="5628" y="1366"/>
                </a:cubicBezTo>
                <a:lnTo>
                  <a:pt x="5628" y="314"/>
                </a:lnTo>
                <a:cubicBezTo>
                  <a:pt x="5628" y="157"/>
                  <a:pt x="5470" y="0"/>
                  <a:pt x="5313" y="0"/>
                </a:cubicBezTo>
                <a:lnTo>
                  <a:pt x="314"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45" name="Formula 4"/>
              <p:cNvSpPr txBox="1"/>
              <p:nvPr/>
            </p:nvSpPr>
            <p:spPr>
              <a:xfrm>
                <a:off x="7942320" y="3045960"/>
                <a:ext cx="1715040" cy="300600"/>
              </a:xfrm>
              <a:prstGeom prst="rect">
                <a:avLst/>
              </a:prstGeom>
            </p:spPr>
            <p:txBody>
              <a:bodyPr/>
              <a:p>
                <a14:m>
                  <m:oMath xmlns:m="http://schemas.openxmlformats.org/officeDocument/2006/math">
                    <m:r>
                      <m:t xml:space="preserve">z</m:t>
                    </m:r>
                    <m:r>
                      <m:t xml:space="preserve">=</m:t>
                    </m:r>
                    <m:sSub>
                      <m:e>
                        <m:r>
                          <m:t xml:space="preserve">λ</m:t>
                        </m:r>
                      </m:e>
                      <m:sub>
                        <m:r>
                          <m:t xml:space="preserve">0</m:t>
                        </m:r>
                      </m:sub>
                    </m:sSub>
                    <m:d>
                      <m:dPr>
                        <m:begChr m:val="("/>
                        <m:endChr m:val=")"/>
                      </m:dPr>
                      <m:e>
                        <m:r>
                          <m:t xml:space="preserve">1</m:t>
                        </m:r>
                        <m:r>
                          <m:t xml:space="preserve">−</m:t>
                        </m:r>
                        <m:sSup>
                          <m:e>
                            <m:r>
                              <m:t xml:space="preserve">e</m:t>
                            </m:r>
                          </m:e>
                          <m:sup>
                            <m:f>
                              <m:fPr>
                                <m:type m:val="lin"/>
                              </m:fPr>
                              <m:num>
                                <m:r>
                                  <m:t xml:space="preserve">−</m:t>
                                </m:r>
                                <m:r>
                                  <m:t xml:space="preserve">t</m:t>
                                </m:r>
                              </m:num>
                              <m:den>
                                <m:sSub>
                                  <m:e>
                                    <m:r>
                                      <m:t xml:space="preserve">λ</m:t>
                                    </m:r>
                                  </m:e>
                                  <m:sub>
                                    <m:r>
                                      <m:t xml:space="preserve">0</m:t>
                                    </m:r>
                                  </m:sub>
                                </m:sSub>
                              </m:den>
                            </m:f>
                          </m:sup>
                        </m:sSup>
                      </m:e>
                    </m:d>
                  </m:oMath>
                </a14:m>
              </a:p>
            </p:txBody>
          </p:sp>
        </mc:Choice>
        <mc:Fallback/>
      </mc:AlternateContent>
      <p:sp>
        <p:nvSpPr>
          <p:cNvPr id="146" name="CustomShape 5"/>
          <p:cNvSpPr/>
          <p:nvPr/>
        </p:nvSpPr>
        <p:spPr>
          <a:xfrm>
            <a:off x="7756560" y="3801600"/>
            <a:ext cx="2023200" cy="602280"/>
          </a:xfrm>
          <a:custGeom>
            <a:avLst/>
            <a:gdLst/>
            <a:ahLst/>
            <a:rect l="l" t="t" r="r" b="b"/>
            <a:pathLst>
              <a:path w="5629" h="1682">
                <a:moveTo>
                  <a:pt x="314" y="0"/>
                </a:moveTo>
                <a:cubicBezTo>
                  <a:pt x="157" y="0"/>
                  <a:pt x="0" y="157"/>
                  <a:pt x="0" y="314"/>
                </a:cubicBezTo>
                <a:lnTo>
                  <a:pt x="0" y="1366"/>
                </a:lnTo>
                <a:cubicBezTo>
                  <a:pt x="0" y="1523"/>
                  <a:pt x="157" y="1681"/>
                  <a:pt x="314" y="1681"/>
                </a:cubicBezTo>
                <a:lnTo>
                  <a:pt x="5313" y="1681"/>
                </a:lnTo>
                <a:cubicBezTo>
                  <a:pt x="5470" y="1681"/>
                  <a:pt x="5628" y="1523"/>
                  <a:pt x="5628" y="1366"/>
                </a:cubicBezTo>
                <a:lnTo>
                  <a:pt x="5628" y="314"/>
                </a:lnTo>
                <a:cubicBezTo>
                  <a:pt x="5628" y="157"/>
                  <a:pt x="5470" y="0"/>
                  <a:pt x="5313" y="0"/>
                </a:cubicBezTo>
                <a:lnTo>
                  <a:pt x="314"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47" name="Formula 6"/>
              <p:cNvSpPr txBox="1"/>
              <p:nvPr/>
            </p:nvSpPr>
            <p:spPr>
              <a:xfrm>
                <a:off x="7942320" y="3838320"/>
                <a:ext cx="1859400" cy="500400"/>
              </a:xfrm>
              <a:prstGeom prst="rect">
                <a:avLst/>
              </a:prstGeom>
            </p:spPr>
            <p:txBody>
              <a:bodyPr/>
              <a:p>
                <a14:m>
                  <m:oMath xmlns:m="http://schemas.openxmlformats.org/officeDocument/2006/math">
                    <m:r>
                      <m:t xml:space="preserve">t</m:t>
                    </m:r>
                    <m:r>
                      <m:t xml:space="preserve">=</m:t>
                    </m:r>
                    <m:r>
                      <m:t xml:space="preserve">−</m:t>
                    </m:r>
                    <m:sSub>
                      <m:e>
                        <m:r>
                          <m:t xml:space="preserve">λ</m:t>
                        </m:r>
                      </m:e>
                      <m:sub>
                        <m:r>
                          <m:t xml:space="preserve">0</m:t>
                        </m:r>
                      </m:sub>
                    </m:sSub>
                    <m:r>
                      <m:rPr>
                        <m:lit/>
                        <m:nor/>
                      </m:rPr>
                      <m:t xml:space="preserve">ln</m:t>
                    </m:r>
                    <m:d>
                      <m:dPr>
                        <m:begChr m:val="("/>
                        <m:endChr m:val=")"/>
                      </m:dPr>
                      <m:e>
                        <m:r>
                          <m:t xml:space="preserve">1</m:t>
                        </m:r>
                        <m:r>
                          <m:t xml:space="preserve">−</m:t>
                        </m:r>
                        <m:f>
                          <m:num>
                            <m:r>
                              <m:t xml:space="preserve">z</m:t>
                            </m:r>
                          </m:num>
                          <m:den>
                            <m:sSub>
                              <m:e>
                                <m:r>
                                  <m:t xml:space="preserve">λ</m:t>
                                </m:r>
                              </m:e>
                              <m:sub>
                                <m:r>
                                  <m:t xml:space="preserve">0</m:t>
                                </m:r>
                              </m:sub>
                            </m:sSub>
                          </m:den>
                        </m:f>
                      </m:e>
                    </m:d>
                  </m:oMath>
                </a14:m>
              </a:p>
            </p:txBody>
          </p:sp>
        </mc:Choice>
        <mc:Fallback/>
      </mc:AlternateContent>
      <p:sp>
        <p:nvSpPr>
          <p:cNvPr id="148" name="CustomShape 7"/>
          <p:cNvSpPr/>
          <p:nvPr/>
        </p:nvSpPr>
        <p:spPr>
          <a:xfrm>
            <a:off x="7756560" y="4809600"/>
            <a:ext cx="2023200" cy="602280"/>
          </a:xfrm>
          <a:custGeom>
            <a:avLst/>
            <a:gdLst/>
            <a:ahLst/>
            <a:rect l="l" t="t" r="r" b="b"/>
            <a:pathLst>
              <a:path w="5629" h="1682">
                <a:moveTo>
                  <a:pt x="314" y="0"/>
                </a:moveTo>
                <a:cubicBezTo>
                  <a:pt x="157" y="0"/>
                  <a:pt x="0" y="157"/>
                  <a:pt x="0" y="314"/>
                </a:cubicBezTo>
                <a:lnTo>
                  <a:pt x="0" y="1366"/>
                </a:lnTo>
                <a:cubicBezTo>
                  <a:pt x="0" y="1523"/>
                  <a:pt x="157" y="1681"/>
                  <a:pt x="314" y="1681"/>
                </a:cubicBezTo>
                <a:lnTo>
                  <a:pt x="5313" y="1681"/>
                </a:lnTo>
                <a:cubicBezTo>
                  <a:pt x="5470" y="1681"/>
                  <a:pt x="5628" y="1523"/>
                  <a:pt x="5628" y="1366"/>
                </a:cubicBezTo>
                <a:lnTo>
                  <a:pt x="5628" y="314"/>
                </a:lnTo>
                <a:cubicBezTo>
                  <a:pt x="5628" y="157"/>
                  <a:pt x="5470" y="0"/>
                  <a:pt x="5313" y="0"/>
                </a:cubicBezTo>
                <a:lnTo>
                  <a:pt x="314"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49" name="Formula 8"/>
              <p:cNvSpPr txBox="1"/>
              <p:nvPr/>
            </p:nvSpPr>
            <p:spPr>
              <a:xfrm>
                <a:off x="7927920" y="4916160"/>
                <a:ext cx="1485000" cy="348120"/>
              </a:xfrm>
              <a:prstGeom prst="rect">
                <a:avLst/>
              </a:prstGeom>
            </p:spPr>
            <p:txBody>
              <a:bodyPr/>
              <a:p>
                <a14:m>
                  <m:oMath xmlns:m="http://schemas.openxmlformats.org/officeDocument/2006/math">
                    <m:d>
                      <m:dPr>
                        <m:begChr m:val="("/>
                        <m:endChr m:val=")"/>
                      </m:dPr>
                      <m:e>
                        <m:r>
                          <m:rPr>
                            <m:lit/>
                            <m:nor/>
                          </m:rPr>
                          <m:t xml:space="preserve">cos</m:t>
                        </m:r>
                        <m:r>
                          <m:t xml:space="preserve">θ</m:t>
                        </m:r>
                      </m:e>
                    </m:d>
                    <m:r>
                      <m:t xml:space="preserve">=</m:t>
                    </m:r>
                    <m:sSup>
                      <m:e>
                        <m:r>
                          <m:t xml:space="preserve">e</m:t>
                        </m:r>
                      </m:e>
                      <m:sup>
                        <m:f>
                          <m:fPr>
                            <m:type m:val="lin"/>
                          </m:fPr>
                          <m:num>
                            <m:r>
                              <m:t xml:space="preserve">−</m:t>
                            </m:r>
                            <m:r>
                              <m:t xml:space="preserve">t</m:t>
                            </m:r>
                          </m:num>
                          <m:den>
                            <m:sSub>
                              <m:e>
                                <m:r>
                                  <m:t xml:space="preserve">λ</m:t>
                                </m:r>
                              </m:e>
                              <m:sub>
                                <m:r>
                                  <m:t xml:space="preserve">0</m:t>
                                </m:r>
                              </m:sub>
                            </m:sSub>
                          </m:den>
                        </m:f>
                      </m:sup>
                    </m:sSup>
                  </m:oMath>
                </a14:m>
              </a:p>
            </p:txBody>
          </p:sp>
        </mc:Choice>
        <mc:Fallback/>
      </mc:AlternateContent>
      <p:sp>
        <p:nvSpPr>
          <p:cNvPr id="150" name="CustomShape 9"/>
          <p:cNvSpPr/>
          <p:nvPr/>
        </p:nvSpPr>
        <p:spPr>
          <a:xfrm>
            <a:off x="6136560" y="5818680"/>
            <a:ext cx="3626280" cy="680040"/>
          </a:xfrm>
          <a:custGeom>
            <a:avLst/>
            <a:gdLst/>
            <a:ahLst/>
            <a:rect l="l" t="t" r="r" b="b"/>
            <a:pathLst>
              <a:path w="10081" h="1897">
                <a:moveTo>
                  <a:pt x="313" y="0"/>
                </a:moveTo>
                <a:cubicBezTo>
                  <a:pt x="156" y="0"/>
                  <a:pt x="0" y="156"/>
                  <a:pt x="0" y="313"/>
                </a:cubicBezTo>
                <a:lnTo>
                  <a:pt x="0" y="1583"/>
                </a:lnTo>
                <a:cubicBezTo>
                  <a:pt x="0" y="1739"/>
                  <a:pt x="156" y="1896"/>
                  <a:pt x="313" y="1896"/>
                </a:cubicBezTo>
                <a:lnTo>
                  <a:pt x="9767" y="1896"/>
                </a:lnTo>
                <a:cubicBezTo>
                  <a:pt x="9923" y="1896"/>
                  <a:pt x="10080" y="1739"/>
                  <a:pt x="10080" y="1583"/>
                </a:cubicBezTo>
                <a:lnTo>
                  <a:pt x="10080" y="313"/>
                </a:lnTo>
                <a:cubicBezTo>
                  <a:pt x="10080" y="156"/>
                  <a:pt x="9923" y="0"/>
                  <a:pt x="9767"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51" name="Formula 10"/>
              <p:cNvSpPr txBox="1"/>
              <p:nvPr/>
            </p:nvSpPr>
            <p:spPr>
              <a:xfrm>
                <a:off x="6322320" y="5926680"/>
                <a:ext cx="3018240" cy="533880"/>
              </a:xfrm>
              <a:prstGeom prst="rect">
                <a:avLst/>
              </a:prstGeom>
            </p:spPr>
            <p:txBody>
              <a:bodyPr/>
              <a:p>
                <a14:m>
                  <m:oMath xmlns:m="http://schemas.openxmlformats.org/officeDocument/2006/math">
                    <m:r>
                      <m:t xml:space="preserve">f</m:t>
                    </m:r>
                    <m:d>
                      <m:dPr>
                        <m:begChr m:val="("/>
                        <m:endChr m:val=")"/>
                      </m:dPr>
                      <m:e>
                        <m:r>
                          <m:t xml:space="preserve">x</m:t>
                        </m:r>
                      </m:e>
                    </m:d>
                    <m:r>
                      <m:rPr>
                        <m:lit/>
                        <m:nor/>
                      </m:rPr>
                      <m:t xml:space="preserve">=p</m:t>
                    </m:r>
                    <m:f>
                      <m:num>
                        <m:d>
                          <m:dPr>
                            <m:begChr m:val="("/>
                            <m:endChr m:val=")"/>
                          </m:dPr>
                          <m:e>
                            <m:r>
                              <m:rPr>
                                <m:lit/>
                                <m:nor/>
                              </m:rPr>
                              <m:t xml:space="preserve">a+</m:t>
                            </m:r>
                            <m:r>
                              <m:t xml:space="preserve">1</m:t>
                            </m:r>
                          </m:e>
                        </m:d>
                        <m:r>
                          <m:t xml:space="preserve">²</m:t>
                        </m:r>
                        <m:d>
                          <m:dPr>
                            <m:begChr m:val="("/>
                            <m:endChr m:val=")"/>
                          </m:dPr>
                          <m:e>
                            <m:r>
                              <m:t xml:space="preserve">a</m:t>
                            </m:r>
                            <m:r>
                              <m:t xml:space="preserve">−</m:t>
                            </m:r>
                            <m:r>
                              <m:t xml:space="preserve">1</m:t>
                            </m:r>
                          </m:e>
                        </m:d>
                        <m:r>
                          <m:t xml:space="preserve">²</m:t>
                        </m:r>
                      </m:num>
                      <m:den>
                        <m:r>
                          <m:t xml:space="preserve">2</m:t>
                        </m:r>
                        <m:r>
                          <m:t xml:space="preserve">a</m:t>
                        </m:r>
                        <m:d>
                          <m:dPr>
                            <m:begChr m:val="("/>
                            <m:endChr m:val=")"/>
                          </m:dPr>
                          <m:e>
                            <m:r>
                              <m:t xml:space="preserve">a</m:t>
                            </m:r>
                            <m:r>
                              <m:t xml:space="preserve">−</m:t>
                            </m:r>
                            <m:r>
                              <m:t xml:space="preserve">x</m:t>
                            </m:r>
                          </m:e>
                        </m:d>
                        <m:r>
                          <m:t xml:space="preserve">³</m:t>
                        </m:r>
                      </m:den>
                    </m:f>
                    <m:r>
                      <m:t xml:space="preserve">+</m:t>
                    </m:r>
                    <m:f>
                      <m:num>
                        <m:r>
                          <m:t xml:space="preserve">1</m:t>
                        </m:r>
                        <m:r>
                          <m:t xml:space="preserve">−</m:t>
                        </m:r>
                        <m:r>
                          <m:t xml:space="preserve">p</m:t>
                        </m:r>
                      </m:num>
                      <m:den>
                        <m:r>
                          <m:t xml:space="preserve">2</m:t>
                        </m:r>
                      </m:den>
                    </m:f>
                  </m:oMath>
                </a14:m>
              </a:p>
            </p:txBody>
          </p:sp>
        </mc:Choice>
        <mc:Fallback/>
      </mc:AlternateContent>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3200" spc="-1" strike="noStrike">
                <a:solidFill>
                  <a:srgbClr val="000000"/>
                </a:solidFill>
                <a:uFill>
                  <a:solidFill>
                    <a:srgbClr val="ffffff"/>
                  </a:solidFill>
                </a:uFill>
                <a:latin typeface="Arial"/>
                <a:ea typeface="DejaVu Sans"/>
              </a:rPr>
              <a:t>(Explicaciones)</a:t>
            </a:r>
            <a:endParaRPr b="0" lang="en-US" sz="3200" spc="-1" strike="noStrike">
              <a:solidFill>
                <a:srgbClr val="000000"/>
              </a:solidFill>
              <a:uFill>
                <a:solidFill>
                  <a:srgbClr val="ffffff"/>
                </a:solidFill>
              </a:uFill>
              <a:latin typeface="Arial"/>
            </a:endParaRPr>
          </a:p>
          <a:p>
            <a:pPr>
              <a:lnSpc>
                <a:spcPct val="100000"/>
              </a:lnSpc>
              <a:spcAft>
                <a:spcPts val="1423"/>
              </a:spcAft>
            </a:pPr>
            <a:r>
              <a:rPr b="0" lang="en-US" sz="3200" spc="-1" strike="noStrike">
                <a:solidFill>
                  <a:srgbClr val="000000"/>
                </a:solidFill>
                <a:uFill>
                  <a:solidFill>
                    <a:srgbClr val="ffffff"/>
                  </a:solidFill>
                </a:uFill>
                <a:latin typeface="Arial"/>
                <a:ea typeface="DejaVu Sans"/>
              </a:rPr>
              <a:t>Se sustituye el path lenth real (una curva en general) por la recta que une los puntos inicial y final del step condensado que se simula.</a:t>
            </a:r>
            <a:endParaRPr b="0" lang="en-US" sz="3200" spc="-1" strike="noStrike">
              <a:solidFill>
                <a:srgbClr val="000000"/>
              </a:solidFill>
              <a:uFill>
                <a:solidFill>
                  <a:srgbClr val="ffffff"/>
                </a:solidFill>
              </a:uFill>
              <a:latin typeface="Arial"/>
            </a:endParaRPr>
          </a:p>
          <a:p>
            <a:pPr>
              <a:lnSpc>
                <a:spcPct val="100000"/>
              </a:lnSpc>
              <a:spcAft>
                <a:spcPts val="1423"/>
              </a:spcAft>
            </a:pPr>
            <a:r>
              <a:rPr b="0" lang="en-US" sz="3200" spc="-1" strike="noStrike">
                <a:solidFill>
                  <a:srgbClr val="000000"/>
                </a:solidFill>
                <a:uFill>
                  <a:solidFill>
                    <a:srgbClr val="ffffff"/>
                  </a:solidFill>
                </a:uFill>
                <a:latin typeface="Arial"/>
                <a:ea typeface="DejaVu Sans"/>
              </a:rPr>
              <a:t>En ausencia de campo magnético se pueden estimar uno en función del otro y el ángulo de dispersión medio.</a:t>
            </a:r>
            <a:endParaRPr b="0" lang="en-US" sz="3200" spc="-1" strike="noStrike">
              <a:solidFill>
                <a:srgbClr val="000000"/>
              </a:solidFill>
              <a:uFill>
                <a:solidFill>
                  <a:srgbClr val="ffffff"/>
                </a:solidFill>
              </a:uFill>
              <a:latin typeface="Arial"/>
            </a:endParaRPr>
          </a:p>
          <a:p>
            <a:pPr>
              <a:lnSpc>
                <a:spcPct val="100000"/>
              </a:lnSpc>
              <a:spcAft>
                <a:spcPts val="1423"/>
              </a:spcAft>
            </a:pPr>
            <a:r>
              <a:rPr b="0" lang="en-US" sz="3200" spc="-1" strike="noStrike">
                <a:solidFill>
                  <a:srgbClr val="000000"/>
                </a:solidFill>
                <a:uFill>
                  <a:solidFill>
                    <a:srgbClr val="ffffff"/>
                  </a:solidFill>
                </a:uFill>
                <a:latin typeface="Arial"/>
                <a:ea typeface="DejaVu Sans"/>
              </a:rPr>
              <a:t>Este ángulo de dispersión se muestrea de funciones complicadas como la fórmula última</a:t>
            </a:r>
            <a:endParaRPr b="0" lang="en-US" sz="3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MC approximations</a:t>
            </a:r>
            <a:endParaRPr b="0" lang="en-US" sz="4400" spc="-1" strike="noStrike">
              <a:solidFill>
                <a:srgbClr val="000000"/>
              </a:solidFill>
              <a:uFill>
                <a:solidFill>
                  <a:srgbClr val="ffffff"/>
                </a:solidFill>
              </a:uFill>
              <a:latin typeface="Arial"/>
            </a:endParaRPr>
          </a:p>
        </p:txBody>
      </p:sp>
      <p:sp>
        <p:nvSpPr>
          <p:cNvPr id="154"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Variance reduction</a:t>
            </a:r>
            <a:endParaRPr b="0" lang="en-US" sz="1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Used to decrease statistical uncertainty in simulations</a:t>
            </a:r>
            <a:endParaRPr b="0" lang="en-US" sz="16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Extremely problem dependent, no general method</a:t>
            </a:r>
            <a:endParaRPr b="0" lang="en-US" sz="16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Man-hours vs computer-hours, not good investement</a:t>
            </a:r>
            <a:endParaRPr b="0" lang="en-US" sz="16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Reduction in uncertainty in some variables usually increases uncertainty in others</a:t>
            </a:r>
            <a:endParaRPr b="0" lang="en-US" sz="1600" spc="-1" strike="noStrike">
              <a:solidFill>
                <a:srgbClr val="000000"/>
              </a:solidFill>
              <a:uFill>
                <a:solidFill>
                  <a:srgbClr val="ffffff"/>
                </a:solidFill>
              </a:uFill>
              <a:latin typeface="Arial"/>
            </a:endParaRPr>
          </a:p>
          <a:p>
            <a:pPr marL="428400" indent="-321120">
              <a:lnSpc>
                <a:spcPct val="94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Common techniques</a:t>
            </a:r>
            <a:endParaRPr b="0" lang="en-US" sz="1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Forced interactions</a:t>
            </a:r>
            <a:endParaRPr b="0" lang="en-US" sz="16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roid Sans Fallback"/>
              </a:rPr>
              <a:t>artificialy increase probability of rare events and unbias simulation assigning weights</a:t>
            </a:r>
            <a:endParaRPr b="0" lang="en-US" sz="14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Russian roulette and splitting</a:t>
            </a:r>
            <a:endParaRPr b="0" lang="en-US" sz="16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roid Sans Fallback"/>
              </a:rPr>
              <a:t>Focus on a spatial region of interest and bias simulation towards it</a:t>
            </a:r>
            <a:endParaRPr b="0" lang="en-US" sz="14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roid Sans Fallback"/>
              </a:rPr>
              <a:t>Unvias using weights</a:t>
            </a:r>
            <a:endParaRPr b="0" lang="en-US" sz="14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roid Sans Fallback"/>
              </a:rPr>
              <a:t>Transform a primary of wait </a:t>
            </a:r>
            <a:r>
              <a:rPr b="0" i="1" lang="en-US" sz="1400" spc="-1" strike="noStrike">
                <a:solidFill>
                  <a:srgbClr val="000000"/>
                </a:solidFill>
                <a:uFill>
                  <a:solidFill>
                    <a:srgbClr val="ffffff"/>
                  </a:solidFill>
                </a:uFill>
                <a:latin typeface="Arial"/>
                <a:ea typeface="Droid Sans Fallback"/>
              </a:rPr>
              <a:t>w</a:t>
            </a:r>
            <a:r>
              <a:rPr b="0" lang="en-US" sz="1400" spc="-1" strike="noStrike">
                <a:solidFill>
                  <a:srgbClr val="000000"/>
                </a:solidFill>
                <a:uFill>
                  <a:solidFill>
                    <a:srgbClr val="ffffff"/>
                  </a:solidFill>
                </a:uFill>
                <a:latin typeface="Arial"/>
                <a:ea typeface="Droid Sans Fallback"/>
              </a:rPr>
              <a:t> in </a:t>
            </a:r>
            <a:r>
              <a:rPr b="0" i="1" lang="en-US" sz="1400" spc="-1" strike="noStrike">
                <a:solidFill>
                  <a:srgbClr val="000000"/>
                </a:solidFill>
                <a:uFill>
                  <a:solidFill>
                    <a:srgbClr val="ffffff"/>
                  </a:solidFill>
                </a:uFill>
                <a:latin typeface="Arial"/>
                <a:ea typeface="Droid Sans Fallback"/>
              </a:rPr>
              <a:t>N</a:t>
            </a:r>
            <a:r>
              <a:rPr b="0" lang="en-US" sz="1400" spc="-1" strike="noStrike">
                <a:solidFill>
                  <a:srgbClr val="000000"/>
                </a:solidFill>
                <a:uFill>
                  <a:solidFill>
                    <a:srgbClr val="ffffff"/>
                  </a:solidFill>
                </a:uFill>
                <a:latin typeface="Arial"/>
                <a:ea typeface="Droid Sans Fallback"/>
              </a:rPr>
              <a:t> secondaries of weight </a:t>
            </a:r>
            <a:r>
              <a:rPr b="0" i="1" lang="en-US" sz="1400" spc="-1" strike="noStrike">
                <a:solidFill>
                  <a:srgbClr val="000000"/>
                </a:solidFill>
                <a:uFill>
                  <a:solidFill>
                    <a:srgbClr val="ffffff"/>
                  </a:solidFill>
                </a:uFill>
                <a:latin typeface="Arial"/>
                <a:ea typeface="Droid Sans Fallback"/>
              </a:rPr>
              <a:t>w/N</a:t>
            </a:r>
            <a:endParaRPr b="0" lang="en-US" sz="14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3200" spc="-1" strike="noStrike">
                <a:solidFill>
                  <a:srgbClr val="000000"/>
                </a:solidFill>
                <a:uFill>
                  <a:solidFill>
                    <a:srgbClr val="ffffff"/>
                  </a:solidFill>
                </a:uFill>
                <a:latin typeface="Arial"/>
                <a:ea typeface="DejaVu Sans"/>
              </a:rPr>
              <a:t>Las simulaciones Monte Carlo de interacción de partículas con la materia o de transporte de radiación suelen ser computacionalmente intensivas y con un consumo de tiempo de procesamiento enorme, por lo que se han desarrollado diversas estrategias para reducir al máximo los recursos computacionales. Entre ellas podemos citar el método de reducción de varianza, el de interacciones forzadas, el llamado de ruleta rusa y el de splitting.</a:t>
            </a:r>
            <a:endParaRPr b="0" lang="en-US" sz="3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MC working</a:t>
            </a:r>
            <a:endParaRPr b="0" lang="en-US" sz="4400" spc="-1" strike="noStrike">
              <a:solidFill>
                <a:srgbClr val="000000"/>
              </a:solidFill>
              <a:uFill>
                <a:solidFill>
                  <a:srgbClr val="ffffff"/>
                </a:solidFill>
              </a:uFill>
              <a:latin typeface="Arial"/>
            </a:endParaRPr>
          </a:p>
        </p:txBody>
      </p:sp>
      <p:sp>
        <p:nvSpPr>
          <p:cNvPr id="157"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Step by step</a:t>
            </a:r>
            <a:endParaRPr b="0" lang="en-US" sz="16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Choose some parameteres at random</a:t>
            </a:r>
            <a:endParaRPr b="0" lang="en-US" sz="16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400" spc="-1" strike="noStrike">
                <a:solidFill>
                  <a:srgbClr val="000000"/>
                </a:solidFill>
                <a:uFill>
                  <a:solidFill>
                    <a:srgbClr val="ffffff"/>
                  </a:solidFill>
                </a:uFill>
                <a:latin typeface="Arial"/>
                <a:ea typeface="Droid Sans Fallback"/>
              </a:rPr>
              <a:t>Type of process</a:t>
            </a:r>
            <a:endParaRPr b="0" lang="en-US" sz="14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400" spc="-1" strike="noStrike">
                <a:solidFill>
                  <a:srgbClr val="000000"/>
                </a:solidFill>
                <a:uFill>
                  <a:solidFill>
                    <a:srgbClr val="ffffff"/>
                  </a:solidFill>
                </a:uFill>
                <a:latin typeface="Arial"/>
                <a:ea typeface="Droid Sans Fallback"/>
              </a:rPr>
              <a:t>Energy loss</a:t>
            </a:r>
            <a:endParaRPr b="0" lang="en-US" sz="14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400" spc="-1" strike="noStrike">
                <a:solidFill>
                  <a:srgbClr val="000000"/>
                </a:solidFill>
                <a:uFill>
                  <a:solidFill>
                    <a:srgbClr val="ffffff"/>
                  </a:solidFill>
                </a:uFill>
                <a:latin typeface="Arial"/>
                <a:ea typeface="Droid Sans Fallback"/>
              </a:rPr>
              <a:t>Scattering angle</a:t>
            </a:r>
            <a:endParaRPr b="0" lang="en-US" sz="1400" spc="-1" strike="noStrike">
              <a:solidFill>
                <a:srgbClr val="000000"/>
              </a:solidFill>
              <a:uFill>
                <a:solidFill>
                  <a:srgbClr val="ffffff"/>
                </a:solidFill>
              </a:uFill>
              <a:latin typeface="Arial"/>
            </a:endParaRPr>
          </a:p>
          <a:p>
            <a:pPr marL="428400" indent="-321120">
              <a:lnSpc>
                <a:spcPct val="94000"/>
              </a:lnSpc>
              <a:spcAft>
                <a:spcPts val="1423"/>
              </a:spcAft>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And the rest of them calculated using a theoretical model. Examples</a:t>
            </a:r>
            <a:endParaRPr b="0" lang="en-US" sz="16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400" spc="-1" strike="noStrike">
                <a:solidFill>
                  <a:srgbClr val="000000"/>
                </a:solidFill>
                <a:uFill>
                  <a:solidFill>
                    <a:srgbClr val="ffffff"/>
                  </a:solidFill>
                </a:uFill>
                <a:latin typeface="Arial"/>
                <a:ea typeface="Droid Sans Fallback"/>
              </a:rPr>
              <a:t>Born approximation for e- scattering</a:t>
            </a:r>
            <a:endParaRPr b="0" lang="en-US" sz="14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400" spc="-1" strike="noStrike">
                <a:solidFill>
                  <a:srgbClr val="000000"/>
                </a:solidFill>
                <a:uFill>
                  <a:solidFill>
                    <a:srgbClr val="ffffff"/>
                  </a:solidFill>
                </a:uFill>
                <a:latin typeface="Arial"/>
                <a:ea typeface="Droid Sans Fallback"/>
              </a:rPr>
              <a:t>Klein-Nishina for Compton photon scattering</a:t>
            </a:r>
            <a:endParaRPr b="0" lang="en-US" sz="1400" spc="-1" strike="noStrike">
              <a:solidFill>
                <a:srgbClr val="000000"/>
              </a:solidFill>
              <a:uFill>
                <a:solidFill>
                  <a:srgbClr val="ffffff"/>
                </a:solidFill>
              </a:uFill>
              <a:latin typeface="Arial"/>
            </a:endParaRPr>
          </a:p>
          <a:p>
            <a:pPr marL="428400" indent="-321120">
              <a:lnSpc>
                <a:spcPct val="94000"/>
              </a:lnSpc>
              <a:spcAft>
                <a:spcPts val="1423"/>
              </a:spcAft>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Alternatives to theory</a:t>
            </a:r>
            <a:endParaRPr b="0" lang="en-US" sz="16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400" spc="-1" strike="noStrike">
                <a:solidFill>
                  <a:srgbClr val="000000"/>
                </a:solidFill>
                <a:uFill>
                  <a:solidFill>
                    <a:srgbClr val="ffffff"/>
                  </a:solidFill>
                </a:uFill>
                <a:latin typeface="Arial"/>
                <a:ea typeface="Droid Sans Fallback"/>
              </a:rPr>
              <a:t>Experimental data</a:t>
            </a:r>
            <a:endParaRPr b="0" lang="en-US" sz="14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400" spc="-1" strike="noStrike">
                <a:solidFill>
                  <a:srgbClr val="000000"/>
                </a:solidFill>
                <a:uFill>
                  <a:solidFill>
                    <a:srgbClr val="ffffff"/>
                  </a:solidFill>
                </a:uFill>
                <a:latin typeface="Arial"/>
                <a:ea typeface="Droid Sans Fallback"/>
              </a:rPr>
              <a:t>Widely accepted computed data basesCross sections additivity (molecule response as non coherent sum of responses by atoms)</a:t>
            </a:r>
            <a:endParaRPr b="0" lang="en-US" sz="14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000" spc="-1" strike="noStrike">
                <a:solidFill>
                  <a:srgbClr val="000000"/>
                </a:solidFill>
                <a:uFill>
                  <a:solidFill>
                    <a:srgbClr val="ffffff"/>
                  </a:solidFill>
                </a:uFill>
                <a:latin typeface="Arial"/>
                <a:ea typeface="DejaVu Sans"/>
              </a:rPr>
              <a:t>(Explicaciones)</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Operativa en los métodos Monte Carlo:</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Los modelos comúnmente utilizados han sido diseñados para generar los principales parámetros de las partículas secundarias (energía y momento). </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Algunos de estos pará metros se eligen por sorteo mediante generadores de números pseudoaleatorios con una distribución de frecuencias determinada (ángulo de scattering, energía perdida). </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Otros parámetros como las magnitudes asociadasa las partículas emergentes de las colisiones se calculan con un modelo computacional del proceso físico.</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Ejemplos de estos modelos pueden ser la aproximación de Born en electrones con energías superiores a 10 keV , o la fórmula de KleinNishina para la interacción Compton de fotones. </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En otros casos, dichos parámetros se obtienen de basesde datos con medidas experimentales o cálculos ampliamente aceptados.</a:t>
            </a:r>
            <a:endParaRPr b="0" lang="en-US" sz="20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Numerical simulations</a:t>
            </a:r>
            <a:endParaRPr b="0" lang="en-US" sz="4400" spc="-1" strike="noStrike">
              <a:solidFill>
                <a:srgbClr val="000000"/>
              </a:solidFill>
              <a:uFill>
                <a:solidFill>
                  <a:srgbClr val="ffffff"/>
                </a:solidFill>
              </a:uFill>
              <a:latin typeface="Arial"/>
            </a:endParaRPr>
          </a:p>
        </p:txBody>
      </p:sp>
      <p:sp>
        <p:nvSpPr>
          <p:cNvPr id="123"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Modeling and numerical simulations have increasing importantce in production cycles at R&amp;D</a:t>
            </a:r>
            <a:endParaRPr b="0" lang="en-US" sz="18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As a previous phase to experiments</a:t>
            </a:r>
            <a:endParaRPr b="0" lang="en-US" sz="18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Increase in computer power allows more and more accurate simulations based on algorithms and numerical simulations</a:t>
            </a:r>
            <a:endParaRPr b="0" lang="en-US" sz="18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Computing as an alternative to </a:t>
            </a:r>
            <a:endParaRPr b="0" lang="en-US" sz="1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800" spc="-1" strike="noStrike">
                <a:solidFill>
                  <a:srgbClr val="000000"/>
                </a:solidFill>
                <a:uFill>
                  <a:solidFill>
                    <a:srgbClr val="ffffff"/>
                  </a:solidFill>
                </a:uFill>
                <a:latin typeface="Arial"/>
                <a:ea typeface="Droid Sans Fallback"/>
              </a:rPr>
              <a:t>expensive or dangerous experiments at laboratory</a:t>
            </a:r>
            <a:endParaRPr b="0" lang="en-US" sz="1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800" spc="-1" strike="noStrike">
                <a:solidFill>
                  <a:srgbClr val="000000"/>
                </a:solidFill>
                <a:uFill>
                  <a:solidFill>
                    <a:srgbClr val="ffffff"/>
                  </a:solidFill>
                </a:uFill>
                <a:latin typeface="Arial"/>
                <a:ea typeface="Droid Sans Fallback"/>
              </a:rPr>
              <a:t>to theoretical  models (no drastic approximations needed)</a:t>
            </a:r>
            <a:endParaRPr b="0" lang="en-US" sz="1800" spc="-1" strike="noStrike">
              <a:solidFill>
                <a:srgbClr val="000000"/>
              </a:solidFill>
              <a:uFill>
                <a:solidFill>
                  <a:srgbClr val="ffffff"/>
                </a:solidFill>
              </a:uFill>
              <a:latin typeface="Arial"/>
            </a:endParaRPr>
          </a:p>
          <a:p>
            <a:pPr marL="428400" indent="-321120">
              <a:lnSpc>
                <a:spcPct val="94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The success of computers in the R&amp;D environement fuels the industry of HPC (high performance computing) and complex arquitectures (vector processors, parallel, interconnection networks, …)</a:t>
            </a:r>
            <a:endParaRPr b="0" lang="en-US" sz="1800" spc="-1" strike="noStrike">
              <a:solidFill>
                <a:srgbClr val="000000"/>
              </a:solidFill>
              <a:uFill>
                <a:solidFill>
                  <a:srgbClr val="ffffff"/>
                </a:solidFill>
              </a:uFill>
              <a:latin typeface="Arial"/>
            </a:endParaRPr>
          </a:p>
          <a:p>
            <a:pPr marL="428400" indent="-321120">
              <a:lnSpc>
                <a:spcPct val="94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Computer / modelling / simulation present at every branch in research world</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MC foundations</a:t>
            </a:r>
            <a:endParaRPr b="0" lang="en-US" sz="4400" spc="-1" strike="noStrike">
              <a:solidFill>
                <a:srgbClr val="000000"/>
              </a:solidFill>
              <a:uFill>
                <a:solidFill>
                  <a:srgbClr val="ffffff"/>
                </a:solidFill>
              </a:uFill>
              <a:latin typeface="Arial"/>
            </a:endParaRPr>
          </a:p>
        </p:txBody>
      </p:sp>
      <p:sp>
        <p:nvSpPr>
          <p:cNvPr id="160"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Dispersion model based on cross sections and mean free path.</a:t>
            </a:r>
            <a:endParaRPr b="0" lang="en-US" sz="24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Main hypothesis:</a:t>
            </a:r>
            <a:endParaRPr b="0" lang="en-US" sz="24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Targets distributed randomly and uniform density</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Markov process (system without memory)</a:t>
            </a:r>
            <a:endParaRPr b="0" lang="en-US" sz="2000" spc="-1" strike="noStrike">
              <a:solidFill>
                <a:srgbClr val="000000"/>
              </a:solidFill>
              <a:uFill>
                <a:solidFill>
                  <a:srgbClr val="ffffff"/>
                </a:solidFill>
              </a:uFill>
              <a:latin typeface="Arial"/>
            </a:endParaRPr>
          </a:p>
          <a:p>
            <a:pPr marL="428400" indent="-321120">
              <a:lnSpc>
                <a:spcPct val="94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This implies MFP has exponential distribution</a:t>
            </a:r>
            <a:endParaRPr b="0" lang="en-US" sz="2400" spc="-1" strike="noStrike">
              <a:solidFill>
                <a:srgbClr val="000000"/>
              </a:solidFill>
              <a:uFill>
                <a:solidFill>
                  <a:srgbClr val="ffffff"/>
                </a:solidFill>
              </a:uFill>
              <a:latin typeface="Arial"/>
            </a:endParaRPr>
          </a:p>
          <a:p>
            <a:pPr marL="428400" indent="-321120">
              <a:lnSpc>
                <a:spcPct val="94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Usual approximation: Cross section additivity (molecule response as non coherent sum of responses by atoms)</a:t>
            </a:r>
            <a:endParaRPr b="0" lang="en-US" sz="2400" spc="-1" strike="noStrike">
              <a:solidFill>
                <a:srgbClr val="000000"/>
              </a:solidFill>
              <a:uFill>
                <a:solidFill>
                  <a:srgbClr val="ffffff"/>
                </a:solidFill>
              </a:uFill>
              <a:latin typeface="Arial"/>
            </a:endParaRPr>
          </a:p>
          <a:p>
            <a:pPr marL="428400" indent="-321120">
              <a:lnSpc>
                <a:spcPct val="94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An MC simulation is equivalent to an integration and this allows estimation of uncertainty</a:t>
            </a:r>
            <a:endParaRPr b="0" lang="en-US" sz="24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1800" spc="-1" strike="noStrike">
                <a:solidFill>
                  <a:srgbClr val="000000"/>
                </a:solidFill>
                <a:uFill>
                  <a:solidFill>
                    <a:srgbClr val="ffffff"/>
                  </a:solidFill>
                </a:uFill>
                <a:latin typeface="Arial"/>
                <a:ea typeface="DejaVu Sans"/>
              </a:rPr>
              <a:t>(Explicaciones)</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Las simulaciones MC se basan en el modelo de dispersión, en el que se definen conceptos como sección eficaz y recorrido libre. </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Se hacen dos hipótesis fundamentales; en primer lugar se supone que los blancos están distribuidosal azar (como en gases, líquidos y sólidos amorfos) y con densidad uniforme.</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En segundo lugar se asume, aunque sea implícitamente, la hipótesis de que el transporte de radiación es un proceso de Markov, es decir, que el sistema no tiene memoria y su evolución al estado actual sólo depende del estado anterior. </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Partiendo de estas basesse puede deducir que el recorrido libre entre colisiones tiene una función de distribución de probabilidad exponencial.</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Otra aproximación usual consiste en utilizar la aproximación de aditividad en las secciones eficaces de moléculas, suponiendo que la respuesta de una molécula objetivo es la suma no coherente de las secciones eficaces de los átomos que la componen.</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Desde un punto de vista formal, estrictamente matemático, toda simulación MC es equivalente a una integración o cuadratura en una o varias dimensiones.</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Basándose en este hecho, se han realizado estudios teóricos que permiten valorar la incertidumbre estadística asociada a las magnitudes calculadas en las simulaciones.</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Free path model</a:t>
            </a:r>
            <a:endParaRPr b="0" lang="en-US" sz="4400" spc="-1" strike="noStrike">
              <a:solidFill>
                <a:srgbClr val="000000"/>
              </a:solidFill>
              <a:uFill>
                <a:solidFill>
                  <a:srgbClr val="ffffff"/>
                </a:solidFill>
              </a:uFill>
              <a:latin typeface="Arial"/>
            </a:endParaRPr>
          </a:p>
        </p:txBody>
      </p:sp>
      <p:sp>
        <p:nvSpPr>
          <p:cNvPr id="163" name="CustomShape 2"/>
          <p:cNvSpPr/>
          <p:nvPr/>
        </p:nvSpPr>
        <p:spPr>
          <a:xfrm>
            <a:off x="503280" y="1768320"/>
            <a:ext cx="580284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Free path considered as a statistical variable with exponential distribution</a:t>
            </a:r>
            <a:br/>
            <a:r>
              <a:rPr b="0" lang="en-US" sz="2400" spc="-1" strike="noStrike">
                <a:solidFill>
                  <a:srgbClr val="000000"/>
                </a:solidFill>
                <a:uFill>
                  <a:solidFill>
                    <a:srgbClr val="ffffff"/>
                  </a:solidFill>
                </a:uFill>
                <a:latin typeface="Arial"/>
                <a:ea typeface="DejaVu Sans"/>
              </a:rPr>
              <a:t> </a:t>
            </a:r>
            <a:endParaRPr b="0" lang="en-US" sz="24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Mean value (MFP) related to total cross section</a:t>
            </a:r>
            <a:br/>
            <a:r>
              <a:rPr b="0" lang="en-US" sz="2400" spc="-1" strike="noStrike">
                <a:solidFill>
                  <a:srgbClr val="000000"/>
                </a:solidFill>
                <a:uFill>
                  <a:solidFill>
                    <a:srgbClr val="ffffff"/>
                  </a:solidFill>
                </a:uFill>
                <a:latin typeface="Arial"/>
                <a:ea typeface="DejaVu Sans"/>
              </a:rPr>
              <a:t> </a:t>
            </a:r>
            <a:endParaRPr b="0" lang="en-US" sz="24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Macroscopic relationship aproximation: ideal gases</a:t>
            </a:r>
            <a:br/>
            <a:r>
              <a:rPr b="0" lang="en-US" sz="2400" spc="-1" strike="noStrike">
                <a:solidFill>
                  <a:srgbClr val="000000"/>
                </a:solidFill>
                <a:uFill>
                  <a:solidFill>
                    <a:srgbClr val="ffffff"/>
                  </a:solidFill>
                </a:uFill>
                <a:latin typeface="Arial"/>
                <a:ea typeface="DejaVu Sans"/>
              </a:rPr>
              <a:t> </a:t>
            </a:r>
            <a:endParaRPr b="0" lang="en-US" sz="24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Algorithm to obtain random exponential variable from uniform variable</a:t>
            </a:r>
            <a:br/>
            <a:r>
              <a:rPr b="0" lang="en-US" sz="2400" spc="-1" strike="noStrike">
                <a:solidFill>
                  <a:srgbClr val="000000"/>
                </a:solidFill>
                <a:uFill>
                  <a:solidFill>
                    <a:srgbClr val="ffffff"/>
                  </a:solidFill>
                </a:uFill>
                <a:latin typeface="Arial"/>
                <a:ea typeface="DejaVu Sans"/>
              </a:rPr>
              <a:t> </a:t>
            </a:r>
            <a:endParaRPr b="0" lang="en-US" sz="2400" spc="-1" strike="noStrike">
              <a:solidFill>
                <a:srgbClr val="000000"/>
              </a:solidFill>
              <a:uFill>
                <a:solidFill>
                  <a:srgbClr val="ffffff"/>
                </a:solidFill>
              </a:uFill>
              <a:latin typeface="Arial"/>
            </a:endParaRPr>
          </a:p>
        </p:txBody>
      </p:sp>
      <p:sp>
        <p:nvSpPr>
          <p:cNvPr id="164" name="CustomShape 3"/>
          <p:cNvSpPr/>
          <p:nvPr/>
        </p:nvSpPr>
        <p:spPr>
          <a:xfrm>
            <a:off x="7074000" y="5621040"/>
            <a:ext cx="2243520" cy="908640"/>
          </a:xfrm>
          <a:custGeom>
            <a:avLst/>
            <a:gdLst/>
            <a:ahLst/>
            <a:rect l="l" t="t" r="r" b="b"/>
            <a:pathLst>
              <a:path w="6240" h="2533">
                <a:moveTo>
                  <a:pt x="313" y="0"/>
                </a:moveTo>
                <a:cubicBezTo>
                  <a:pt x="156" y="0"/>
                  <a:pt x="0" y="156"/>
                  <a:pt x="0" y="313"/>
                </a:cubicBezTo>
                <a:lnTo>
                  <a:pt x="0" y="2218"/>
                </a:lnTo>
                <a:cubicBezTo>
                  <a:pt x="0" y="2375"/>
                  <a:pt x="156" y="2532"/>
                  <a:pt x="313" y="2532"/>
                </a:cubicBezTo>
                <a:lnTo>
                  <a:pt x="5926" y="2532"/>
                </a:lnTo>
                <a:cubicBezTo>
                  <a:pt x="6082" y="2532"/>
                  <a:pt x="6239" y="2375"/>
                  <a:pt x="6239" y="2218"/>
                </a:cubicBezTo>
                <a:lnTo>
                  <a:pt x="6239" y="313"/>
                </a:lnTo>
                <a:cubicBezTo>
                  <a:pt x="6239" y="156"/>
                  <a:pt x="6082" y="0"/>
                  <a:pt x="5926" y="0"/>
                </a:cubicBezTo>
                <a:lnTo>
                  <a:pt x="313" y="0"/>
                </a:lnTo>
              </a:path>
            </a:pathLst>
          </a:custGeom>
          <a:solidFill>
            <a:srgbClr val="ffffcc"/>
          </a:solidFill>
          <a:ln w="9360">
            <a:solidFill>
              <a:srgbClr val="3465a4"/>
            </a:solidFill>
            <a:miter/>
          </a:ln>
        </p:spPr>
        <p:style>
          <a:lnRef idx="0"/>
          <a:fillRef idx="0"/>
          <a:effectRef idx="0"/>
          <a:fontRef idx="minor"/>
        </p:style>
      </p:sp>
      <p:sp>
        <p:nvSpPr>
          <p:cNvPr id="165" name="CustomShape 4"/>
          <p:cNvSpPr/>
          <p:nvPr/>
        </p:nvSpPr>
        <p:spPr>
          <a:xfrm>
            <a:off x="7072200" y="4283280"/>
            <a:ext cx="1840680" cy="699120"/>
          </a:xfrm>
          <a:custGeom>
            <a:avLst/>
            <a:gdLst/>
            <a:ahLst/>
            <a:rect l="l" t="t" r="r" b="b"/>
            <a:pathLst>
              <a:path w="5122" h="1951">
                <a:moveTo>
                  <a:pt x="313" y="0"/>
                </a:moveTo>
                <a:cubicBezTo>
                  <a:pt x="156" y="0"/>
                  <a:pt x="0" y="156"/>
                  <a:pt x="0" y="313"/>
                </a:cubicBezTo>
                <a:lnTo>
                  <a:pt x="0" y="1636"/>
                </a:lnTo>
                <a:cubicBezTo>
                  <a:pt x="0" y="1793"/>
                  <a:pt x="156" y="1950"/>
                  <a:pt x="313" y="1950"/>
                </a:cubicBezTo>
                <a:lnTo>
                  <a:pt x="4807" y="1950"/>
                </a:lnTo>
                <a:cubicBezTo>
                  <a:pt x="4964" y="1950"/>
                  <a:pt x="5121" y="1793"/>
                  <a:pt x="5121" y="1636"/>
                </a:cubicBezTo>
                <a:lnTo>
                  <a:pt x="5121" y="313"/>
                </a:lnTo>
                <a:cubicBezTo>
                  <a:pt x="5121" y="156"/>
                  <a:pt x="4964" y="0"/>
                  <a:pt x="4807" y="0"/>
                </a:cubicBezTo>
                <a:lnTo>
                  <a:pt x="313" y="0"/>
                </a:lnTo>
              </a:path>
            </a:pathLst>
          </a:custGeom>
          <a:solidFill>
            <a:srgbClr val="ffffcc"/>
          </a:solidFill>
          <a:ln w="9360">
            <a:solidFill>
              <a:srgbClr val="3465a4"/>
            </a:solidFill>
            <a:miter/>
          </a:ln>
        </p:spPr>
        <p:style>
          <a:lnRef idx="0"/>
          <a:fillRef idx="0"/>
          <a:effectRef idx="0"/>
          <a:fontRef idx="minor"/>
        </p:style>
      </p:sp>
      <p:sp>
        <p:nvSpPr>
          <p:cNvPr id="166" name="CustomShape 5"/>
          <p:cNvSpPr/>
          <p:nvPr/>
        </p:nvSpPr>
        <p:spPr>
          <a:xfrm>
            <a:off x="7072200" y="2986560"/>
            <a:ext cx="1735920" cy="626400"/>
          </a:xfrm>
          <a:custGeom>
            <a:avLst/>
            <a:gdLst/>
            <a:ahLst/>
            <a:rect l="l" t="t" r="r" b="b"/>
            <a:pathLst>
              <a:path w="4831" h="1749">
                <a:moveTo>
                  <a:pt x="313" y="0"/>
                </a:moveTo>
                <a:cubicBezTo>
                  <a:pt x="156" y="0"/>
                  <a:pt x="0" y="156"/>
                  <a:pt x="0" y="313"/>
                </a:cubicBezTo>
                <a:lnTo>
                  <a:pt x="0" y="1434"/>
                </a:lnTo>
                <a:cubicBezTo>
                  <a:pt x="0" y="1591"/>
                  <a:pt x="156" y="1748"/>
                  <a:pt x="313" y="1748"/>
                </a:cubicBezTo>
                <a:lnTo>
                  <a:pt x="4516" y="1748"/>
                </a:lnTo>
                <a:cubicBezTo>
                  <a:pt x="4673" y="1748"/>
                  <a:pt x="4830" y="1591"/>
                  <a:pt x="4830" y="1434"/>
                </a:cubicBezTo>
                <a:lnTo>
                  <a:pt x="4830" y="313"/>
                </a:lnTo>
                <a:cubicBezTo>
                  <a:pt x="4830" y="156"/>
                  <a:pt x="4673" y="0"/>
                  <a:pt x="4516"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67" name="Formula 6"/>
              <p:cNvSpPr txBox="1"/>
              <p:nvPr/>
            </p:nvSpPr>
            <p:spPr>
              <a:xfrm>
                <a:off x="7294680" y="6154560"/>
                <a:ext cx="1234080" cy="280080"/>
              </a:xfrm>
              <a:prstGeom prst="rect">
                <a:avLst/>
              </a:prstGeom>
            </p:spPr>
            <p:txBody>
              <a:bodyPr/>
              <a:p>
                <a14:m>
                  <m:oMath xmlns:m="http://schemas.openxmlformats.org/officeDocument/2006/math">
                    <m:r>
                      <m:t xml:space="preserve">λ</m:t>
                    </m:r>
                    <m:r>
                      <m:t xml:space="preserve">=</m:t>
                    </m:r>
                    <m:r>
                      <m:t xml:space="preserve">−</m:t>
                    </m:r>
                    <m:sSub>
                      <m:e>
                        <m:r>
                          <m:t xml:space="preserve">λ</m:t>
                        </m:r>
                      </m:e>
                      <m:sub>
                        <m:r>
                          <m:t xml:space="preserve">0</m:t>
                        </m:r>
                      </m:sub>
                    </m:sSub>
                    <m:r>
                      <m:rPr>
                        <m:lit/>
                        <m:nor/>
                      </m:rPr>
                      <m:t xml:space="preserve">ln</m:t>
                    </m:r>
                    <m:r>
                      <m:t xml:space="preserve">η</m:t>
                    </m:r>
                  </m:oMath>
                </a14:m>
              </a:p>
            </p:txBody>
          </p:sp>
        </mc:Choice>
        <mc:Fallback/>
      </mc:AlternateContent>
      <mc:AlternateContent>
        <mc:Choice xmlns:a14="http://schemas.microsoft.com/office/drawing/2010/main" Requires="a14">
          <p:sp>
            <p:nvSpPr>
              <p:cNvPr id="168" name="Formula 7"/>
              <p:cNvSpPr txBox="1"/>
              <p:nvPr/>
            </p:nvSpPr>
            <p:spPr>
              <a:xfrm>
                <a:off x="7257960" y="4399200"/>
                <a:ext cx="1396080" cy="500760"/>
              </a:xfrm>
              <a:prstGeom prst="rect">
                <a:avLst/>
              </a:prstGeom>
            </p:spPr>
            <p:txBody>
              <a:bodyPr/>
              <a:p>
                <a14:m>
                  <m:oMath xmlns:m="http://schemas.openxmlformats.org/officeDocument/2006/math">
                    <m:r>
                      <m:t xml:space="preserve">N</m:t>
                    </m:r>
                    <m:r>
                      <m:t xml:space="preserve">=</m:t>
                    </m:r>
                    <m:sSub>
                      <m:e>
                        <m:r>
                          <m:t xml:space="preserve">N</m:t>
                        </m:r>
                      </m:e>
                      <m:sub>
                        <m:r>
                          <m:t xml:space="preserve">A</m:t>
                        </m:r>
                      </m:sub>
                    </m:sSub>
                    <m:f>
                      <m:num>
                        <m:r>
                          <m:t xml:space="preserve">ρ</m:t>
                        </m:r>
                      </m:num>
                      <m:den>
                        <m:sSub>
                          <m:e>
                            <m:r>
                              <m:t xml:space="preserve">A</m:t>
                            </m:r>
                          </m:e>
                          <m:sub>
                            <m:r>
                              <m:t xml:space="preserve">M</m:t>
                            </m:r>
                          </m:sub>
                        </m:sSub>
                      </m:den>
                    </m:f>
                  </m:oMath>
                </a14:m>
              </a:p>
            </p:txBody>
          </p:sp>
        </mc:Choice>
        <mc:Fallback/>
      </mc:AlternateContent>
      <mc:AlternateContent>
        <mc:Choice xmlns:a14="http://schemas.microsoft.com/office/drawing/2010/main" Requires="a14">
          <p:sp>
            <p:nvSpPr>
              <p:cNvPr id="169" name="Formula 8"/>
              <p:cNvSpPr txBox="1"/>
              <p:nvPr/>
            </p:nvSpPr>
            <p:spPr>
              <a:xfrm>
                <a:off x="7257960" y="2986560"/>
                <a:ext cx="1276920" cy="583200"/>
              </a:xfrm>
              <a:prstGeom prst="rect">
                <a:avLst/>
              </a:prstGeom>
            </p:spPr>
            <p:txBody>
              <a:bodyPr/>
              <a:p>
                <a14:m>
                  <m:oMath xmlns:m="http://schemas.openxmlformats.org/officeDocument/2006/math">
                    <m:sSub>
                      <m:e>
                        <m:r>
                          <m:t xml:space="preserve">λ</m:t>
                        </m:r>
                      </m:e>
                      <m:sub>
                        <m:r>
                          <m:t xml:space="preserve">0</m:t>
                        </m:r>
                      </m:sub>
                    </m:sSub>
                    <m:r>
                      <m:t xml:space="preserve">=</m:t>
                    </m:r>
                    <m:f>
                      <m:num>
                        <m:r>
                          <m:t xml:space="preserve">1</m:t>
                        </m:r>
                      </m:num>
                      <m:den>
                        <m:sSub>
                          <m:e>
                            <m:r>
                              <m:rPr>
                                <m:lit/>
                                <m:nor/>
                              </m:rPr>
                              <m:t xml:space="preserve">Nσ</m:t>
                            </m:r>
                          </m:e>
                          <m:sub>
                            <m:r>
                              <m:t xml:space="preserve">T</m:t>
                            </m:r>
                          </m:sub>
                        </m:sSub>
                      </m:den>
                    </m:f>
                  </m:oMath>
                </a14:m>
              </a:p>
            </p:txBody>
          </p:sp>
        </mc:Choice>
        <mc:Fallback/>
      </mc:AlternateContent>
      <mc:AlternateContent>
        <mc:Choice xmlns:a14="http://schemas.microsoft.com/office/drawing/2010/main" Requires="a14">
          <p:sp>
            <p:nvSpPr>
              <p:cNvPr id="170" name="Formula 9"/>
              <p:cNvSpPr txBox="1"/>
              <p:nvPr/>
            </p:nvSpPr>
            <p:spPr>
              <a:xfrm>
                <a:off x="7294680" y="5651280"/>
                <a:ext cx="1788120" cy="408600"/>
              </a:xfrm>
              <a:prstGeom prst="rect">
                <a:avLst/>
              </a:prstGeom>
            </p:spPr>
            <p:txBody>
              <a:bodyPr/>
              <a:p>
                <a14:m>
                  <m:oMath xmlns:m="http://schemas.openxmlformats.org/officeDocument/2006/math">
                    <m:r>
                      <m:t xml:space="preserve">η</m:t>
                    </m:r>
                    <m:r>
                      <m:t xml:space="preserve">=</m:t>
                    </m:r>
                    <m:nary>
                      <m:naryPr>
                        <m:chr m:val="∫"/>
                        <m:subHide m:val="1"/>
                        <m:supHide m:val="1"/>
                      </m:naryPr>
                      <m:sub/>
                      <m:sup/>
                      <m:e>
                        <m:r>
                          <m:t xml:space="preserve">p</m:t>
                        </m:r>
                      </m:e>
                    </m:nary>
                    <m:d>
                      <m:dPr>
                        <m:begChr m:val="("/>
                        <m:endChr m:val=")"/>
                      </m:dPr>
                      <m:e>
                        <m:r>
                          <m:rPr>
                            <m:lit/>
                            <m:nor/>
                          </m:rPr>
                          <m:t xml:space="preserve">λ'</m:t>
                        </m:r>
                      </m:e>
                    </m:d>
                    <m:r>
                      <m:rPr>
                        <m:lit/>
                        <m:nor/>
                      </m:rPr>
                      <m:t xml:space="preserve">dλ'</m:t>
                    </m:r>
                  </m:oMath>
                </a14:m>
              </a:p>
            </p:txBody>
          </p:sp>
        </mc:Choice>
        <mc:Fallback/>
      </mc:AlternateContent>
      <p:sp>
        <p:nvSpPr>
          <p:cNvPr id="171" name="CustomShape 10"/>
          <p:cNvSpPr/>
          <p:nvPr/>
        </p:nvSpPr>
        <p:spPr>
          <a:xfrm>
            <a:off x="6351480" y="3047040"/>
            <a:ext cx="461160" cy="396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1240" bIns="0"/>
          <a:p>
            <a:pPr marL="431640" indent="-316440">
              <a:lnSpc>
                <a:spcPct val="100000"/>
              </a:lnSpc>
              <a:spcAft>
                <a:spcPts val="1423"/>
              </a:spcAft>
            </a:pPr>
            <a:r>
              <a:rPr b="0" lang="en-US" sz="2800" spc="-1" strike="noStrike">
                <a:solidFill>
                  <a:srgbClr val="000000"/>
                </a:solidFill>
                <a:uFill>
                  <a:solidFill>
                    <a:srgbClr val="ffffff"/>
                  </a:solidFill>
                </a:uFill>
                <a:latin typeface="Arial"/>
                <a:ea typeface="Arial"/>
              </a:rPr>
              <a:t>→</a:t>
            </a:r>
            <a:endParaRPr b="0" lang="en-US" sz="2800" spc="-1" strike="noStrike">
              <a:solidFill>
                <a:srgbClr val="000000"/>
              </a:solidFill>
              <a:uFill>
                <a:solidFill>
                  <a:srgbClr val="ffffff"/>
                </a:solidFill>
              </a:uFill>
              <a:latin typeface="Arial"/>
            </a:endParaRPr>
          </a:p>
        </p:txBody>
      </p:sp>
      <p:sp>
        <p:nvSpPr>
          <p:cNvPr id="172" name="CustomShape 11"/>
          <p:cNvSpPr/>
          <p:nvPr/>
        </p:nvSpPr>
        <p:spPr>
          <a:xfrm>
            <a:off x="6351480" y="4429440"/>
            <a:ext cx="461160" cy="39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1240" bIns="0"/>
          <a:p>
            <a:pPr marL="431640" indent="-316440">
              <a:lnSpc>
                <a:spcPct val="100000"/>
              </a:lnSpc>
              <a:spcAft>
                <a:spcPts val="1423"/>
              </a:spcAft>
            </a:pPr>
            <a:r>
              <a:rPr b="0" lang="en-US" sz="2800" spc="-1" strike="noStrike">
                <a:solidFill>
                  <a:srgbClr val="000000"/>
                </a:solidFill>
                <a:uFill>
                  <a:solidFill>
                    <a:srgbClr val="ffffff"/>
                  </a:solidFill>
                </a:uFill>
                <a:latin typeface="Arial"/>
                <a:ea typeface="Arial"/>
              </a:rPr>
              <a:t>→</a:t>
            </a:r>
            <a:endParaRPr b="0" lang="en-US" sz="2800" spc="-1" strike="noStrike">
              <a:solidFill>
                <a:srgbClr val="000000"/>
              </a:solidFill>
              <a:uFill>
                <a:solidFill>
                  <a:srgbClr val="ffffff"/>
                </a:solidFill>
              </a:uFill>
              <a:latin typeface="Arial"/>
            </a:endParaRPr>
          </a:p>
        </p:txBody>
      </p:sp>
      <p:sp>
        <p:nvSpPr>
          <p:cNvPr id="173" name="CustomShape 12"/>
          <p:cNvSpPr/>
          <p:nvPr/>
        </p:nvSpPr>
        <p:spPr>
          <a:xfrm>
            <a:off x="6351480" y="5797440"/>
            <a:ext cx="461160" cy="39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1240" bIns="0"/>
          <a:p>
            <a:pPr marL="431640" indent="-316440">
              <a:lnSpc>
                <a:spcPct val="100000"/>
              </a:lnSpc>
              <a:spcAft>
                <a:spcPts val="1423"/>
              </a:spcAft>
            </a:pPr>
            <a:r>
              <a:rPr b="0" lang="en-US" sz="2800" spc="-1" strike="noStrike">
                <a:solidFill>
                  <a:srgbClr val="000000"/>
                </a:solidFill>
                <a:uFill>
                  <a:solidFill>
                    <a:srgbClr val="ffffff"/>
                  </a:solidFill>
                </a:uFill>
                <a:latin typeface="Arial"/>
                <a:ea typeface="Arial"/>
              </a:rPr>
              <a:t>→</a:t>
            </a:r>
            <a:endParaRPr b="0" lang="en-US" sz="2800" spc="-1" strike="noStrike">
              <a:solidFill>
                <a:srgbClr val="000000"/>
              </a:solidFill>
              <a:uFill>
                <a:solidFill>
                  <a:srgbClr val="ffffff"/>
                </a:solidFill>
              </a:uFill>
              <a:latin typeface="Arial"/>
            </a:endParaRPr>
          </a:p>
        </p:txBody>
      </p:sp>
      <p:sp>
        <p:nvSpPr>
          <p:cNvPr id="174" name="CustomShape 13"/>
          <p:cNvSpPr/>
          <p:nvPr/>
        </p:nvSpPr>
        <p:spPr>
          <a:xfrm>
            <a:off x="7072200" y="1893960"/>
            <a:ext cx="2023200" cy="602280"/>
          </a:xfrm>
          <a:custGeom>
            <a:avLst/>
            <a:gdLst/>
            <a:ahLst/>
            <a:rect l="l" t="t" r="r" b="b"/>
            <a:pathLst>
              <a:path w="5629" h="1682">
                <a:moveTo>
                  <a:pt x="314" y="0"/>
                </a:moveTo>
                <a:cubicBezTo>
                  <a:pt x="157" y="0"/>
                  <a:pt x="0" y="157"/>
                  <a:pt x="0" y="314"/>
                </a:cubicBezTo>
                <a:lnTo>
                  <a:pt x="0" y="1366"/>
                </a:lnTo>
                <a:cubicBezTo>
                  <a:pt x="0" y="1523"/>
                  <a:pt x="157" y="1681"/>
                  <a:pt x="314" y="1681"/>
                </a:cubicBezTo>
                <a:lnTo>
                  <a:pt x="5313" y="1681"/>
                </a:lnTo>
                <a:cubicBezTo>
                  <a:pt x="5470" y="1681"/>
                  <a:pt x="5628" y="1523"/>
                  <a:pt x="5628" y="1366"/>
                </a:cubicBezTo>
                <a:lnTo>
                  <a:pt x="5628" y="314"/>
                </a:lnTo>
                <a:cubicBezTo>
                  <a:pt x="5628" y="157"/>
                  <a:pt x="5470" y="0"/>
                  <a:pt x="5313" y="0"/>
                </a:cubicBezTo>
                <a:lnTo>
                  <a:pt x="314"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75" name="Formula 14"/>
              <p:cNvSpPr txBox="1"/>
              <p:nvPr/>
            </p:nvSpPr>
            <p:spPr>
              <a:xfrm>
                <a:off x="7257960" y="1930320"/>
                <a:ext cx="1588320" cy="500760"/>
              </a:xfrm>
              <a:prstGeom prst="rect">
                <a:avLst/>
              </a:prstGeom>
            </p:spPr>
            <p:txBody>
              <a:bodyPr/>
              <a:p>
                <a14:m>
                  <m:oMath xmlns:m="http://schemas.openxmlformats.org/officeDocument/2006/math">
                    <m:r>
                      <m:t xml:space="preserve">p</m:t>
                    </m:r>
                    <m:d>
                      <m:dPr>
                        <m:begChr m:val="("/>
                        <m:endChr m:val=")"/>
                      </m:dPr>
                      <m:e>
                        <m:r>
                          <m:t xml:space="preserve">λ</m:t>
                        </m:r>
                      </m:e>
                    </m:d>
                    <m:r>
                      <m:t xml:space="preserve">=</m:t>
                    </m:r>
                    <m:f>
                      <m:num>
                        <m:r>
                          <m:t xml:space="preserve">1</m:t>
                        </m:r>
                      </m:num>
                      <m:den>
                        <m:sSub>
                          <m:e>
                            <m:r>
                              <m:t xml:space="preserve">λ</m:t>
                            </m:r>
                          </m:e>
                          <m:sub>
                            <m:r>
                              <m:t xml:space="preserve">0</m:t>
                            </m:r>
                          </m:sub>
                        </m:sSub>
                      </m:den>
                    </m:f>
                    <m:sSup>
                      <m:e>
                        <m:r>
                          <m:t xml:space="preserve">e</m:t>
                        </m:r>
                      </m:e>
                      <m:sup>
                        <m:f>
                          <m:fPr>
                            <m:type m:val="lin"/>
                          </m:fPr>
                          <m:num>
                            <m:r>
                              <m:t xml:space="preserve">λ</m:t>
                            </m:r>
                          </m:num>
                          <m:den>
                            <m:sSub>
                              <m:e>
                                <m:r>
                                  <m:t xml:space="preserve">λ</m:t>
                                </m:r>
                              </m:e>
                              <m:sub>
                                <m:r>
                                  <m:t xml:space="preserve">0</m:t>
                                </m:r>
                              </m:sub>
                            </m:sSub>
                          </m:den>
                        </m:f>
                      </m:sup>
                    </m:sSup>
                  </m:oMath>
                </a14:m>
              </a:p>
            </p:txBody>
          </p:sp>
        </mc:Choice>
        <mc:Fallback/>
      </mc:AlternateContent>
      <p:sp>
        <p:nvSpPr>
          <p:cNvPr id="176" name="CustomShape 15"/>
          <p:cNvSpPr/>
          <p:nvPr/>
        </p:nvSpPr>
        <p:spPr>
          <a:xfrm>
            <a:off x="6351480" y="1930320"/>
            <a:ext cx="461160" cy="396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1240" bIns="0"/>
          <a:p>
            <a:pPr marL="431640" indent="-316440">
              <a:lnSpc>
                <a:spcPct val="100000"/>
              </a:lnSpc>
              <a:spcAft>
                <a:spcPts val="1423"/>
              </a:spcAft>
            </a:pPr>
            <a:r>
              <a:rPr b="0" lang="en-US" sz="2800" spc="-1" strike="noStrike">
                <a:solidFill>
                  <a:srgbClr val="000000"/>
                </a:solidFill>
                <a:uFill>
                  <a:solidFill>
                    <a:srgbClr val="ffffff"/>
                  </a:solidFill>
                </a:uFill>
                <a:latin typeface="Arial"/>
                <a:ea typeface="Arial"/>
              </a:rPr>
              <a:t>→</a:t>
            </a:r>
            <a:endParaRPr b="0" lang="en-US" sz="2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503280" y="301320"/>
            <a:ext cx="9069120" cy="1260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Free path model (2)</a:t>
            </a:r>
            <a:endParaRPr b="0" lang="en-US" sz="4400" spc="-1" strike="noStrike">
              <a:solidFill>
                <a:srgbClr val="000000"/>
              </a:solidFill>
              <a:uFill>
                <a:solidFill>
                  <a:srgbClr val="ffffff"/>
                </a:solidFill>
              </a:uFill>
              <a:latin typeface="Arial"/>
            </a:endParaRPr>
          </a:p>
        </p:txBody>
      </p:sp>
      <p:sp>
        <p:nvSpPr>
          <p:cNvPr id="178" name="CustomShape 2"/>
          <p:cNvSpPr/>
          <p:nvPr/>
        </p:nvSpPr>
        <p:spPr>
          <a:xfrm>
            <a:off x="503280" y="1767960"/>
            <a:ext cx="873144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6960" indent="-32004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Computer algorithms are good generating random numbers uniformly distributed uniformly</a:t>
            </a:r>
            <a:br/>
            <a:br/>
            <a:br/>
            <a:br/>
            <a:r>
              <a:rPr b="0" lang="en-US" sz="2400" spc="-1" strike="noStrike">
                <a:solidFill>
                  <a:srgbClr val="000000"/>
                </a:solidFill>
                <a:uFill>
                  <a:solidFill>
                    <a:srgbClr val="ffffff"/>
                  </a:solidFill>
                </a:uFill>
                <a:latin typeface="Arial"/>
                <a:ea typeface="DejaVu Sans"/>
              </a:rPr>
              <a:t> </a:t>
            </a:r>
            <a:endParaRPr b="0" lang="en-US" sz="2400" spc="-1" strike="noStrike">
              <a:solidFill>
                <a:srgbClr val="000000"/>
              </a:solidFill>
              <a:uFill>
                <a:solidFill>
                  <a:srgbClr val="ffffff"/>
                </a:solidFill>
              </a:uFill>
              <a:latin typeface="Arial"/>
            </a:endParaRPr>
          </a:p>
          <a:p>
            <a:pPr marL="426960" indent="-32004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Inverse transform method: given a statistical variable x distributed with probability density f(x) obtain another variable y distributed as g(y):</a:t>
            </a:r>
            <a:br/>
            <a:r>
              <a:rPr b="0" lang="en-US" sz="2400" spc="-1" strike="noStrike">
                <a:solidFill>
                  <a:srgbClr val="000000"/>
                </a:solidFill>
                <a:uFill>
                  <a:solidFill>
                    <a:srgbClr val="ffffff"/>
                  </a:solidFill>
                </a:uFill>
                <a:latin typeface="Arial"/>
                <a:ea typeface="DejaVu Sans"/>
              </a:rPr>
              <a:t> </a:t>
            </a:r>
            <a:endParaRPr b="0" lang="en-US" sz="2400" spc="-1" strike="noStrike">
              <a:solidFill>
                <a:srgbClr val="000000"/>
              </a:solidFill>
              <a:uFill>
                <a:solidFill>
                  <a:srgbClr val="ffffff"/>
                </a:solidFill>
              </a:uFill>
              <a:latin typeface="Arial"/>
            </a:endParaRPr>
          </a:p>
        </p:txBody>
      </p:sp>
      <p:sp>
        <p:nvSpPr>
          <p:cNvPr id="179" name="CustomShape 3"/>
          <p:cNvSpPr/>
          <p:nvPr/>
        </p:nvSpPr>
        <p:spPr>
          <a:xfrm>
            <a:off x="1782720" y="2868120"/>
            <a:ext cx="3120840" cy="845640"/>
          </a:xfrm>
          <a:custGeom>
            <a:avLst/>
            <a:gdLst/>
            <a:ahLst/>
            <a:rect l="l" t="t" r="r" b="b"/>
            <a:pathLst>
              <a:path w="8677" h="2357">
                <a:moveTo>
                  <a:pt x="416" y="0"/>
                </a:moveTo>
                <a:cubicBezTo>
                  <a:pt x="208" y="0"/>
                  <a:pt x="0" y="208"/>
                  <a:pt x="0" y="416"/>
                </a:cubicBezTo>
                <a:lnTo>
                  <a:pt x="0" y="1939"/>
                </a:lnTo>
                <a:cubicBezTo>
                  <a:pt x="0" y="2147"/>
                  <a:pt x="208" y="2356"/>
                  <a:pt x="416" y="2356"/>
                </a:cubicBezTo>
                <a:lnTo>
                  <a:pt x="8259" y="2356"/>
                </a:lnTo>
                <a:cubicBezTo>
                  <a:pt x="8467" y="2356"/>
                  <a:pt x="8676" y="2147"/>
                  <a:pt x="8676" y="1939"/>
                </a:cubicBezTo>
                <a:lnTo>
                  <a:pt x="8676" y="416"/>
                </a:lnTo>
                <a:cubicBezTo>
                  <a:pt x="8676" y="208"/>
                  <a:pt x="8467" y="0"/>
                  <a:pt x="8259" y="0"/>
                </a:cubicBezTo>
                <a:lnTo>
                  <a:pt x="416"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80" name="Formula 4"/>
              <p:cNvSpPr txBox="1"/>
              <p:nvPr/>
            </p:nvSpPr>
            <p:spPr>
              <a:xfrm>
                <a:off x="1968480" y="2939760"/>
                <a:ext cx="2301480" cy="644040"/>
              </a:xfrm>
              <a:prstGeom prst="rect">
                <a:avLst/>
              </a:prstGeom>
            </p:spPr>
            <p:txBody>
              <a:bodyPr/>
              <a:p>
                <a14:m>
                  <m:oMath xmlns:m="http://schemas.openxmlformats.org/officeDocument/2006/math">
                    <m:eqArr>
                      <m:e>
                        <m:r>
                          <m:t xml:space="preserve">U</m:t>
                        </m:r>
                        <m:d>
                          <m:dPr>
                            <m:begChr m:val="("/>
                            <m:endChr m:val=")"/>
                          </m:dPr>
                          <m:e>
                            <m:r>
                              <m:t xml:space="preserve">x</m:t>
                            </m:r>
                          </m:e>
                        </m:d>
                        <m:r>
                          <m:t xml:space="preserve">=</m:t>
                        </m:r>
                        <m:r>
                          <m:t xml:space="preserve">1</m:t>
                        </m:r>
                        <m:r>
                          <m:rPr>
                            <m:lit/>
                            <m:nor/>
                          </m:rPr>
                          <m:t xml:space="preserve">,for</m:t>
                        </m:r>
                        <m:r>
                          <m:t xml:space="preserve">0</m:t>
                        </m:r>
                        <m:r>
                          <m:rPr>
                            <m:lit/>
                            <m:nor/>
                          </m:rPr>
                          <m:t xml:space="preserve">&lt;x&lt;</m:t>
                        </m:r>
                        <m:r>
                          <m:t xml:space="preserve">1</m:t>
                        </m:r>
                      </m:e>
                      <m:e>
                        <m:r>
                          <m:t xml:space="preserve">U</m:t>
                        </m:r>
                        <m:d>
                          <m:dPr>
                            <m:begChr m:val="("/>
                            <m:endChr m:val=")"/>
                          </m:dPr>
                          <m:e>
                            <m:r>
                              <m:t xml:space="preserve">x</m:t>
                            </m:r>
                          </m:e>
                        </m:d>
                        <m:r>
                          <m:t xml:space="preserve">=</m:t>
                        </m:r>
                        <m:r>
                          <m:t xml:space="preserve">0</m:t>
                        </m:r>
                        <m:r>
                          <m:rPr>
                            <m:lit/>
                            <m:nor/>
                          </m:rPr>
                          <m:t xml:space="preserve">,elsewhere</m:t>
                        </m:r>
                      </m:e>
                    </m:eqArr>
                  </m:oMath>
                </a14:m>
              </a:p>
            </p:txBody>
          </p:sp>
        </mc:Choice>
        <mc:Fallback/>
      </mc:AlternateContent>
      <p:sp>
        <p:nvSpPr>
          <p:cNvPr id="181" name="CustomShape 5"/>
          <p:cNvSpPr/>
          <p:nvPr/>
        </p:nvSpPr>
        <p:spPr>
          <a:xfrm>
            <a:off x="1854360" y="5603400"/>
            <a:ext cx="3120480" cy="637560"/>
          </a:xfrm>
          <a:custGeom>
            <a:avLst/>
            <a:gdLst/>
            <a:ahLst/>
            <a:rect l="l" t="t" r="r" b="b"/>
            <a:pathLst>
              <a:path w="8676" h="1779">
                <a:moveTo>
                  <a:pt x="313" y="0"/>
                </a:moveTo>
                <a:cubicBezTo>
                  <a:pt x="156" y="0"/>
                  <a:pt x="0" y="156"/>
                  <a:pt x="0" y="313"/>
                </a:cubicBezTo>
                <a:lnTo>
                  <a:pt x="0" y="1464"/>
                </a:lnTo>
                <a:cubicBezTo>
                  <a:pt x="0" y="1621"/>
                  <a:pt x="156" y="1778"/>
                  <a:pt x="313" y="1778"/>
                </a:cubicBezTo>
                <a:lnTo>
                  <a:pt x="8361" y="1778"/>
                </a:lnTo>
                <a:cubicBezTo>
                  <a:pt x="8518" y="1778"/>
                  <a:pt x="8675" y="1621"/>
                  <a:pt x="8675" y="1464"/>
                </a:cubicBezTo>
                <a:lnTo>
                  <a:pt x="8675" y="313"/>
                </a:lnTo>
                <a:cubicBezTo>
                  <a:pt x="8675" y="156"/>
                  <a:pt x="8518" y="0"/>
                  <a:pt x="8361"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82" name="Formula 6"/>
              <p:cNvSpPr txBox="1"/>
              <p:nvPr/>
            </p:nvSpPr>
            <p:spPr>
              <a:xfrm>
                <a:off x="2039760" y="5675040"/>
                <a:ext cx="2716200" cy="496080"/>
              </a:xfrm>
              <a:prstGeom prst="rect">
                <a:avLst/>
              </a:prstGeom>
            </p:spPr>
            <p:txBody>
              <a:bodyPr/>
              <a:p>
                <a14:m>
                  <m:oMath xmlns:m="http://schemas.openxmlformats.org/officeDocument/2006/math">
                    <m:nary>
                      <m:naryPr>
                        <m:chr m:val="∫"/>
                        <m:subHide m:val="1"/>
                        <m:supHide m:val="1"/>
                      </m:naryPr>
                      <m:sub/>
                      <m:sup/>
                      <m:e>
                        <m:r>
                          <m:t xml:space="preserve">f</m:t>
                        </m:r>
                      </m:e>
                    </m:nary>
                    <m:d>
                      <m:dPr>
                        <m:begChr m:val="("/>
                        <m:endChr m:val=")"/>
                      </m:dPr>
                      <m:e>
                        <m:r>
                          <m:rPr>
                            <m:lit/>
                            <m:nor/>
                          </m:rPr>
                          <m:t xml:space="preserve">x'</m:t>
                        </m:r>
                      </m:e>
                    </m:d>
                    <m:r>
                      <m:rPr>
                        <m:lit/>
                        <m:nor/>
                      </m:rPr>
                      <m:t xml:space="preserve">dx'=</m:t>
                    </m:r>
                    <m:nary>
                      <m:naryPr>
                        <m:chr m:val="∫"/>
                        <m:subHide m:val="1"/>
                        <m:supHide m:val="1"/>
                      </m:naryPr>
                      <m:sub/>
                      <m:sup/>
                      <m:e>
                        <m:r>
                          <m:t xml:space="preserve">g</m:t>
                        </m:r>
                      </m:e>
                    </m:nary>
                    <m:d>
                      <m:dPr>
                        <m:begChr m:val="("/>
                        <m:endChr m:val=")"/>
                      </m:dPr>
                      <m:e>
                        <m:r>
                          <m:rPr>
                            <m:lit/>
                            <m:nor/>
                          </m:rPr>
                          <m:t xml:space="preserve">y'</m:t>
                        </m:r>
                      </m:e>
                    </m:d>
                    <m:r>
                      <m:rPr>
                        <m:lit/>
                        <m:nor/>
                      </m:rPr>
                      <m:t xml:space="preserve">dy'</m:t>
                    </m:r>
                  </m:oMath>
                </a14:m>
              </a:p>
            </p:txBody>
          </p:sp>
        </mc:Choice>
        <mc:Fallback/>
      </mc:AlternateContent>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CustomShape 1"/>
          <p:cNvSpPr/>
          <p:nvPr/>
        </p:nvSpPr>
        <p:spPr>
          <a:xfrm>
            <a:off x="503280" y="301320"/>
            <a:ext cx="9069120" cy="1260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Free path model (3)</a:t>
            </a:r>
            <a:endParaRPr b="0" lang="en-US" sz="4400" spc="-1" strike="noStrike">
              <a:solidFill>
                <a:srgbClr val="000000"/>
              </a:solidFill>
              <a:uFill>
                <a:solidFill>
                  <a:srgbClr val="ffffff"/>
                </a:solidFill>
              </a:uFill>
              <a:latin typeface="Arial"/>
            </a:endParaRPr>
          </a:p>
        </p:txBody>
      </p:sp>
      <p:sp>
        <p:nvSpPr>
          <p:cNvPr id="184" name="CustomShape 2"/>
          <p:cNvSpPr/>
          <p:nvPr/>
        </p:nvSpPr>
        <p:spPr>
          <a:xfrm>
            <a:off x="503280" y="1767960"/>
            <a:ext cx="845676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a:lnSpc>
                <a:spcPct val="100000"/>
              </a:lnSpc>
              <a:spcAft>
                <a:spcPts val="1423"/>
              </a:spcAft>
            </a:pPr>
            <a:r>
              <a:rPr b="0" lang="en-US" sz="2400" spc="-1" strike="noStrike">
                <a:solidFill>
                  <a:srgbClr val="000000"/>
                </a:solidFill>
                <a:uFill>
                  <a:solidFill>
                    <a:srgbClr val="ffffff"/>
                  </a:solidFill>
                </a:uFill>
                <a:latin typeface="Arial"/>
                <a:ea typeface="DejaVu Sans"/>
              </a:rPr>
              <a:t>Our problem: obtain free path variable (λ) distributed exponentialy from uniform distributed numeric variable (x), sampling equation reads:</a:t>
            </a: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Solving integrals:</a:t>
            </a: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And inverting: </a:t>
            </a:r>
            <a:br/>
            <a:r>
              <a:rPr b="0" lang="en-US" sz="2400" spc="-1" strike="noStrike">
                <a:solidFill>
                  <a:srgbClr val="000000"/>
                </a:solidFill>
                <a:uFill>
                  <a:solidFill>
                    <a:srgbClr val="ffffff"/>
                  </a:solidFill>
                </a:uFill>
                <a:latin typeface="Arial"/>
                <a:ea typeface="DejaVu Sans"/>
              </a:rPr>
              <a:t> </a:t>
            </a:r>
            <a:endParaRPr b="0" lang="en-US" sz="2400" spc="-1" strike="noStrike">
              <a:solidFill>
                <a:srgbClr val="000000"/>
              </a:solidFill>
              <a:uFill>
                <a:solidFill>
                  <a:srgbClr val="ffffff"/>
                </a:solidFill>
              </a:uFill>
              <a:latin typeface="Arial"/>
            </a:endParaRPr>
          </a:p>
        </p:txBody>
      </p:sp>
      <p:sp>
        <p:nvSpPr>
          <p:cNvPr id="185" name="CustomShape 3"/>
          <p:cNvSpPr/>
          <p:nvPr/>
        </p:nvSpPr>
        <p:spPr>
          <a:xfrm>
            <a:off x="1854360" y="3155760"/>
            <a:ext cx="3263400" cy="753480"/>
          </a:xfrm>
          <a:custGeom>
            <a:avLst/>
            <a:gdLst/>
            <a:ahLst/>
            <a:rect l="l" t="t" r="r" b="b"/>
            <a:pathLst>
              <a:path w="9072" h="2101">
                <a:moveTo>
                  <a:pt x="370" y="0"/>
                </a:moveTo>
                <a:cubicBezTo>
                  <a:pt x="185" y="0"/>
                  <a:pt x="0" y="185"/>
                  <a:pt x="0" y="370"/>
                </a:cubicBezTo>
                <a:lnTo>
                  <a:pt x="0" y="1729"/>
                </a:lnTo>
                <a:cubicBezTo>
                  <a:pt x="0" y="1914"/>
                  <a:pt x="185" y="2100"/>
                  <a:pt x="370" y="2100"/>
                </a:cubicBezTo>
                <a:lnTo>
                  <a:pt x="8701" y="2100"/>
                </a:lnTo>
                <a:cubicBezTo>
                  <a:pt x="8886" y="2100"/>
                  <a:pt x="9071" y="1914"/>
                  <a:pt x="9071" y="1729"/>
                </a:cubicBezTo>
                <a:lnTo>
                  <a:pt x="9071" y="370"/>
                </a:lnTo>
                <a:cubicBezTo>
                  <a:pt x="9071" y="185"/>
                  <a:pt x="8886" y="0"/>
                  <a:pt x="8701" y="0"/>
                </a:cubicBezTo>
                <a:lnTo>
                  <a:pt x="370"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86" name="Formula 4"/>
              <p:cNvSpPr txBox="1"/>
              <p:nvPr/>
            </p:nvSpPr>
            <p:spPr>
              <a:xfrm>
                <a:off x="2039760" y="3227040"/>
                <a:ext cx="3100320" cy="666000"/>
              </a:xfrm>
              <a:prstGeom prst="rect">
                <a:avLst/>
              </a:prstGeom>
            </p:spPr>
            <p:txBody>
              <a:bodyPr/>
              <a:p>
                <a14:m>
                  <m:oMath xmlns:m="http://schemas.openxmlformats.org/officeDocument/2006/math">
                    <m:nary>
                      <m:naryPr>
                        <m:chr m:val="∫"/>
                        <m:subHide m:val="1"/>
                        <m:supHide m:val="1"/>
                      </m:naryPr>
                      <m:sub/>
                      <m:sup/>
                      <m:e>
                        <m:r>
                          <m:t xml:space="preserve">U</m:t>
                        </m:r>
                      </m:e>
                    </m:nary>
                    <m:d>
                      <m:dPr>
                        <m:begChr m:val="("/>
                        <m:endChr m:val=")"/>
                      </m:dPr>
                      <m:e>
                        <m:r>
                          <m:rPr>
                            <m:lit/>
                            <m:nor/>
                          </m:rPr>
                          <m:t xml:space="preserve">x'</m:t>
                        </m:r>
                      </m:e>
                    </m:d>
                    <m:r>
                      <m:rPr>
                        <m:lit/>
                        <m:nor/>
                      </m:rPr>
                      <m:t xml:space="preserve">dx'=</m:t>
                    </m:r>
                    <m:nary>
                      <m:naryPr>
                        <m:chr m:val="∫"/>
                        <m:subHide m:val="1"/>
                        <m:supHide m:val="1"/>
                      </m:naryPr>
                      <m:sub/>
                      <m:sup/>
                      <m:e>
                        <m:f>
                          <m:num>
                            <m:r>
                              <m:t xml:space="preserve">1</m:t>
                            </m:r>
                          </m:num>
                          <m:den>
                            <m:sSub>
                              <m:e>
                                <m:r>
                                  <m:t xml:space="preserve">λ</m:t>
                                </m:r>
                              </m:e>
                              <m:sub>
                                <m:r>
                                  <m:t xml:space="preserve">0</m:t>
                                </m:r>
                              </m:sub>
                            </m:sSub>
                          </m:den>
                        </m:f>
                      </m:e>
                    </m:nary>
                    <m:sSup>
                      <m:e>
                        <m:r>
                          <m:t xml:space="preserve">e</m:t>
                        </m:r>
                      </m:e>
                      <m:sup>
                        <m:f>
                          <m:fPr>
                            <m:type m:val="lin"/>
                          </m:fPr>
                          <m:num>
                            <m:r>
                              <m:t xml:space="preserve">−</m:t>
                            </m:r>
                            <m:r>
                              <m:t xml:space="preserve">λ</m:t>
                            </m:r>
                          </m:num>
                          <m:den>
                            <m:sSub>
                              <m:e>
                                <m:r>
                                  <m:t xml:space="preserve">λ</m:t>
                                </m:r>
                              </m:e>
                              <m:sub>
                                <m:r>
                                  <m:t xml:space="preserve">0</m:t>
                                </m:r>
                              </m:sub>
                            </m:sSub>
                          </m:den>
                        </m:f>
                      </m:sup>
                    </m:sSup>
                    <m:r>
                      <m:rPr>
                        <m:lit/>
                        <m:nor/>
                      </m:rPr>
                      <m:t xml:space="preserve">dλ'</m:t>
                    </m:r>
                  </m:oMath>
                </a14:m>
              </a:p>
            </p:txBody>
          </p:sp>
        </mc:Choice>
        <mc:Fallback/>
      </mc:AlternateContent>
      <p:sp>
        <p:nvSpPr>
          <p:cNvPr id="187" name="CustomShape 5"/>
          <p:cNvSpPr/>
          <p:nvPr/>
        </p:nvSpPr>
        <p:spPr>
          <a:xfrm>
            <a:off x="3768840" y="4522320"/>
            <a:ext cx="1277280" cy="574200"/>
          </a:xfrm>
          <a:custGeom>
            <a:avLst/>
            <a:gdLst/>
            <a:ahLst/>
            <a:rect l="l" t="t" r="r" b="b"/>
            <a:pathLst>
              <a:path w="3556" h="1603">
                <a:moveTo>
                  <a:pt x="72" y="0"/>
                </a:moveTo>
                <a:cubicBezTo>
                  <a:pt x="36" y="0"/>
                  <a:pt x="0" y="36"/>
                  <a:pt x="0" y="72"/>
                </a:cubicBezTo>
                <a:lnTo>
                  <a:pt x="0" y="1529"/>
                </a:lnTo>
                <a:cubicBezTo>
                  <a:pt x="0" y="1565"/>
                  <a:pt x="36" y="1602"/>
                  <a:pt x="72" y="1602"/>
                </a:cubicBezTo>
                <a:lnTo>
                  <a:pt x="3482" y="1602"/>
                </a:lnTo>
                <a:cubicBezTo>
                  <a:pt x="3518" y="1602"/>
                  <a:pt x="3555" y="1565"/>
                  <a:pt x="3555" y="1529"/>
                </a:cubicBezTo>
                <a:lnTo>
                  <a:pt x="3555" y="72"/>
                </a:lnTo>
                <a:cubicBezTo>
                  <a:pt x="3555" y="36"/>
                  <a:pt x="3518" y="0"/>
                  <a:pt x="3482" y="0"/>
                </a:cubicBezTo>
                <a:lnTo>
                  <a:pt x="72"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88" name="Formula 6"/>
              <p:cNvSpPr txBox="1"/>
              <p:nvPr/>
            </p:nvSpPr>
            <p:spPr>
              <a:xfrm>
                <a:off x="3983040" y="4630320"/>
                <a:ext cx="923400" cy="266040"/>
              </a:xfrm>
              <a:prstGeom prst="rect">
                <a:avLst/>
              </a:prstGeom>
            </p:spPr>
            <p:txBody>
              <a:bodyPr/>
              <a:p>
                <a14:m>
                  <m:oMath xmlns:m="http://schemas.openxmlformats.org/officeDocument/2006/math">
                    <m:sSup>
                      <m:e>
                        <m:r>
                          <m:rPr>
                            <m:lit/>
                            <m:nor/>
                          </m:rPr>
                          <m:t xml:space="preserve">x=e</m:t>
                        </m:r>
                      </m:e>
                      <m:sup>
                        <m:f>
                          <m:fPr>
                            <m:type m:val="lin"/>
                          </m:fPr>
                          <m:num>
                            <m:r>
                              <m:t xml:space="preserve">−</m:t>
                            </m:r>
                            <m:r>
                              <m:t xml:space="preserve">λ</m:t>
                            </m:r>
                          </m:num>
                          <m:den>
                            <m:sSub>
                              <m:e>
                                <m:r>
                                  <m:t xml:space="preserve">λ</m:t>
                                </m:r>
                              </m:e>
                              <m:sub>
                                <m:r>
                                  <m:t xml:space="preserve">0</m:t>
                                </m:r>
                              </m:sub>
                            </m:sSub>
                          </m:den>
                        </m:f>
                      </m:sup>
                    </m:sSup>
                  </m:oMath>
                </a14:m>
              </a:p>
            </p:txBody>
          </p:sp>
        </mc:Choice>
        <mc:Fallback/>
      </mc:AlternateContent>
      <p:sp>
        <p:nvSpPr>
          <p:cNvPr id="189" name="CustomShape 7"/>
          <p:cNvSpPr/>
          <p:nvPr/>
        </p:nvSpPr>
        <p:spPr>
          <a:xfrm>
            <a:off x="3840120" y="5530320"/>
            <a:ext cx="1625040" cy="574200"/>
          </a:xfrm>
          <a:custGeom>
            <a:avLst/>
            <a:gdLst/>
            <a:ahLst/>
            <a:rect l="l" t="t" r="r" b="b"/>
            <a:pathLst>
              <a:path w="4522" h="1603">
                <a:moveTo>
                  <a:pt x="72" y="0"/>
                </a:moveTo>
                <a:cubicBezTo>
                  <a:pt x="36" y="0"/>
                  <a:pt x="0" y="36"/>
                  <a:pt x="0" y="72"/>
                </a:cubicBezTo>
                <a:lnTo>
                  <a:pt x="0" y="1529"/>
                </a:lnTo>
                <a:cubicBezTo>
                  <a:pt x="0" y="1565"/>
                  <a:pt x="36" y="1602"/>
                  <a:pt x="72" y="1602"/>
                </a:cubicBezTo>
                <a:lnTo>
                  <a:pt x="4448" y="1602"/>
                </a:lnTo>
                <a:cubicBezTo>
                  <a:pt x="4484" y="1602"/>
                  <a:pt x="4521" y="1565"/>
                  <a:pt x="4521" y="1529"/>
                </a:cubicBezTo>
                <a:lnTo>
                  <a:pt x="4521" y="72"/>
                </a:lnTo>
                <a:cubicBezTo>
                  <a:pt x="4521" y="36"/>
                  <a:pt x="4484" y="0"/>
                  <a:pt x="4448" y="0"/>
                </a:cubicBezTo>
                <a:lnTo>
                  <a:pt x="72"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90" name="Formula 8"/>
              <p:cNvSpPr txBox="1"/>
              <p:nvPr/>
            </p:nvSpPr>
            <p:spPr>
              <a:xfrm>
                <a:off x="3983040" y="5675040"/>
                <a:ext cx="1287000" cy="273960"/>
              </a:xfrm>
              <a:prstGeom prst="rect">
                <a:avLst/>
              </a:prstGeom>
            </p:spPr>
            <p:txBody>
              <a:bodyPr/>
              <a:p>
                <a14:m>
                  <m:oMath xmlns:m="http://schemas.openxmlformats.org/officeDocument/2006/math">
                    <m:r>
                      <m:rPr>
                        <m:lit/>
                        <m:nor/>
                      </m:rPr>
                      <m:t xml:space="preserve">λ=</m:t>
                    </m:r>
                    <m:r>
                      <m:t xml:space="preserve">−</m:t>
                    </m:r>
                    <m:sSub>
                      <m:e>
                        <m:r>
                          <m:t xml:space="preserve">λ</m:t>
                        </m:r>
                      </m:e>
                      <m:sub>
                        <m:r>
                          <m:t xml:space="preserve">0</m:t>
                        </m:r>
                      </m:sub>
                    </m:sSub>
                    <m:r>
                      <m:rPr>
                        <m:lit/>
                        <m:nor/>
                      </m:rPr>
                      <m:t xml:space="preserve">ln</m:t>
                    </m:r>
                    <m:d>
                      <m:dPr>
                        <m:begChr m:val="("/>
                        <m:endChr m:val=")"/>
                      </m:dPr>
                      <m:e>
                        <m:r>
                          <m:t xml:space="preserve">x</m:t>
                        </m:r>
                      </m:e>
                    </m:d>
                  </m:oMath>
                </a14:m>
              </a:p>
            </p:txBody>
          </p:sp>
        </mc:Choice>
        <mc:Fallback/>
      </mc:AlternateContent>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CustomShape 1"/>
          <p:cNvSpPr/>
          <p:nvPr/>
        </p:nvSpPr>
        <p:spPr>
          <a:xfrm>
            <a:off x="503280" y="301320"/>
            <a:ext cx="9069120" cy="1260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Free path model (4)</a:t>
            </a:r>
            <a:endParaRPr b="0" lang="en-US" sz="4400" spc="-1" strike="noStrike">
              <a:solidFill>
                <a:srgbClr val="000000"/>
              </a:solidFill>
              <a:uFill>
                <a:solidFill>
                  <a:srgbClr val="ffffff"/>
                </a:solidFill>
              </a:uFill>
              <a:latin typeface="Arial"/>
            </a:endParaRPr>
          </a:p>
        </p:txBody>
      </p:sp>
      <p:sp>
        <p:nvSpPr>
          <p:cNvPr id="192" name="CustomShape 2"/>
          <p:cNvSpPr/>
          <p:nvPr/>
        </p:nvSpPr>
        <p:spPr>
          <a:xfrm>
            <a:off x="503280" y="1767960"/>
            <a:ext cx="873144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102960" indent="-21420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  </a:t>
            </a:r>
            <a:r>
              <a:rPr b="0" lang="en-US" sz="2400" spc="-1" strike="noStrike">
                <a:solidFill>
                  <a:srgbClr val="000000"/>
                </a:solidFill>
                <a:uFill>
                  <a:solidFill>
                    <a:srgbClr val="ffffff"/>
                  </a:solidFill>
                </a:uFill>
                <a:latin typeface="Arial"/>
                <a:ea typeface="DejaVu Sans"/>
              </a:rPr>
              <a:t>Numerical algoritm:</a:t>
            </a:r>
            <a:endParaRPr b="0" lang="en-US" sz="2400" spc="-1" strike="noStrike">
              <a:solidFill>
                <a:srgbClr val="000000"/>
              </a:solidFill>
              <a:uFill>
                <a:solidFill>
                  <a:srgbClr val="ffffff"/>
                </a:solidFill>
              </a:uFill>
              <a:latin typeface="Arial"/>
            </a:endParaRPr>
          </a:p>
          <a:p>
            <a:pPr marL="457200">
              <a:lnSpc>
                <a:spcPct val="94000"/>
              </a:lnSpc>
              <a:spcAft>
                <a:spcPts val="1423"/>
              </a:spcAft>
            </a:pPr>
            <a:r>
              <a:rPr b="0" lang="en-US" sz="2400" spc="-1" strike="noStrike">
                <a:solidFill>
                  <a:srgbClr val="000000"/>
                </a:solidFill>
                <a:uFill>
                  <a:solidFill>
                    <a:srgbClr val="ffffff"/>
                  </a:solidFill>
                </a:uFill>
                <a:latin typeface="Arial"/>
                <a:ea typeface="Droid Sans Fallback"/>
              </a:rPr>
              <a:t>Get numeric (pseudo) random number uniformly distributed</a:t>
            </a:r>
            <a:endParaRPr b="0" lang="en-US" sz="2400" spc="-1" strike="noStrike">
              <a:solidFill>
                <a:srgbClr val="000000"/>
              </a:solidFill>
              <a:uFill>
                <a:solidFill>
                  <a:srgbClr val="ffffff"/>
                </a:solidFill>
              </a:uFill>
              <a:latin typeface="Arial"/>
            </a:endParaRPr>
          </a:p>
          <a:p>
            <a:pPr marL="457200">
              <a:lnSpc>
                <a:spcPct val="94000"/>
              </a:lnSpc>
              <a:spcAft>
                <a:spcPts val="1423"/>
              </a:spcAft>
            </a:pPr>
            <a:r>
              <a:rPr b="0" lang="en-US" sz="2400" spc="-1" strike="noStrike">
                <a:solidFill>
                  <a:srgbClr val="000000"/>
                </a:solidFill>
                <a:uFill>
                  <a:solidFill>
                    <a:srgbClr val="ffffff"/>
                  </a:solidFill>
                </a:uFill>
                <a:latin typeface="Arial"/>
                <a:ea typeface="Droid Sans Fallback"/>
              </a:rPr>
              <a:t>Compute its natural logarith, multiply by mean value λ</a:t>
            </a:r>
            <a:r>
              <a:rPr b="0" lang="en-US" sz="2400" spc="-1" strike="noStrike" baseline="-33000">
                <a:solidFill>
                  <a:srgbClr val="000000"/>
                </a:solidFill>
                <a:uFill>
                  <a:solidFill>
                    <a:srgbClr val="ffffff"/>
                  </a:solidFill>
                </a:uFill>
                <a:latin typeface="Arial"/>
                <a:ea typeface="Droid Sans Fallback"/>
              </a:rPr>
              <a:t>0 </a:t>
            </a:r>
            <a:r>
              <a:rPr b="0" lang="en-US" sz="2400" spc="-1" strike="noStrike">
                <a:solidFill>
                  <a:srgbClr val="000000"/>
                </a:solidFill>
                <a:uFill>
                  <a:solidFill>
                    <a:srgbClr val="ffffff"/>
                  </a:solidFill>
                </a:uFill>
                <a:latin typeface="Arial"/>
                <a:ea typeface="Droid Sans Fallback"/>
              </a:rPr>
              <a:t>and change sign</a:t>
            </a:r>
            <a:endParaRPr b="0" lang="en-US" sz="2400" spc="-1" strike="noStrike">
              <a:solidFill>
                <a:srgbClr val="000000"/>
              </a:solidFill>
              <a:uFill>
                <a:solidFill>
                  <a:srgbClr val="ffffff"/>
                </a:solidFill>
              </a:uFill>
              <a:latin typeface="Arial"/>
            </a:endParaRPr>
          </a:p>
          <a:p>
            <a:pPr marL="457200">
              <a:lnSpc>
                <a:spcPct val="94000"/>
              </a:lnSpc>
              <a:spcAft>
                <a:spcPts val="1423"/>
              </a:spcAft>
            </a:pPr>
            <a:r>
              <a:rPr b="0" lang="en-US" sz="2400" spc="-1" strike="noStrike">
                <a:solidFill>
                  <a:srgbClr val="000000"/>
                </a:solidFill>
                <a:uFill>
                  <a:solidFill>
                    <a:srgbClr val="ffffff"/>
                  </a:solidFill>
                </a:uFill>
                <a:latin typeface="Arial"/>
                <a:ea typeface="Droid Sans Fallback"/>
              </a:rPr>
              <a:t>New variable has exponential distribution with desired mean value</a:t>
            </a:r>
            <a:br/>
            <a:endParaRPr b="0" lang="en-US" sz="24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CustomShape 1"/>
          <p:cNvSpPr/>
          <p:nvPr/>
        </p:nvSpPr>
        <p:spPr>
          <a:xfrm>
            <a:off x="503280" y="301320"/>
            <a:ext cx="9069120" cy="1260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Coloured distributions</a:t>
            </a:r>
            <a:endParaRPr b="0" lang="en-US" sz="4400" spc="-1" strike="noStrike">
              <a:solidFill>
                <a:srgbClr val="000000"/>
              </a:solidFill>
              <a:uFill>
                <a:solidFill>
                  <a:srgbClr val="ffffff"/>
                </a:solidFill>
              </a:uFill>
              <a:latin typeface="Arial"/>
            </a:endParaRPr>
          </a:p>
        </p:txBody>
      </p:sp>
      <p:sp>
        <p:nvSpPr>
          <p:cNvPr id="194" name="CustomShape 2"/>
          <p:cNvSpPr/>
          <p:nvPr/>
        </p:nvSpPr>
        <p:spPr>
          <a:xfrm>
            <a:off x="503280" y="1767960"/>
            <a:ext cx="671796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6960" indent="-320040">
              <a:lnSpc>
                <a:spcPct val="100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General case, solving sampling equation is not straightforward (right side)</a:t>
            </a:r>
            <a:endParaRPr b="0" lang="en-US" sz="1800" spc="-1" strike="noStrike">
              <a:solidFill>
                <a:srgbClr val="000000"/>
              </a:solidFill>
              <a:uFill>
                <a:solidFill>
                  <a:srgbClr val="ffffff"/>
                </a:solidFill>
              </a:uFill>
              <a:latin typeface="Arial"/>
            </a:endParaRPr>
          </a:p>
          <a:p>
            <a:pPr marL="426960" indent="-320040">
              <a:lnSpc>
                <a:spcPct val="100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LEPTS example : Energy loss distro from measurements, dispersion angle from calculations, emission spectrum, … numerical functions</a:t>
            </a:r>
            <a:endParaRPr b="0" lang="en-US" sz="1800" spc="-1" strike="noStrike">
              <a:solidFill>
                <a:srgbClr val="000000"/>
              </a:solidFill>
              <a:uFill>
                <a:solidFill>
                  <a:srgbClr val="ffffff"/>
                </a:solidFill>
              </a:uFill>
              <a:latin typeface="Arial"/>
            </a:endParaRPr>
          </a:p>
          <a:p>
            <a:pPr lvl="1" marL="858600" indent="-31860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At initialization construct numerical integral</a:t>
            </a:r>
            <a:br/>
            <a:r>
              <a:rPr b="0" lang="en-US" sz="1600" spc="-1" strike="noStrike">
                <a:solidFill>
                  <a:srgbClr val="000000"/>
                </a:solidFill>
                <a:uFill>
                  <a:solidFill>
                    <a:srgbClr val="ffffff"/>
                  </a:solidFill>
                </a:uFill>
                <a:latin typeface="Arial"/>
                <a:ea typeface="Droid Sans Fallback"/>
              </a:rPr>
              <a:t>of  f(y) → F(y)</a:t>
            </a:r>
            <a:endParaRPr b="0" lang="en-US" sz="1600" spc="-1" strike="noStrike">
              <a:solidFill>
                <a:srgbClr val="000000"/>
              </a:solidFill>
              <a:uFill>
                <a:solidFill>
                  <a:srgbClr val="ffffff"/>
                </a:solidFill>
              </a:uFill>
              <a:latin typeface="Arial"/>
            </a:endParaRPr>
          </a:p>
          <a:p>
            <a:pPr lvl="1" marL="858600" indent="-31860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At each step new equation to solve (invert)</a:t>
            </a:r>
            <a:endParaRPr b="0" lang="en-US" sz="1600" spc="-1" strike="noStrike">
              <a:solidFill>
                <a:srgbClr val="000000"/>
              </a:solidFill>
              <a:uFill>
                <a:solidFill>
                  <a:srgbClr val="ffffff"/>
                </a:solidFill>
              </a:uFill>
              <a:latin typeface="Arial"/>
            </a:endParaRPr>
          </a:p>
          <a:p>
            <a:pPr lvl="1" marL="858600" indent="-31860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Given flat random number x find y according a numerical distribution</a:t>
            </a:r>
            <a:endParaRPr b="0" lang="en-US" sz="1600" spc="-1" strike="noStrike">
              <a:solidFill>
                <a:srgbClr val="000000"/>
              </a:solidFill>
              <a:uFill>
                <a:solidFill>
                  <a:srgbClr val="ffffff"/>
                </a:solidFill>
              </a:uFill>
              <a:latin typeface="Arial"/>
            </a:endParaRPr>
          </a:p>
          <a:p>
            <a:pPr lvl="1" marL="858600" indent="-31860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Efficiency:</a:t>
            </a:r>
            <a:endParaRPr b="0" lang="en-US" sz="1600" spc="-1" strike="noStrike">
              <a:solidFill>
                <a:srgbClr val="000000"/>
              </a:solidFill>
              <a:uFill>
                <a:solidFill>
                  <a:srgbClr val="ffffff"/>
                </a:solidFill>
              </a:uFill>
              <a:latin typeface="Arial"/>
            </a:endParaRPr>
          </a:p>
          <a:p>
            <a:pPr lvl="2" marL="1290600" indent="-280440">
              <a:lnSpc>
                <a:spcPct val="94000"/>
              </a:lnSpc>
              <a:spcAft>
                <a:spcPts val="848"/>
              </a:spcAft>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roid Sans Fallback"/>
              </a:rPr>
              <a:t>Bisection method used for numerical inverse</a:t>
            </a:r>
            <a:endParaRPr b="0" lang="en-US" sz="1400" spc="-1" strike="noStrike">
              <a:solidFill>
                <a:srgbClr val="000000"/>
              </a:solidFill>
              <a:uFill>
                <a:solidFill>
                  <a:srgbClr val="ffffff"/>
                </a:solidFill>
              </a:uFill>
              <a:latin typeface="Arial"/>
            </a:endParaRPr>
          </a:p>
          <a:p>
            <a:pPr lvl="2" marL="1290600" indent="-280440">
              <a:lnSpc>
                <a:spcPct val="94000"/>
              </a:lnSpc>
              <a:spcAft>
                <a:spcPts val="848"/>
              </a:spcAft>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roid Sans Fallback"/>
              </a:rPr>
              <a:t>Newman rejection also possible</a:t>
            </a:r>
            <a:endParaRPr b="0" lang="en-US" sz="1400" spc="-1" strike="noStrike">
              <a:solidFill>
                <a:srgbClr val="000000"/>
              </a:solidFill>
              <a:uFill>
                <a:solidFill>
                  <a:srgbClr val="ffffff"/>
                </a:solidFill>
              </a:uFill>
              <a:latin typeface="Arial"/>
            </a:endParaRPr>
          </a:p>
          <a:p>
            <a:pPr lvl="2" marL="1290600" indent="-280440">
              <a:lnSpc>
                <a:spcPct val="94000"/>
              </a:lnSpc>
              <a:spcAft>
                <a:spcPts val="848"/>
              </a:spcAft>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roid Sans Fallback"/>
              </a:rPr>
              <a:t>Inverse transform method (cumbersome)</a:t>
            </a:r>
            <a:endParaRPr b="0" lang="en-US" sz="1400" spc="-1" strike="noStrike">
              <a:solidFill>
                <a:srgbClr val="000000"/>
              </a:solidFill>
              <a:uFill>
                <a:solidFill>
                  <a:srgbClr val="ffffff"/>
                </a:solidFill>
              </a:uFill>
              <a:latin typeface="Arial"/>
            </a:endParaRPr>
          </a:p>
        </p:txBody>
      </p:sp>
      <mc:AlternateContent>
        <mc:Choice xmlns:a14="http://schemas.microsoft.com/office/drawing/2010/main" Requires="a14">
          <p:sp>
            <p:nvSpPr>
              <p:cNvPr id="195" name="Formula 3"/>
              <p:cNvSpPr txBox="1"/>
              <p:nvPr/>
            </p:nvSpPr>
            <p:spPr>
              <a:xfrm>
                <a:off x="8590320" y="2111040"/>
                <a:ext cx="99360" cy="232920"/>
              </a:xfrm>
              <a:prstGeom prst="rect">
                <a:avLst/>
              </a:prstGeom>
            </p:spPr>
            <p:txBody>
              <a:bodyPr/>
              <a:p>
                <a14:m>
                  <m:oMath xmlns:m="http://schemas.openxmlformats.org/officeDocument/2006/math"/>
                </a14:m>
              </a:p>
            </p:txBody>
          </p:sp>
        </mc:Choice>
        <mc:Fallback/>
      </mc:AlternateContent>
      <p:sp>
        <p:nvSpPr>
          <p:cNvPr id="196" name="CustomShape 4"/>
          <p:cNvSpPr/>
          <p:nvPr/>
        </p:nvSpPr>
        <p:spPr>
          <a:xfrm>
            <a:off x="7540920" y="1858680"/>
            <a:ext cx="1990080" cy="637560"/>
          </a:xfrm>
          <a:custGeom>
            <a:avLst/>
            <a:gdLst/>
            <a:ahLst/>
            <a:rect l="l" t="t" r="r" b="b"/>
            <a:pathLst>
              <a:path w="5535" h="1779">
                <a:moveTo>
                  <a:pt x="313" y="0"/>
                </a:moveTo>
                <a:cubicBezTo>
                  <a:pt x="156" y="0"/>
                  <a:pt x="0" y="156"/>
                  <a:pt x="0" y="313"/>
                </a:cubicBezTo>
                <a:lnTo>
                  <a:pt x="0" y="1464"/>
                </a:lnTo>
                <a:cubicBezTo>
                  <a:pt x="0" y="1621"/>
                  <a:pt x="156" y="1778"/>
                  <a:pt x="313" y="1778"/>
                </a:cubicBezTo>
                <a:lnTo>
                  <a:pt x="5221" y="1778"/>
                </a:lnTo>
                <a:cubicBezTo>
                  <a:pt x="5377" y="1778"/>
                  <a:pt x="5534" y="1621"/>
                  <a:pt x="5534" y="1464"/>
                </a:cubicBezTo>
                <a:lnTo>
                  <a:pt x="5534" y="313"/>
                </a:lnTo>
                <a:cubicBezTo>
                  <a:pt x="5534" y="156"/>
                  <a:pt x="5377" y="0"/>
                  <a:pt x="5221"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197" name="Formula 5"/>
              <p:cNvSpPr txBox="1"/>
              <p:nvPr/>
            </p:nvSpPr>
            <p:spPr>
              <a:xfrm>
                <a:off x="7691760" y="1931760"/>
                <a:ext cx="1785240" cy="396000"/>
              </a:xfrm>
              <a:prstGeom prst="rect">
                <a:avLst/>
              </a:prstGeom>
            </p:spPr>
            <p:txBody>
              <a:bodyPr/>
              <a:p>
                <a14:m>
                  <m:oMath xmlns:m="http://schemas.openxmlformats.org/officeDocument/2006/math">
                    <m:r>
                      <m:t xml:space="preserve">x</m:t>
                    </m:r>
                    <m:r>
                      <m:t xml:space="preserve">=</m:t>
                    </m:r>
                    <m:nary>
                      <m:naryPr>
                        <m:chr m:val="∫"/>
                        <m:subHide m:val="1"/>
                        <m:supHide m:val="1"/>
                      </m:naryPr>
                      <m:sub/>
                      <m:sup/>
                      <m:e>
                        <m:r>
                          <m:t xml:space="preserve">f</m:t>
                        </m:r>
                      </m:e>
                    </m:nary>
                    <m:d>
                      <m:dPr>
                        <m:begChr m:val="("/>
                        <m:endChr m:val=")"/>
                      </m:dPr>
                      <m:e>
                        <m:r>
                          <m:rPr>
                            <m:lit/>
                            <m:nor/>
                          </m:rPr>
                          <m:t xml:space="preserve">y'</m:t>
                        </m:r>
                      </m:e>
                    </m:d>
                    <m:r>
                      <m:rPr>
                        <m:lit/>
                        <m:nor/>
                      </m:rPr>
                      <m:t xml:space="preserve">dy'</m:t>
                    </m:r>
                  </m:oMath>
                </a14:m>
              </a:p>
            </p:txBody>
          </p:sp>
        </mc:Choice>
        <mc:Fallback/>
      </mc:AlternateContent>
      <mc:AlternateContent>
        <mc:Choice xmlns:a14="http://schemas.microsoft.com/office/drawing/2010/main" Requires="a14">
          <p:sp>
            <p:nvSpPr>
              <p:cNvPr id="198" name="Formula 6"/>
              <p:cNvSpPr txBox="1"/>
              <p:nvPr/>
            </p:nvSpPr>
            <p:spPr>
              <a:xfrm>
                <a:off x="8374320" y="3839760"/>
                <a:ext cx="99720" cy="232920"/>
              </a:xfrm>
              <a:prstGeom prst="rect">
                <a:avLst/>
              </a:prstGeom>
            </p:spPr>
            <p:txBody>
              <a:bodyPr/>
              <a:p>
                <a14:m>
                  <m:oMath xmlns:m="http://schemas.openxmlformats.org/officeDocument/2006/math"/>
                </a14:m>
              </a:p>
            </p:txBody>
          </p:sp>
        </mc:Choice>
        <mc:Fallback/>
      </mc:AlternateContent>
      <p:sp>
        <p:nvSpPr>
          <p:cNvPr id="199" name="CustomShape 7"/>
          <p:cNvSpPr/>
          <p:nvPr/>
        </p:nvSpPr>
        <p:spPr>
          <a:xfrm>
            <a:off x="7324920" y="3587400"/>
            <a:ext cx="2241000" cy="637560"/>
          </a:xfrm>
          <a:custGeom>
            <a:avLst/>
            <a:gdLst/>
            <a:ahLst/>
            <a:rect l="l" t="t" r="r" b="b"/>
            <a:pathLst>
              <a:path w="6233" h="1779">
                <a:moveTo>
                  <a:pt x="313" y="0"/>
                </a:moveTo>
                <a:cubicBezTo>
                  <a:pt x="156" y="0"/>
                  <a:pt x="0" y="156"/>
                  <a:pt x="0" y="313"/>
                </a:cubicBezTo>
                <a:lnTo>
                  <a:pt x="0" y="1464"/>
                </a:lnTo>
                <a:cubicBezTo>
                  <a:pt x="0" y="1621"/>
                  <a:pt x="156" y="1778"/>
                  <a:pt x="313" y="1778"/>
                </a:cubicBezTo>
                <a:lnTo>
                  <a:pt x="5918" y="1778"/>
                </a:lnTo>
                <a:cubicBezTo>
                  <a:pt x="6075" y="1778"/>
                  <a:pt x="6232" y="1621"/>
                  <a:pt x="6232" y="1464"/>
                </a:cubicBezTo>
                <a:lnTo>
                  <a:pt x="6232" y="313"/>
                </a:lnTo>
                <a:cubicBezTo>
                  <a:pt x="6232" y="156"/>
                  <a:pt x="6075" y="0"/>
                  <a:pt x="5918"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00" name="Formula 8"/>
              <p:cNvSpPr txBox="1"/>
              <p:nvPr/>
            </p:nvSpPr>
            <p:spPr>
              <a:xfrm>
                <a:off x="7366320" y="3658680"/>
                <a:ext cx="2140920" cy="396360"/>
              </a:xfrm>
              <a:prstGeom prst="rect">
                <a:avLst/>
              </a:prstGeom>
            </p:spPr>
            <p:txBody>
              <a:bodyPr/>
              <a:p>
                <a14:m>
                  <m:oMath xmlns:m="http://schemas.openxmlformats.org/officeDocument/2006/math">
                    <m:r>
                      <m:t xml:space="preserve">F</m:t>
                    </m:r>
                    <m:d>
                      <m:dPr>
                        <m:begChr m:val="("/>
                        <m:endChr m:val=")"/>
                      </m:dPr>
                      <m:e>
                        <m:r>
                          <m:t xml:space="preserve">y</m:t>
                        </m:r>
                      </m:e>
                    </m:d>
                    <m:r>
                      <m:t xml:space="preserve">=</m:t>
                    </m:r>
                    <m:nary>
                      <m:naryPr>
                        <m:chr m:val="∫"/>
                        <m:subHide m:val="1"/>
                        <m:supHide m:val="1"/>
                      </m:naryPr>
                      <m:sub/>
                      <m:sup/>
                      <m:e>
                        <m:r>
                          <m:t xml:space="preserve">f</m:t>
                        </m:r>
                      </m:e>
                    </m:nary>
                    <m:d>
                      <m:dPr>
                        <m:begChr m:val="("/>
                        <m:endChr m:val=")"/>
                      </m:dPr>
                      <m:e>
                        <m:r>
                          <m:rPr>
                            <m:lit/>
                            <m:nor/>
                          </m:rPr>
                          <m:t xml:space="preserve">y'</m:t>
                        </m:r>
                      </m:e>
                    </m:d>
                    <m:r>
                      <m:rPr>
                        <m:lit/>
                        <m:nor/>
                      </m:rPr>
                      <m:t xml:space="preserve">dy'</m:t>
                    </m:r>
                  </m:oMath>
                </a14:m>
              </a:p>
            </p:txBody>
          </p:sp>
        </mc:Choice>
        <mc:Fallback/>
      </mc:AlternateContent>
      <mc:AlternateContent>
        <mc:Choice xmlns:a14="http://schemas.microsoft.com/office/drawing/2010/main" Requires="a14">
          <p:sp>
            <p:nvSpPr>
              <p:cNvPr id="201" name="Formula 9"/>
              <p:cNvSpPr txBox="1"/>
              <p:nvPr/>
            </p:nvSpPr>
            <p:spPr>
              <a:xfrm>
                <a:off x="8411040" y="5530320"/>
                <a:ext cx="99360" cy="232920"/>
              </a:xfrm>
              <a:prstGeom prst="rect">
                <a:avLst/>
              </a:prstGeom>
            </p:spPr>
            <p:txBody>
              <a:bodyPr/>
              <a:p>
                <a14:m>
                  <m:oMath xmlns:m="http://schemas.openxmlformats.org/officeDocument/2006/math"/>
                </a14:m>
              </a:p>
            </p:txBody>
          </p:sp>
        </mc:Choice>
        <mc:Fallback/>
      </mc:AlternateContent>
      <p:sp>
        <p:nvSpPr>
          <p:cNvPr id="202" name="CustomShape 10"/>
          <p:cNvSpPr/>
          <p:nvPr/>
        </p:nvSpPr>
        <p:spPr>
          <a:xfrm>
            <a:off x="7866360" y="5277960"/>
            <a:ext cx="1604520" cy="1210680"/>
          </a:xfrm>
          <a:custGeom>
            <a:avLst/>
            <a:gdLst/>
            <a:ahLst/>
            <a:rect l="l" t="t" r="r" b="b"/>
            <a:pathLst>
              <a:path w="4464" h="3371">
                <a:moveTo>
                  <a:pt x="313" y="0"/>
                </a:moveTo>
                <a:cubicBezTo>
                  <a:pt x="156" y="0"/>
                  <a:pt x="0" y="156"/>
                  <a:pt x="0" y="313"/>
                </a:cubicBezTo>
                <a:lnTo>
                  <a:pt x="0" y="3056"/>
                </a:lnTo>
                <a:cubicBezTo>
                  <a:pt x="0" y="3213"/>
                  <a:pt x="156" y="3370"/>
                  <a:pt x="313" y="3370"/>
                </a:cubicBezTo>
                <a:lnTo>
                  <a:pt x="4150" y="3370"/>
                </a:lnTo>
                <a:cubicBezTo>
                  <a:pt x="4306" y="3370"/>
                  <a:pt x="4463" y="3213"/>
                  <a:pt x="4463" y="3056"/>
                </a:cubicBezTo>
                <a:lnTo>
                  <a:pt x="4463" y="313"/>
                </a:lnTo>
                <a:cubicBezTo>
                  <a:pt x="4463" y="156"/>
                  <a:pt x="4306" y="0"/>
                  <a:pt x="4150"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03" name="Formula 11"/>
              <p:cNvSpPr txBox="1"/>
              <p:nvPr/>
            </p:nvSpPr>
            <p:spPr>
              <a:xfrm>
                <a:off x="8087040" y="5424120"/>
                <a:ext cx="1267920" cy="785160"/>
              </a:xfrm>
              <a:prstGeom prst="rect">
                <a:avLst/>
              </a:prstGeom>
            </p:spPr>
            <p:txBody>
              <a:bodyPr/>
              <a:p>
                <a14:m>
                  <m:oMath xmlns:m="http://schemas.openxmlformats.org/officeDocument/2006/math">
                    <m:eqArr>
                      <m:e>
                        <m:r>
                          <m:t xml:space="preserve">x</m:t>
                        </m:r>
                        <m:r>
                          <m:t xml:space="preserve">=</m:t>
                        </m:r>
                        <m:r>
                          <m:t xml:space="preserve">F</m:t>
                        </m:r>
                        <m:d>
                          <m:dPr>
                            <m:begChr m:val="("/>
                            <m:endChr m:val=")"/>
                          </m:dPr>
                          <m:e>
                            <m:r>
                              <m:t xml:space="preserve">y</m:t>
                            </m:r>
                          </m:e>
                        </m:d>
                      </m:e>
                      <m:e>
                        <m:r>
                          <m:t xml:space="preserve">y</m:t>
                        </m:r>
                        <m:r>
                          <m:t xml:space="preserve">=</m:t>
                        </m:r>
                        <m:sSup>
                          <m:e>
                            <m:r>
                              <m:t xml:space="preserve">F</m:t>
                            </m:r>
                          </m:e>
                          <m:sup>
                            <m:r>
                              <m:t xml:space="preserve">−</m:t>
                            </m:r>
                            <m:r>
                              <m:t xml:space="preserve">1</m:t>
                            </m:r>
                          </m:sup>
                        </m:sSup>
                        <m:d>
                          <m:dPr>
                            <m:begChr m:val="("/>
                            <m:endChr m:val=")"/>
                          </m:dPr>
                          <m:e>
                            <m:r>
                              <m:t xml:space="preserve">x</m:t>
                            </m:r>
                          </m:e>
                        </m:d>
                      </m:e>
                    </m:eqArr>
                  </m:oMath>
                </a14:m>
              </a:p>
            </p:txBody>
          </p:sp>
        </mc:Choice>
        <mc:Fallback/>
      </mc:AlternateContent>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CustomShape 1"/>
          <p:cNvSpPr/>
          <p:nvPr/>
        </p:nvSpPr>
        <p:spPr>
          <a:xfrm>
            <a:off x="503280" y="300960"/>
            <a:ext cx="9066240" cy="1256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Coloured distributions (2)</a:t>
            </a:r>
            <a:endParaRPr b="0" lang="en-US" sz="4400" spc="-1" strike="noStrike">
              <a:solidFill>
                <a:srgbClr val="000000"/>
              </a:solidFill>
              <a:uFill>
                <a:solidFill>
                  <a:srgbClr val="ffffff"/>
                </a:solidFill>
              </a:uFill>
              <a:latin typeface="Arial"/>
            </a:endParaRPr>
          </a:p>
        </p:txBody>
      </p:sp>
      <p:pic>
        <p:nvPicPr>
          <p:cNvPr id="205" name="" descr=""/>
          <p:cNvPicPr/>
          <p:nvPr/>
        </p:nvPicPr>
        <p:blipFill>
          <a:blip r:embed="rId1"/>
          <a:stretch/>
        </p:blipFill>
        <p:spPr>
          <a:xfrm>
            <a:off x="549360" y="2385720"/>
            <a:ext cx="3016080" cy="2090160"/>
          </a:xfrm>
          <a:prstGeom prst="rect">
            <a:avLst/>
          </a:prstGeom>
          <a:ln>
            <a:noFill/>
          </a:ln>
        </p:spPr>
      </p:pic>
      <p:pic>
        <p:nvPicPr>
          <p:cNvPr id="206" name="" descr=""/>
          <p:cNvPicPr/>
          <p:nvPr/>
        </p:nvPicPr>
        <p:blipFill>
          <a:blip r:embed="rId2"/>
          <a:stretch/>
        </p:blipFill>
        <p:spPr>
          <a:xfrm>
            <a:off x="5486760" y="2468160"/>
            <a:ext cx="3838320" cy="2020320"/>
          </a:xfrm>
          <a:prstGeom prst="rect">
            <a:avLst/>
          </a:prstGeom>
          <a:ln>
            <a:noFill/>
          </a:ln>
        </p:spPr>
      </p:pic>
      <p:sp>
        <p:nvSpPr>
          <p:cNvPr id="207" name="CustomShape 2"/>
          <p:cNvSpPr/>
          <p:nvPr/>
        </p:nvSpPr>
        <p:spPr>
          <a:xfrm>
            <a:off x="3957480" y="3292200"/>
            <a:ext cx="1272600" cy="294480"/>
          </a:xfrm>
          <a:custGeom>
            <a:avLst/>
            <a:gdLst/>
            <a:ahLst/>
            <a:rect l="l" t="t" r="r" b="b"/>
            <a:pathLst>
              <a:path w="3541" h="822">
                <a:moveTo>
                  <a:pt x="0" y="0"/>
                </a:moveTo>
                <a:lnTo>
                  <a:pt x="3184" y="0"/>
                </a:lnTo>
                <a:lnTo>
                  <a:pt x="3541" y="376"/>
                </a:lnTo>
                <a:lnTo>
                  <a:pt x="3184" y="822"/>
                </a:lnTo>
                <a:lnTo>
                  <a:pt x="0" y="822"/>
                </a:lnTo>
                <a:lnTo>
                  <a:pt x="151" y="376"/>
                </a:lnTo>
                <a:lnTo>
                  <a:pt x="0" y="0"/>
                </a:lnTo>
              </a:path>
            </a:pathLst>
          </a:custGeom>
          <a:solidFill>
            <a:srgbClr val="c9ddf1"/>
          </a:solidFill>
          <a:ln w="9360">
            <a:solidFill>
              <a:srgbClr val="000000"/>
            </a:solidFill>
            <a:round/>
          </a:ln>
        </p:spPr>
        <p:style>
          <a:lnRef idx="0"/>
          <a:fillRef idx="0"/>
          <a:effectRef idx="0"/>
          <a:fontRef idx="minor"/>
        </p:style>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MC parallel</a:t>
            </a:r>
            <a:endParaRPr b="0" lang="en-US" sz="4400" spc="-1" strike="noStrike">
              <a:solidFill>
                <a:srgbClr val="000000"/>
              </a:solidFill>
              <a:uFill>
                <a:solidFill>
                  <a:srgbClr val="ffffff"/>
                </a:solidFill>
              </a:uFill>
              <a:latin typeface="Arial"/>
            </a:endParaRPr>
          </a:p>
        </p:txBody>
      </p:sp>
      <p:sp>
        <p:nvSpPr>
          <p:cNvPr id="209"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In last decades parallel platforms ar at top power</a:t>
            </a:r>
            <a:endParaRPr b="0" lang="en-US" sz="24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Making possible afford detailed simulations</a:t>
            </a:r>
            <a:endParaRPr b="0" lang="en-US" sz="24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MC codes are intrinsically parallel and scalable</a:t>
            </a:r>
            <a:endParaRPr b="0" lang="en-US" sz="24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Intereproccesor communications only needed at the beginning (input parameters) and at the end (statistics and analisys)</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Most of the work can be done in parallel</a:t>
            </a:r>
            <a:endParaRPr b="0" lang="en-US" sz="2000" spc="-1" strike="noStrike">
              <a:solidFill>
                <a:srgbClr val="000000"/>
              </a:solidFill>
              <a:uFill>
                <a:solidFill>
                  <a:srgbClr val="ffffff"/>
                </a:solidFill>
              </a:uFill>
              <a:latin typeface="Arial"/>
            </a:endParaRPr>
          </a:p>
          <a:p>
            <a:pPr marL="428400" indent="-321120">
              <a:lnSpc>
                <a:spcPct val="94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Main problem in MC methods is uncertainty in the result. Requires great amount of histories, the ideal parallel problem.</a:t>
            </a:r>
            <a:endParaRPr b="0" lang="en-US" sz="24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0"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400" spc="-1" strike="noStrike">
                <a:solidFill>
                  <a:srgbClr val="000000"/>
                </a:solidFill>
                <a:uFill>
                  <a:solidFill>
                    <a:srgbClr val="ffffff"/>
                  </a:solidFill>
                </a:uFill>
                <a:latin typeface="Arial"/>
                <a:ea typeface="DejaVu Sans"/>
              </a:rPr>
              <a:t>(Explicaciones)</a:t>
            </a: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la aparición de plataformas paralelas está haciendo viables simulaciones detalladas en gran número de problemas en los que antes no era posible.</a:t>
            </a: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Los códigos de simulaciones Monte Carlo son un ejemplo de aplicación paralelizable y escalable, ya que permiten dividir el problema en partes y realizar la mayor parte de los cálculos en procesadores separados; sólo se requieren comunicaciones entre unidadesde proceso al inicio, para la propagación de parámetros de entrada, y al final, pararealizar la estadística y evaluar los resultados.</a:t>
            </a: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El principal inconveniente de los métodos Monte Carlo reside en su carácter aleatorio, que genera resultados con incertidumbre estadística. Es posible reducir la incertidumbre aumentando el número de historias simuladas, pero a expensas de mayores recursos informáticos.</a:t>
            </a:r>
            <a:endParaRPr b="0" lang="en-US" sz="24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1400" spc="-1" strike="noStrike">
                <a:solidFill>
                  <a:srgbClr val="000000"/>
                </a:solidFill>
                <a:uFill>
                  <a:solidFill>
                    <a:srgbClr val="ffffff"/>
                  </a:solidFill>
                </a:uFill>
                <a:latin typeface="Arial"/>
                <a:ea typeface="DejaVu Sans"/>
              </a:rPr>
              <a:t>(</a:t>
            </a:r>
            <a:r>
              <a:rPr b="0" lang="en-US" sz="1800" spc="-1" strike="noStrike">
                <a:solidFill>
                  <a:srgbClr val="000000"/>
                </a:solidFill>
                <a:uFill>
                  <a:solidFill>
                    <a:srgbClr val="ffffff"/>
                  </a:solidFill>
                </a:uFill>
                <a:latin typeface="Arial"/>
                <a:ea typeface="DejaVu Sans"/>
              </a:rPr>
              <a:t>Explicaciones)</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La modelización y la simulación numérica se han incorporado de forma natural en los ciclos de producción asociados al entorno de la investigación y el desarrollo. </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En general, la resolución de problemas científicos y técnicos pasa por la creación de complejos modelos que requieren una fase de simulación antes de ser finalmente contrastados con el mundo real a través de experimentos.</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El incremento sostenido de potencia de los ordenadores ha ido haciendo viables simulaciones cada vez más precisas de los fenómenos naturales mediante la imple mentación de algoritmos basados en simulaciones numéricas. </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La computación permite simular fenómenos complejos, demasiado difíciles de predecir por métodos teóricos y cuya reproducción experimental en el laboratorio es peligrosa o cara. </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El gran éxito de las computadoras en el entorno de la investigación ha generado una enorme demanda de equipos informáticos cada vez más potentes y complejos.</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Las simulaciones permiten obtener resultados esencialmente exactos para un modelo dado, sin tener que hacer uso de aproximaciones drásticas. </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La simulación está presente en todas las disciplinas, como medio complementario o alternativo a la experimentación y a los cálculos teóricos.</a:t>
            </a:r>
            <a:endParaRPr b="0" lang="en-US" sz="1800" spc="-1" strike="noStrike">
              <a:solidFill>
                <a:srgbClr val="000000"/>
              </a:solidFill>
              <a:uFill>
                <a:solidFill>
                  <a:srgbClr val="ffffff"/>
                </a:solidFill>
              </a:uFill>
              <a:latin typeface="Arial"/>
            </a:endParaRPr>
          </a:p>
          <a:p>
            <a:pPr>
              <a:lnSpc>
                <a:spcPct val="100000"/>
              </a:lnSpc>
              <a:spcAft>
                <a:spcPts val="1423"/>
              </a:spcAft>
            </a:pPr>
            <a:endParaRPr b="0" lang="en-US" sz="1800" spc="-1" strike="noStrike">
              <a:solidFill>
                <a:srgbClr val="000000"/>
              </a:solidFill>
              <a:uFill>
                <a:solidFill>
                  <a:srgbClr val="ffffff"/>
                </a:solidFill>
              </a:uFill>
              <a:latin typeface="Arial"/>
            </a:endParaRPr>
          </a:p>
          <a:p>
            <a:pPr>
              <a:lnSpc>
                <a:spcPct val="100000"/>
              </a:lnSpc>
              <a:spcAft>
                <a:spcPts val="1423"/>
              </a:spcAft>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1"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Random number generators</a:t>
            </a:r>
            <a:endParaRPr b="0" lang="en-US" sz="4400" spc="-1" strike="noStrike">
              <a:solidFill>
                <a:srgbClr val="000000"/>
              </a:solidFill>
              <a:uFill>
                <a:solidFill>
                  <a:srgbClr val="ffffff"/>
                </a:solidFill>
              </a:uFill>
              <a:latin typeface="Arial"/>
            </a:endParaRPr>
          </a:p>
        </p:txBody>
      </p:sp>
      <p:sp>
        <p:nvSpPr>
          <p:cNvPr id="212"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Math algorithms are deterministic, so can not give true random numbers</a:t>
            </a:r>
            <a:endParaRPr b="0" lang="en-US" sz="28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They produce a series of pseudo-random numbers wich repeats itself according a period (correlation)</a:t>
            </a:r>
            <a:endParaRPr b="0" lang="en-US" sz="28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Quality: great period &amp; good statistical parameters</a:t>
            </a:r>
            <a:endParaRPr b="0" lang="en-US" sz="28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Primary generator: uniform distribution (0,1)</a:t>
            </a:r>
            <a:endParaRPr b="0" lang="en-US" sz="28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Other distributions are derived from uniform</a:t>
            </a:r>
            <a:endParaRPr b="0" lang="en-US" sz="28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Usually quality vs speed</a:t>
            </a:r>
            <a:endParaRPr b="0" lang="en-US" sz="2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800" spc="-1" strike="noStrike">
                <a:solidFill>
                  <a:srgbClr val="000000"/>
                </a:solidFill>
                <a:uFill>
                  <a:solidFill>
                    <a:srgbClr val="ffffff"/>
                  </a:solidFill>
                </a:uFill>
                <a:latin typeface="Arial"/>
                <a:ea typeface="DejaVu Sans"/>
              </a:rPr>
              <a:t>Sobre los números aleatorios:</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Un algoritmo matemático no puede generar números verdaderamente aleatorios, ya que es necesariamente determinista, y siempre tiene un periodo a partir del cual la serie de números se repite, por lo que los números así generados reciben el nombre de pseudoaleatorios. </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La calidad de un generador es mayor cuanto mayor es su periodo, claro, además de otros indicadores estadísticos. En la simulación es deseable trabajar dentro del periodo de repetición, para evitar correlaciones indeseadas en la secuencia de números que adulterarían los resultados.</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Aunque las correlaciones no siempre son decisivas</a:t>
            </a:r>
            <a:endParaRPr b="0" lang="en-US" sz="2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Uniform RND</a:t>
            </a:r>
            <a:endParaRPr b="0" lang="en-US" sz="4400" spc="-1" strike="noStrike">
              <a:solidFill>
                <a:srgbClr val="000000"/>
              </a:solidFill>
              <a:uFill>
                <a:solidFill>
                  <a:srgbClr val="ffffff"/>
                </a:solidFill>
              </a:uFill>
              <a:latin typeface="Arial"/>
            </a:endParaRPr>
          </a:p>
        </p:txBody>
      </p:sp>
      <p:sp>
        <p:nvSpPr>
          <p:cNvPr id="215" name="CustomShape 2"/>
          <p:cNvSpPr/>
          <p:nvPr/>
        </p:nvSpPr>
        <p:spPr>
          <a:xfrm>
            <a:off x="504720" y="1768320"/>
            <a:ext cx="9068400" cy="1519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Algorithms based on arithmetic operations, eg division of big integer numbers</a:t>
            </a:r>
            <a:endParaRPr b="0" lang="en-US" sz="32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Simplest ones: multiplicative congruential:</a:t>
            </a:r>
            <a:endParaRPr b="0" lang="en-US" sz="3200" spc="-1" strike="noStrike">
              <a:solidFill>
                <a:srgbClr val="000000"/>
              </a:solidFill>
              <a:uFill>
                <a:solidFill>
                  <a:srgbClr val="ffffff"/>
                </a:solidFill>
              </a:uFill>
              <a:latin typeface="Arial"/>
            </a:endParaRPr>
          </a:p>
        </p:txBody>
      </p:sp>
      <p:sp>
        <p:nvSpPr>
          <p:cNvPr id="216" name="CustomShape 3"/>
          <p:cNvSpPr/>
          <p:nvPr/>
        </p:nvSpPr>
        <p:spPr>
          <a:xfrm>
            <a:off x="504720" y="5297400"/>
            <a:ext cx="9068400" cy="1794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Font typeface="Wingdings" charset="2"/>
              <a:buChar char=""/>
            </a:pPr>
            <a:r>
              <a:rPr b="0" lang="en-US" sz="3200" spc="-1" strike="noStrike">
                <a:solidFill>
                  <a:srgbClr val="000000"/>
                </a:solidFill>
                <a:uFill>
                  <a:solidFill>
                    <a:srgbClr val="ffffff"/>
                  </a:solidFill>
                </a:uFill>
                <a:latin typeface="Arial"/>
                <a:ea typeface="DejaVu Sans"/>
              </a:rPr>
              <a:t>Begining from seed R</a:t>
            </a:r>
            <a:r>
              <a:rPr b="0" lang="en-US" sz="3200" spc="-1" strike="noStrike" baseline="-33000">
                <a:solidFill>
                  <a:srgbClr val="000000"/>
                </a:solidFill>
                <a:uFill>
                  <a:solidFill>
                    <a:srgbClr val="ffffff"/>
                  </a:solidFill>
                </a:uFill>
                <a:latin typeface="Arial"/>
                <a:ea typeface="DejaVu Sans"/>
              </a:rPr>
              <a:t>0</a:t>
            </a:r>
            <a:r>
              <a:rPr b="0" lang="en-US" sz="3200" spc="-1" strike="noStrike">
                <a:solidFill>
                  <a:srgbClr val="000000"/>
                </a:solidFill>
                <a:uFill>
                  <a:solidFill>
                    <a:srgbClr val="ffffff"/>
                  </a:solidFill>
                </a:uFill>
                <a:latin typeface="Arial"/>
                <a:ea typeface="DejaVu Sans"/>
              </a:rPr>
              <a:t> throws a series of flat distributed random numbers in (0,1]</a:t>
            </a:r>
            <a:br/>
            <a:r>
              <a:rPr b="0" lang="en-US" sz="3200" spc="-1" strike="noStrike">
                <a:solidFill>
                  <a:srgbClr val="000000"/>
                </a:solidFill>
                <a:uFill>
                  <a:solidFill>
                    <a:srgbClr val="ffffff"/>
                  </a:solidFill>
                </a:uFill>
                <a:latin typeface="Arial"/>
                <a:ea typeface="DejaVu Sans"/>
              </a:rPr>
              <a:t> </a:t>
            </a:r>
            <a:endParaRPr b="0" lang="en-US" sz="3200" spc="-1" strike="noStrike">
              <a:solidFill>
                <a:srgbClr val="000000"/>
              </a:solidFill>
              <a:uFill>
                <a:solidFill>
                  <a:srgbClr val="ffffff"/>
                </a:solidFill>
              </a:uFill>
              <a:latin typeface="Arial"/>
            </a:endParaRPr>
          </a:p>
        </p:txBody>
      </p:sp>
      <p:sp>
        <p:nvSpPr>
          <p:cNvPr id="217" name="CustomShape 4"/>
          <p:cNvSpPr/>
          <p:nvPr/>
        </p:nvSpPr>
        <p:spPr>
          <a:xfrm>
            <a:off x="5526360" y="3641400"/>
            <a:ext cx="2612160" cy="1276920"/>
          </a:xfrm>
          <a:custGeom>
            <a:avLst/>
            <a:gdLst/>
            <a:ahLst/>
            <a:rect l="l" t="t" r="r" b="b"/>
            <a:pathLst>
              <a:path w="7265" h="3556">
                <a:moveTo>
                  <a:pt x="313" y="0"/>
                </a:moveTo>
                <a:cubicBezTo>
                  <a:pt x="156" y="0"/>
                  <a:pt x="0" y="156"/>
                  <a:pt x="0" y="313"/>
                </a:cubicBezTo>
                <a:lnTo>
                  <a:pt x="0" y="3241"/>
                </a:lnTo>
                <a:cubicBezTo>
                  <a:pt x="0" y="3398"/>
                  <a:pt x="156" y="3555"/>
                  <a:pt x="313" y="3555"/>
                </a:cubicBezTo>
                <a:lnTo>
                  <a:pt x="6950" y="3555"/>
                </a:lnTo>
                <a:cubicBezTo>
                  <a:pt x="7107" y="3555"/>
                  <a:pt x="7264" y="3398"/>
                  <a:pt x="7264" y="3241"/>
                </a:cubicBezTo>
                <a:lnTo>
                  <a:pt x="7264" y="313"/>
                </a:lnTo>
                <a:cubicBezTo>
                  <a:pt x="7264" y="156"/>
                  <a:pt x="7107" y="0"/>
                  <a:pt x="6950"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18" name="Formula 5"/>
              <p:cNvSpPr txBox="1"/>
              <p:nvPr/>
            </p:nvSpPr>
            <p:spPr>
              <a:xfrm>
                <a:off x="5724000" y="3744000"/>
                <a:ext cx="2300040" cy="921960"/>
              </a:xfrm>
              <a:prstGeom prst="rect">
                <a:avLst/>
              </a:prstGeom>
            </p:spPr>
            <p:txBody>
              <a:bodyPr/>
              <a:p>
                <a14:m>
                  <m:oMath xmlns:m="http://schemas.openxmlformats.org/officeDocument/2006/math">
                    <m:eqArr>
                      <m:e>
                        <m:sSub>
                          <m:e>
                            <m:r>
                              <m:t xml:space="preserve">R</m:t>
                            </m:r>
                          </m:e>
                          <m:sub>
                            <m:r>
                              <m:rPr>
                                <m:lit/>
                                <m:nor/>
                              </m:rPr>
                              <m:t xml:space="preserve">n+</m:t>
                            </m:r>
                            <m:r>
                              <m:t xml:space="preserve">1</m:t>
                            </m:r>
                          </m:sub>
                        </m:sSub>
                        <m:r>
                          <m:t xml:space="preserve">=</m:t>
                        </m:r>
                        <m:d>
                          <m:dPr>
                            <m:begChr m:val="("/>
                            <m:endChr m:val=")"/>
                          </m:dPr>
                          <m:e>
                            <m:sSup>
                              <m:e>
                                <m:r>
                                  <m:t xml:space="preserve">7</m:t>
                                </m:r>
                              </m:e>
                              <m:sup>
                                <m:r>
                                  <m:t xml:space="preserve">5</m:t>
                                </m:r>
                              </m:sup>
                            </m:sSup>
                            <m:sSub>
                              <m:e>
                                <m:r>
                                  <m:t xml:space="preserve">R</m:t>
                                </m:r>
                              </m:e>
                              <m:sub>
                                <m:r>
                                  <m:t xml:space="preserve">n</m:t>
                                </m:r>
                              </m:sub>
                            </m:sSub>
                          </m:e>
                        </m:d>
                        <m:r>
                          <m:rPr>
                            <m:lit/>
                            <m:nor/>
                          </m:rPr>
                          <m:t xml:space="preserve">mod</m:t>
                        </m:r>
                        <m:d>
                          <m:dPr>
                            <m:begChr m:val="("/>
                            <m:endChr m:val=")"/>
                          </m:dPr>
                          <m:e>
                            <m:sSup>
                              <m:e>
                                <m:r>
                                  <m:t xml:space="preserve">2</m:t>
                                </m:r>
                              </m:e>
                              <m:sup>
                                <m:r>
                                  <m:rPr>
                                    <m:lit/>
                                    <m:nor/>
                                  </m:rPr>
                                  <m:t xml:space="preserve">31</m:t>
                                </m:r>
                              </m:sup>
                            </m:sSup>
                            <m:r>
                              <m:t xml:space="preserve">−</m:t>
                            </m:r>
                            <m:r>
                              <m:t xml:space="preserve">1</m:t>
                            </m:r>
                          </m:e>
                        </m:d>
                      </m:e>
                      <m:e>
                        <m:sSub>
                          <m:e>
                            <m:r>
                              <m:t xml:space="preserve">η</m:t>
                            </m:r>
                          </m:e>
                          <m:sub>
                            <m:r>
                              <m:t xml:space="preserve">n</m:t>
                            </m:r>
                          </m:sub>
                        </m:sSub>
                        <m:r>
                          <m:t xml:space="preserve">=</m:t>
                        </m:r>
                        <m:f>
                          <m:fPr>
                            <m:type m:val="lin"/>
                          </m:fPr>
                          <m:num>
                            <m:sSub>
                              <m:e>
                                <m:r>
                                  <m:t xml:space="preserve">R</m:t>
                                </m:r>
                              </m:e>
                              <m:sub>
                                <m:r>
                                  <m:t xml:space="preserve">n</m:t>
                                </m:r>
                              </m:sub>
                            </m:sSub>
                          </m:num>
                          <m:den>
                            <m:d>
                              <m:dPr>
                                <m:begChr m:val="("/>
                                <m:endChr m:val=")"/>
                              </m:dPr>
                              <m:e>
                                <m:sSup>
                                  <m:e>
                                    <m:r>
                                      <m:t xml:space="preserve">2</m:t>
                                    </m:r>
                                  </m:e>
                                  <m:sup>
                                    <m:r>
                                      <m:rPr>
                                        <m:lit/>
                                        <m:nor/>
                                      </m:rPr>
                                      <m:t xml:space="preserve">31</m:t>
                                    </m:r>
                                  </m:sup>
                                </m:sSup>
                                <m:r>
                                  <m:t xml:space="preserve">−</m:t>
                                </m:r>
                                <m:r>
                                  <m:t xml:space="preserve">1</m:t>
                                </m:r>
                              </m:e>
                            </m:d>
                          </m:den>
                        </m:f>
                      </m:e>
                    </m:eqArr>
                  </m:oMath>
                </a14:m>
              </a:p>
            </p:txBody>
          </p:sp>
        </mc:Choice>
        <mc:Fallback/>
      </mc:AlternateContent>
      <p:sp>
        <p:nvSpPr>
          <p:cNvPr id="219" name="CustomShape 6"/>
          <p:cNvSpPr/>
          <p:nvPr/>
        </p:nvSpPr>
        <p:spPr>
          <a:xfrm>
            <a:off x="1422720" y="3677760"/>
            <a:ext cx="2612160" cy="1167840"/>
          </a:xfrm>
          <a:custGeom>
            <a:avLst/>
            <a:gdLst/>
            <a:ahLst/>
            <a:rect l="l" t="t" r="r" b="b"/>
            <a:pathLst>
              <a:path w="7265" h="2330">
                <a:moveTo>
                  <a:pt x="313" y="0"/>
                </a:moveTo>
                <a:cubicBezTo>
                  <a:pt x="156" y="0"/>
                  <a:pt x="0" y="156"/>
                  <a:pt x="0" y="313"/>
                </a:cubicBezTo>
                <a:lnTo>
                  <a:pt x="0" y="2015"/>
                </a:lnTo>
                <a:cubicBezTo>
                  <a:pt x="0" y="2172"/>
                  <a:pt x="156" y="2329"/>
                  <a:pt x="313" y="2329"/>
                </a:cubicBezTo>
                <a:lnTo>
                  <a:pt x="6950" y="2329"/>
                </a:lnTo>
                <a:cubicBezTo>
                  <a:pt x="7107" y="2329"/>
                  <a:pt x="7264" y="2172"/>
                  <a:pt x="7264" y="2015"/>
                </a:cubicBezTo>
                <a:lnTo>
                  <a:pt x="7264" y="313"/>
                </a:lnTo>
                <a:cubicBezTo>
                  <a:pt x="7264" y="156"/>
                  <a:pt x="7107" y="0"/>
                  <a:pt x="6950"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20" name="Formula 7"/>
              <p:cNvSpPr txBox="1"/>
              <p:nvPr/>
            </p:nvSpPr>
            <p:spPr>
              <a:xfrm>
                <a:off x="1576080" y="3920760"/>
                <a:ext cx="2155680" cy="552600"/>
              </a:xfrm>
              <a:prstGeom prst="rect">
                <a:avLst/>
              </a:prstGeom>
            </p:spPr>
            <p:txBody>
              <a:bodyPr/>
              <a:p>
                <a14:m>
                  <m:oMath xmlns:m="http://schemas.openxmlformats.org/officeDocument/2006/math">
                    <m:eqArr>
                      <m:e>
                        <m:sSub>
                          <m:e>
                            <m:r>
                              <m:t xml:space="preserve">R</m:t>
                            </m:r>
                          </m:e>
                          <m:sub>
                            <m:r>
                              <m:rPr>
                                <m:lit/>
                                <m:nor/>
                              </m:rPr>
                              <m:t xml:space="preserve">n+</m:t>
                            </m:r>
                            <m:r>
                              <m:t xml:space="preserve">1</m:t>
                            </m:r>
                          </m:sub>
                        </m:sSub>
                        <m:r>
                          <m:t xml:space="preserve">=</m:t>
                        </m:r>
                        <m:d>
                          <m:dPr>
                            <m:begChr m:val="("/>
                            <m:endChr m:val=")"/>
                          </m:dPr>
                          <m:e>
                            <m:sSub>
                              <m:e>
                                <m:r>
                                  <m:rPr>
                                    <m:lit/>
                                    <m:nor/>
                                  </m:rPr>
                                  <m:t xml:space="preserve">aR</m:t>
                                </m:r>
                              </m:e>
                              <m:sub>
                                <m:r>
                                  <m:t xml:space="preserve">n</m:t>
                                </m:r>
                              </m:sub>
                            </m:sSub>
                            <m:r>
                              <m:rPr>
                                <m:lit/>
                                <m:nor/>
                              </m:rPr>
                              <m:t xml:space="preserve">+b</m:t>
                            </m:r>
                          </m:e>
                        </m:d>
                        <m:r>
                          <m:rPr>
                            <m:lit/>
                            <m:nor/>
                          </m:rPr>
                          <m:t xml:space="preserve">mod</m:t>
                        </m:r>
                        <m:d>
                          <m:dPr>
                            <m:begChr m:val="("/>
                            <m:endChr m:val=")"/>
                          </m:dPr>
                          <m:e>
                            <m:r>
                              <m:t xml:space="preserve">M</m:t>
                            </m:r>
                          </m:e>
                        </m:d>
                      </m:e>
                      <m:e>
                        <m:sSub>
                          <m:e>
                            <m:r>
                              <m:t xml:space="preserve">η</m:t>
                            </m:r>
                          </m:e>
                          <m:sub>
                            <m:r>
                              <m:t xml:space="preserve">n</m:t>
                            </m:r>
                          </m:sub>
                        </m:sSub>
                        <m:r>
                          <m:t xml:space="preserve">=</m:t>
                        </m:r>
                        <m:f>
                          <m:fPr>
                            <m:type m:val="lin"/>
                          </m:fPr>
                          <m:num>
                            <m:sSub>
                              <m:e>
                                <m:r>
                                  <m:t xml:space="preserve">R</m:t>
                                </m:r>
                              </m:e>
                              <m:sub>
                                <m:r>
                                  <m:t xml:space="preserve">n</m:t>
                                </m:r>
                              </m:sub>
                            </m:sSub>
                          </m:num>
                          <m:den>
                            <m:r>
                              <m:t xml:space="preserve">M</m:t>
                            </m:r>
                          </m:den>
                        </m:f>
                      </m:e>
                    </m:eqArr>
                  </m:oMath>
                </a14:m>
              </a:p>
            </p:txBody>
          </p:sp>
        </mc:Choice>
        <mc:Fallback/>
      </mc:AlternateContent>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1"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400" spc="-1" strike="noStrike">
                <a:solidFill>
                  <a:srgbClr val="000000"/>
                </a:solidFill>
                <a:uFill>
                  <a:solidFill>
                    <a:srgbClr val="ffffff"/>
                  </a:solidFill>
                </a:uFill>
                <a:latin typeface="Arial"/>
                <a:ea typeface="DejaVu Sans"/>
              </a:rPr>
              <a:t>Algoritmos congruenciales: se consigue el número aleatorio siguiente multiplicando el anterior por un número, dividiendo por otro y tomando el resto.</a:t>
            </a: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Se parte de una semilla R</a:t>
            </a:r>
            <a:r>
              <a:rPr b="0" lang="en-US" sz="1800" spc="-1" strike="noStrike" baseline="-101000">
                <a:solidFill>
                  <a:srgbClr val="000000"/>
                </a:solidFill>
                <a:uFill>
                  <a:solidFill>
                    <a:srgbClr val="ffffff"/>
                  </a:solidFill>
                </a:uFill>
                <a:latin typeface="Arial"/>
                <a:ea typeface="DejaVu Sans"/>
              </a:rPr>
              <a:t>0</a:t>
            </a:r>
            <a:r>
              <a:rPr b="0" lang="en-US" sz="1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A mod B significa resto de dividir A por B.</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Ejemplo: 10mod(3)=1, el resto de dividir 10 por 3 es 1</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Las ecuaciones (amarillo) de la izquierda son la fórmula general:</a:t>
            </a: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R</a:t>
            </a:r>
            <a:r>
              <a:rPr b="0" lang="en-US" sz="1800" spc="-1" strike="noStrike" baseline="-101000">
                <a:solidFill>
                  <a:srgbClr val="000000"/>
                </a:solidFill>
                <a:uFill>
                  <a:solidFill>
                    <a:srgbClr val="ffffff"/>
                  </a:solidFill>
                </a:uFill>
                <a:latin typeface="Arial"/>
                <a:ea typeface="DejaVu Sans"/>
              </a:rPr>
              <a:t>n</a:t>
            </a:r>
            <a:r>
              <a:rPr b="0" lang="en-US" sz="1800" spc="-1" strike="noStrike">
                <a:solidFill>
                  <a:srgbClr val="000000"/>
                </a:solidFill>
                <a:uFill>
                  <a:solidFill>
                    <a:srgbClr val="ffffff"/>
                  </a:solidFill>
                </a:uFill>
                <a:latin typeface="Arial"/>
                <a:ea typeface="DejaVu Sans"/>
              </a:rPr>
              <a:t> es el n-ésimo número aleatorio entero</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Está en el intervalo (0,M) por ser el resto de dividir por M</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η es el número aleatorio normalizado en el intervalo (0,M)</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Hay que elegir a, b y N convenientemente, no todo vale.</a:t>
            </a:r>
            <a:endParaRPr b="0" lang="en-US" sz="18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La de la derecha es un ejemplo con a=7</a:t>
            </a:r>
            <a:r>
              <a:rPr b="0" lang="en-US" sz="2400" spc="-1" strike="noStrike" baseline="101000">
                <a:solidFill>
                  <a:srgbClr val="000000"/>
                </a:solidFill>
                <a:uFill>
                  <a:solidFill>
                    <a:srgbClr val="ffffff"/>
                  </a:solidFill>
                </a:uFill>
                <a:latin typeface="Arial"/>
                <a:ea typeface="DejaVu Sans"/>
              </a:rPr>
              <a:t>5</a:t>
            </a:r>
            <a:r>
              <a:rPr b="0" lang="en-US" sz="2400" spc="-1" strike="noStrike">
                <a:solidFill>
                  <a:srgbClr val="000000"/>
                </a:solidFill>
                <a:uFill>
                  <a:solidFill>
                    <a:srgbClr val="ffffff"/>
                  </a:solidFill>
                </a:uFill>
                <a:latin typeface="Arial"/>
                <a:ea typeface="DejaVu Sans"/>
              </a:rPr>
              <a:t>, b=0, M=2</a:t>
            </a:r>
            <a:r>
              <a:rPr b="0" lang="en-US" sz="2400" spc="-1" strike="noStrike" baseline="101000">
                <a:solidFill>
                  <a:srgbClr val="000000"/>
                </a:solidFill>
                <a:uFill>
                  <a:solidFill>
                    <a:srgbClr val="ffffff"/>
                  </a:solidFill>
                </a:uFill>
                <a:latin typeface="Arial"/>
                <a:ea typeface="DejaVu Sans"/>
              </a:rPr>
              <a:t>31</a:t>
            </a:r>
            <a:r>
              <a:rPr b="0" lang="en-US" sz="2400" spc="-1" strike="noStrike">
                <a:solidFill>
                  <a:srgbClr val="000000"/>
                </a:solidFill>
                <a:uFill>
                  <a:solidFill>
                    <a:srgbClr val="ffffff"/>
                  </a:solidFill>
                </a:uFill>
                <a:latin typeface="Arial"/>
                <a:ea typeface="DejaVu Sans"/>
              </a:rPr>
              <a:t>-1</a:t>
            </a: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Uniform RND example</a:t>
            </a:r>
            <a:endParaRPr b="0" lang="en-US" sz="4400" spc="-1" strike="noStrike">
              <a:solidFill>
                <a:srgbClr val="000000"/>
              </a:solidFill>
              <a:uFill>
                <a:solidFill>
                  <a:srgbClr val="ffffff"/>
                </a:solidFill>
              </a:uFill>
              <a:latin typeface="Arial"/>
            </a:endParaRPr>
          </a:p>
        </p:txBody>
      </p:sp>
      <p:sp>
        <p:nvSpPr>
          <p:cNvPr id="223" name="CustomShape 2"/>
          <p:cNvSpPr/>
          <p:nvPr/>
        </p:nvSpPr>
        <p:spPr>
          <a:xfrm>
            <a:off x="504720" y="1768320"/>
            <a:ext cx="9068400" cy="1519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a:lnSpc>
                <a:spcPct val="100000"/>
              </a:lnSpc>
              <a:spcAft>
                <a:spcPts val="1423"/>
              </a:spcAft>
            </a:pPr>
            <a:r>
              <a:rPr b="0" lang="en-US" sz="3200" spc="-1" strike="noStrike">
                <a:solidFill>
                  <a:srgbClr val="000000"/>
                </a:solidFill>
                <a:uFill>
                  <a:solidFill>
                    <a:srgbClr val="ffffff"/>
                  </a:solidFill>
                </a:uFill>
                <a:latin typeface="Arial"/>
                <a:ea typeface="DejaVu Sans"/>
              </a:rPr>
              <a:t>Fortran example: a = 35, b = 0, M = 64</a:t>
            </a:r>
            <a:endParaRPr b="0" lang="en-US" sz="3200" spc="-1" strike="noStrike">
              <a:solidFill>
                <a:srgbClr val="000000"/>
              </a:solidFill>
              <a:uFill>
                <a:solidFill>
                  <a:srgbClr val="ffffff"/>
                </a:solidFill>
              </a:uFill>
              <a:latin typeface="Arial"/>
            </a:endParaRPr>
          </a:p>
        </p:txBody>
      </p:sp>
      <p:sp>
        <p:nvSpPr>
          <p:cNvPr id="224" name="CustomShape 3"/>
          <p:cNvSpPr/>
          <p:nvPr/>
        </p:nvSpPr>
        <p:spPr>
          <a:xfrm>
            <a:off x="630720" y="2654640"/>
            <a:ext cx="2612160" cy="731160"/>
          </a:xfrm>
          <a:custGeom>
            <a:avLst/>
            <a:gdLst/>
            <a:ahLst/>
            <a:rect l="l" t="t" r="r" b="b"/>
            <a:pathLst>
              <a:path w="7265" h="2330">
                <a:moveTo>
                  <a:pt x="313" y="0"/>
                </a:moveTo>
                <a:cubicBezTo>
                  <a:pt x="156" y="0"/>
                  <a:pt x="0" y="156"/>
                  <a:pt x="0" y="313"/>
                </a:cubicBezTo>
                <a:lnTo>
                  <a:pt x="0" y="2015"/>
                </a:lnTo>
                <a:cubicBezTo>
                  <a:pt x="0" y="2172"/>
                  <a:pt x="156" y="2329"/>
                  <a:pt x="313" y="2329"/>
                </a:cubicBezTo>
                <a:lnTo>
                  <a:pt x="6950" y="2329"/>
                </a:lnTo>
                <a:cubicBezTo>
                  <a:pt x="7107" y="2329"/>
                  <a:pt x="7264" y="2172"/>
                  <a:pt x="7264" y="2015"/>
                </a:cubicBezTo>
                <a:lnTo>
                  <a:pt x="7264" y="313"/>
                </a:lnTo>
                <a:cubicBezTo>
                  <a:pt x="7264" y="156"/>
                  <a:pt x="7107" y="0"/>
                  <a:pt x="6950"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25" name="Formula 4"/>
              <p:cNvSpPr txBox="1"/>
              <p:nvPr/>
            </p:nvSpPr>
            <p:spPr>
              <a:xfrm>
                <a:off x="784080" y="2732760"/>
                <a:ext cx="2135880" cy="552240"/>
              </a:xfrm>
              <a:prstGeom prst="rect">
                <a:avLst/>
              </a:prstGeom>
            </p:spPr>
            <p:txBody>
              <a:bodyPr/>
              <a:p>
                <a14:m>
                  <m:oMath xmlns:m="http://schemas.openxmlformats.org/officeDocument/2006/math">
                    <m:eqArr>
                      <m:e>
                        <m:sSub>
                          <m:e>
                            <m:r>
                              <m:t xml:space="preserve">R</m:t>
                            </m:r>
                          </m:e>
                          <m:sub>
                            <m:r>
                              <m:rPr>
                                <m:lit/>
                                <m:nor/>
                              </m:rPr>
                              <m:t xml:space="preserve">n+</m:t>
                            </m:r>
                            <m:r>
                              <m:t xml:space="preserve">1</m:t>
                            </m:r>
                          </m:sub>
                        </m:sSub>
                        <m:r>
                          <m:t xml:space="preserve">=</m:t>
                        </m:r>
                        <m:d>
                          <m:dPr>
                            <m:begChr m:val="("/>
                            <m:endChr m:val=")"/>
                          </m:dPr>
                          <m:e>
                            <m:sSub>
                              <m:e>
                                <m:r>
                                  <m:rPr>
                                    <m:lit/>
                                    <m:nor/>
                                  </m:rPr>
                                  <m:t xml:space="preserve">35*R</m:t>
                                </m:r>
                              </m:e>
                              <m:sub>
                                <m:r>
                                  <m:t xml:space="preserve">n</m:t>
                                </m:r>
                              </m:sub>
                            </m:sSub>
                          </m:e>
                        </m:d>
                        <m:r>
                          <m:rPr>
                            <m:lit/>
                            <m:nor/>
                          </m:rPr>
                          <m:t xml:space="preserve">mod</m:t>
                        </m:r>
                        <m:d>
                          <m:dPr>
                            <m:begChr m:val="("/>
                            <m:endChr m:val=")"/>
                          </m:dPr>
                          <m:e>
                            <m:r>
                              <m:t xml:space="preserve">64</m:t>
                            </m:r>
                          </m:e>
                        </m:d>
                      </m:e>
                      <m:e>
                        <m:sSub>
                          <m:e>
                            <m:r>
                              <m:t xml:space="preserve">η</m:t>
                            </m:r>
                          </m:e>
                          <m:sub>
                            <m:r>
                              <m:t xml:space="preserve">n</m:t>
                            </m:r>
                          </m:sub>
                        </m:sSub>
                        <m:r>
                          <m:t xml:space="preserve">=</m:t>
                        </m:r>
                        <m:f>
                          <m:fPr>
                            <m:type m:val="lin"/>
                          </m:fPr>
                          <m:num>
                            <m:sSub>
                              <m:e>
                                <m:r>
                                  <m:t xml:space="preserve">R</m:t>
                                </m:r>
                              </m:e>
                              <m:sub>
                                <m:r>
                                  <m:t xml:space="preserve">n</m:t>
                                </m:r>
                              </m:sub>
                            </m:sSub>
                          </m:num>
                          <m:den>
                            <m:r>
                              <m:t xml:space="preserve">64</m:t>
                            </m:r>
                          </m:den>
                        </m:f>
                      </m:e>
                    </m:eqArr>
                  </m:oMath>
                </a14:m>
              </a:p>
            </p:txBody>
          </p:sp>
        </mc:Choice>
        <mc:Fallback/>
      </mc:AlternateContent>
      <p:pic>
        <p:nvPicPr>
          <p:cNvPr id="226" name="" descr=""/>
          <p:cNvPicPr/>
          <p:nvPr/>
        </p:nvPicPr>
        <p:blipFill>
          <a:blip r:embed="rId1"/>
          <a:stretch/>
        </p:blipFill>
        <p:spPr>
          <a:xfrm>
            <a:off x="636480" y="3657600"/>
            <a:ext cx="2837880" cy="3047400"/>
          </a:xfrm>
          <a:prstGeom prst="rect">
            <a:avLst/>
          </a:prstGeom>
          <a:ln>
            <a:solidFill>
              <a:srgbClr val="3465a4"/>
            </a:solidFill>
          </a:ln>
        </p:spPr>
      </p:pic>
      <p:sp>
        <p:nvSpPr>
          <p:cNvPr id="227" name="CustomShape 5"/>
          <p:cNvSpPr/>
          <p:nvPr/>
        </p:nvSpPr>
        <p:spPr>
          <a:xfrm>
            <a:off x="4866120" y="2683440"/>
            <a:ext cx="3454560" cy="3900600"/>
          </a:xfrm>
          <a:prstGeom prst="rect">
            <a:avLst/>
          </a:prstGeom>
          <a:noFill/>
          <a:ln>
            <a:noFill/>
          </a:ln>
        </p:spPr>
        <p:style>
          <a:lnRef idx="0"/>
          <a:fillRef idx="0"/>
          <a:effectRef idx="0"/>
          <a:fontRef idx="minor"/>
        </p:style>
        <p:txBody>
          <a:bodyPr lIns="90000" rIns="90000" tIns="45000" bIns="45000"/>
          <a:p>
            <a:r>
              <a:rPr b="0" lang="en-US" sz="1100" spc="-1" strike="noStrike">
                <a:solidFill>
                  <a:srgbClr val="000000"/>
                </a:solidFill>
                <a:uFill>
                  <a:solidFill>
                    <a:srgbClr val="ffffff"/>
                  </a:solidFill>
                </a:uFill>
                <a:latin typeface="Courier New"/>
              </a:rPr>
              <a:t> </a:t>
            </a:r>
            <a:r>
              <a:rPr b="0" lang="en-US" sz="1100" spc="-1" strike="noStrike">
                <a:solidFill>
                  <a:srgbClr val="000000"/>
                </a:solidFill>
                <a:uFill>
                  <a:solidFill>
                    <a:srgbClr val="ffffff"/>
                  </a:solidFill>
                </a:uFill>
                <a:latin typeface="Courier New"/>
              </a:rPr>
              <a:t>n          R_n   eta_n</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 </a:t>
            </a:r>
            <a:r>
              <a:rPr b="0" lang="en-US" sz="1100" spc="-1" strike="noStrike">
                <a:solidFill>
                  <a:srgbClr val="000000"/>
                </a:solidFill>
                <a:uFill>
                  <a:solidFill>
                    <a:srgbClr val="ffffff"/>
                  </a:solidFill>
                </a:uFill>
                <a:latin typeface="Courier New"/>
              </a:rPr>
              <a:t>1          15  0.00000000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 </a:t>
            </a:r>
            <a:r>
              <a:rPr b="0" lang="en-US" sz="1100" spc="-1" strike="noStrike">
                <a:solidFill>
                  <a:srgbClr val="000000"/>
                </a:solidFill>
                <a:uFill>
                  <a:solidFill>
                    <a:srgbClr val="ffffff"/>
                  </a:solidFill>
                </a:uFill>
                <a:latin typeface="Courier New"/>
              </a:rPr>
              <a:t>2          13  0.203125000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 </a:t>
            </a:r>
            <a:r>
              <a:rPr b="0" lang="en-US" sz="1100" spc="-1" strike="noStrike">
                <a:solidFill>
                  <a:srgbClr val="000000"/>
                </a:solidFill>
                <a:uFill>
                  <a:solidFill>
                    <a:srgbClr val="ffffff"/>
                  </a:solidFill>
                </a:uFill>
                <a:latin typeface="Courier New"/>
              </a:rPr>
              <a:t>3           7  0.109375000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 </a:t>
            </a:r>
            <a:r>
              <a:rPr b="0" lang="en-US" sz="1100" spc="-1" strike="noStrike">
                <a:solidFill>
                  <a:srgbClr val="000000"/>
                </a:solidFill>
                <a:uFill>
                  <a:solidFill>
                    <a:srgbClr val="ffffff"/>
                  </a:solidFill>
                </a:uFill>
                <a:latin typeface="Courier New"/>
              </a:rPr>
              <a:t>4          53  0.828125000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 </a:t>
            </a:r>
            <a:r>
              <a:rPr b="0" lang="en-US" sz="1100" spc="-1" strike="noStrike">
                <a:solidFill>
                  <a:srgbClr val="000000"/>
                </a:solidFill>
                <a:uFill>
                  <a:solidFill>
                    <a:srgbClr val="ffffff"/>
                  </a:solidFill>
                </a:uFill>
                <a:latin typeface="Courier New"/>
              </a:rPr>
              <a:t>5          63  0.984375000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 </a:t>
            </a:r>
            <a:r>
              <a:rPr b="0" lang="en-US" sz="1100" spc="-1" strike="noStrike">
                <a:solidFill>
                  <a:srgbClr val="000000"/>
                </a:solidFill>
                <a:uFill>
                  <a:solidFill>
                    <a:srgbClr val="ffffff"/>
                  </a:solidFill>
                </a:uFill>
                <a:latin typeface="Courier New"/>
              </a:rPr>
              <a:t>6          29  0.453125000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 </a:t>
            </a:r>
            <a:r>
              <a:rPr b="0" lang="en-US" sz="1100" spc="-1" strike="noStrike">
                <a:solidFill>
                  <a:srgbClr val="000000"/>
                </a:solidFill>
                <a:uFill>
                  <a:solidFill>
                    <a:srgbClr val="ffffff"/>
                  </a:solidFill>
                </a:uFill>
                <a:latin typeface="Courier New"/>
              </a:rPr>
              <a:t>7          55  0.859375000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 </a:t>
            </a:r>
            <a:r>
              <a:rPr b="0" lang="en-US" sz="1100" spc="-1" strike="noStrike">
                <a:solidFill>
                  <a:srgbClr val="000000"/>
                </a:solidFill>
                <a:uFill>
                  <a:solidFill>
                    <a:srgbClr val="ffffff"/>
                  </a:solidFill>
                </a:uFill>
                <a:latin typeface="Courier New"/>
              </a:rPr>
              <a:t>8           5  7.81250000E-02</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 </a:t>
            </a:r>
            <a:r>
              <a:rPr b="0" lang="en-US" sz="1100" spc="-1" strike="noStrike">
                <a:solidFill>
                  <a:srgbClr val="000000"/>
                </a:solidFill>
                <a:uFill>
                  <a:solidFill>
                    <a:srgbClr val="ffffff"/>
                  </a:solidFill>
                </a:uFill>
                <a:latin typeface="Courier New"/>
              </a:rPr>
              <a:t>9          47  0.734375000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10          45  0.703125000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11          39  0.609375000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12          21  0.328125000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13          31  0.484375000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14          61  0.953125000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15          23  0.359375000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16          37  0.578125000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17          15  0.234375000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18          13  0.203125000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19           7  0.109375000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Courier New"/>
              </a:rPr>
              <a:t>20          53  0.828125000 </a:t>
            </a:r>
            <a:r>
              <a:rPr b="0" lang="en-US" sz="1200" spc="-1" strike="noStrike">
                <a:solidFill>
                  <a:srgbClr val="000000"/>
                </a:solidFill>
                <a:uFill>
                  <a:solidFill>
                    <a:srgbClr val="ffffff"/>
                  </a:solidFill>
                </a:uFill>
                <a:latin typeface="Courier New"/>
              </a:rPr>
              <a:t>   </a:t>
            </a:r>
            <a:endParaRPr b="0" lang="en-US" sz="1200" spc="-1" strike="noStrike">
              <a:solidFill>
                <a:srgbClr val="000000"/>
              </a:solidFill>
              <a:uFill>
                <a:solidFill>
                  <a:srgbClr val="ffffff"/>
                </a:solidFill>
              </a:uFill>
              <a:latin typeface="Arial"/>
            </a:endParaRPr>
          </a:p>
          <a:p>
            <a:endParaRPr b="0" lang="en-US" sz="12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CustomShape 1"/>
          <p:cNvSpPr/>
          <p:nvPr/>
        </p:nvSpPr>
        <p:spPr>
          <a:xfrm>
            <a:off x="503280" y="639720"/>
            <a:ext cx="9068400" cy="164592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200" spc="-1" strike="noStrike">
                <a:solidFill>
                  <a:srgbClr val="000000"/>
                </a:solidFill>
                <a:uFill>
                  <a:solidFill>
                    <a:srgbClr val="ffffff"/>
                  </a:solidFill>
                </a:uFill>
                <a:latin typeface="Arial"/>
                <a:ea typeface="DejaVu Sans"/>
              </a:rPr>
              <a:t>En este ejemplo elegimos  a=35, b=0, M=64. </a:t>
            </a:r>
            <a:endParaRPr b="0" lang="en-US" sz="2200" spc="-1" strike="noStrike">
              <a:solidFill>
                <a:srgbClr val="000000"/>
              </a:solidFill>
              <a:uFill>
                <a:solidFill>
                  <a:srgbClr val="ffffff"/>
                </a:solidFill>
              </a:uFill>
              <a:latin typeface="Arial"/>
            </a:endParaRPr>
          </a:p>
          <a:p>
            <a:pPr>
              <a:lnSpc>
                <a:spcPct val="100000"/>
              </a:lnSpc>
              <a:spcAft>
                <a:spcPts val="1423"/>
              </a:spcAft>
            </a:pPr>
            <a:r>
              <a:rPr b="0" lang="en-US" sz="2200" spc="-1" strike="noStrike">
                <a:solidFill>
                  <a:srgbClr val="000000"/>
                </a:solidFill>
                <a:uFill>
                  <a:solidFill>
                    <a:srgbClr val="ffffff"/>
                  </a:solidFill>
                </a:uFill>
                <a:latin typeface="Arial"/>
                <a:ea typeface="DejaVu Sans"/>
              </a:rPr>
              <a:t>El programita Fortran hace el trabajo. Este es el listado por si lo quieres coger con el ratón para mandarlo por correo o algo:</a:t>
            </a:r>
            <a:endParaRPr b="0" lang="en-US" sz="2200" spc="-1" strike="noStrike">
              <a:solidFill>
                <a:srgbClr val="000000"/>
              </a:solidFill>
              <a:uFill>
                <a:solidFill>
                  <a:srgbClr val="ffffff"/>
                </a:solidFill>
              </a:uFill>
              <a:latin typeface="Arial"/>
            </a:endParaRPr>
          </a:p>
          <a:p>
            <a:pPr>
              <a:lnSpc>
                <a:spcPct val="100000"/>
              </a:lnSpc>
              <a:spcAft>
                <a:spcPts val="1423"/>
              </a:spcAft>
            </a:pPr>
            <a:endParaRPr b="0" lang="en-US" sz="2200" spc="-1" strike="noStrike">
              <a:solidFill>
                <a:srgbClr val="000000"/>
              </a:solidFill>
              <a:uFill>
                <a:solidFill>
                  <a:srgbClr val="ffffff"/>
                </a:solidFill>
              </a:uFill>
              <a:latin typeface="Arial"/>
            </a:endParaRPr>
          </a:p>
        </p:txBody>
      </p:sp>
      <p:sp>
        <p:nvSpPr>
          <p:cNvPr id="229" name="CustomShape 2"/>
          <p:cNvSpPr/>
          <p:nvPr/>
        </p:nvSpPr>
        <p:spPr>
          <a:xfrm>
            <a:off x="1338480" y="2920320"/>
            <a:ext cx="5167080" cy="3489840"/>
          </a:xfrm>
          <a:prstGeom prst="rect">
            <a:avLst/>
          </a:prstGeom>
          <a:noFill/>
          <a:ln>
            <a:noFill/>
          </a:ln>
        </p:spPr>
        <p:style>
          <a:lnRef idx="0"/>
          <a:fillRef idx="0"/>
          <a:effectRef idx="0"/>
          <a:fontRef idx="minor"/>
        </p:style>
        <p:txBody>
          <a:bodyPr lIns="90000" rIns="90000" tIns="45000" bIns="45000"/>
          <a:p>
            <a:endParaRPr b="1" lang="en-US" sz="18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program random_congruential</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integer a, b, M, R</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real eta</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a = 35</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b = 0</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M = 64</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R = 15</a:t>
            </a:r>
            <a:endParaRPr b="1" lang="en-US" sz="1200" spc="-1" strike="noStrike">
              <a:solidFill>
                <a:srgbClr val="000000"/>
              </a:solidFill>
              <a:uFill>
                <a:solidFill>
                  <a:srgbClr val="ffffff"/>
                </a:solidFill>
              </a:uFill>
              <a:latin typeface="Arial"/>
            </a:endParaRPr>
          </a:p>
          <a:p>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do i = 1, 100</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print *, i, R, eta</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R = mod(a*R +b, M)</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eta = real(R)/real(M)</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200" spc="-1" strike="noStrike">
                <a:solidFill>
                  <a:srgbClr val="000000"/>
                </a:solidFill>
                <a:uFill>
                  <a:solidFill>
                    <a:srgbClr val="ffffff"/>
                  </a:solidFill>
                </a:uFill>
                <a:latin typeface="Courier New"/>
              </a:rPr>
              <a:t>enddo</a:t>
            </a:r>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end program random_congruential</a:t>
            </a:r>
            <a:endParaRPr b="1" lang="en-US" sz="1200" spc="-1" strike="noStrike">
              <a:solidFill>
                <a:srgbClr val="000000"/>
              </a:solidFill>
              <a:uFill>
                <a:solidFill>
                  <a:srgbClr val="ffffff"/>
                </a:solidFill>
              </a:uFill>
              <a:latin typeface="Arial"/>
            </a:endParaRPr>
          </a:p>
          <a:p>
            <a:endParaRPr b="1" lang="en-US" sz="12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ourier New"/>
              </a:rPr>
              <a:t>  </a:t>
            </a:r>
            <a:r>
              <a:rPr b="1" lang="en-US" sz="1300" spc="-1" strike="noStrike">
                <a:solidFill>
                  <a:srgbClr val="000000"/>
                </a:solidFill>
                <a:uFill>
                  <a:solidFill>
                    <a:srgbClr val="ffffff"/>
                  </a:solidFill>
                </a:uFill>
                <a:latin typeface="Courier New"/>
              </a:rPr>
              <a:t>   </a:t>
            </a:r>
            <a:endParaRPr b="1" lang="en-US" sz="1300" spc="-1" strike="noStrike">
              <a:solidFill>
                <a:srgbClr val="000000"/>
              </a:solidFill>
              <a:uFill>
                <a:solidFill>
                  <a:srgbClr val="ffffff"/>
                </a:solidFill>
              </a:uFill>
              <a:latin typeface="Arial"/>
            </a:endParaRPr>
          </a:p>
          <a:p>
            <a:endParaRPr b="1" lang="en-US" sz="13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200" spc="-1" strike="noStrike">
                <a:solidFill>
                  <a:srgbClr val="000000"/>
                </a:solidFill>
                <a:uFill>
                  <a:solidFill>
                    <a:srgbClr val="ffffff"/>
                  </a:solidFill>
                </a:uFill>
                <a:latin typeface="Arial"/>
                <a:ea typeface="DejaVu Sans"/>
              </a:rPr>
              <a:t>Ejemplo  a=35, b=0, M=64:</a:t>
            </a:r>
            <a:endParaRPr b="0" lang="en-US" sz="2200" spc="-1" strike="noStrike">
              <a:solidFill>
                <a:srgbClr val="000000"/>
              </a:solidFill>
              <a:uFill>
                <a:solidFill>
                  <a:srgbClr val="ffffff"/>
                </a:solidFill>
              </a:uFill>
              <a:latin typeface="Arial"/>
            </a:endParaRPr>
          </a:p>
          <a:p>
            <a:pPr>
              <a:lnSpc>
                <a:spcPct val="100000"/>
              </a:lnSpc>
              <a:spcAft>
                <a:spcPts val="1423"/>
              </a:spcAft>
            </a:pPr>
            <a:r>
              <a:rPr b="0" lang="en-US" sz="2200" spc="-1" strike="noStrike">
                <a:solidFill>
                  <a:srgbClr val="000000"/>
                </a:solidFill>
                <a:uFill>
                  <a:solidFill>
                    <a:srgbClr val="ffffff"/>
                  </a:solidFill>
                </a:uFill>
                <a:latin typeface="Arial"/>
                <a:ea typeface="DejaVu Sans"/>
              </a:rPr>
              <a:t>Al ser el resto de dividir 64 nos da números aleatorios hasta 63</a:t>
            </a:r>
            <a:endParaRPr b="0" lang="en-US" sz="2200" spc="-1" strike="noStrike">
              <a:solidFill>
                <a:srgbClr val="000000"/>
              </a:solidFill>
              <a:uFill>
                <a:solidFill>
                  <a:srgbClr val="ffffff"/>
                </a:solidFill>
              </a:uFill>
              <a:latin typeface="Arial"/>
            </a:endParaRPr>
          </a:p>
          <a:p>
            <a:pPr>
              <a:lnSpc>
                <a:spcPct val="100000"/>
              </a:lnSpc>
              <a:spcAft>
                <a:spcPts val="1423"/>
              </a:spcAft>
            </a:pPr>
            <a:r>
              <a:rPr b="0" lang="en-US" sz="2200" spc="-1" strike="noStrike">
                <a:solidFill>
                  <a:srgbClr val="000000"/>
                </a:solidFill>
                <a:uFill>
                  <a:solidFill>
                    <a:srgbClr val="ffffff"/>
                  </a:solidFill>
                </a:uFill>
                <a:latin typeface="Arial"/>
                <a:ea typeface="DejaVu Sans"/>
              </a:rPr>
              <a:t>A la derecha los primeros 20 números que produce.</a:t>
            </a:r>
            <a:endParaRPr b="0" lang="en-US" sz="2200" spc="-1" strike="noStrike">
              <a:solidFill>
                <a:srgbClr val="000000"/>
              </a:solidFill>
              <a:uFill>
                <a:solidFill>
                  <a:srgbClr val="ffffff"/>
                </a:solidFill>
              </a:uFill>
              <a:latin typeface="Arial"/>
            </a:endParaRPr>
          </a:p>
          <a:p>
            <a:pPr>
              <a:lnSpc>
                <a:spcPct val="100000"/>
              </a:lnSpc>
              <a:spcAft>
                <a:spcPts val="1423"/>
              </a:spcAft>
            </a:pPr>
            <a:r>
              <a:rPr b="0" lang="en-US" sz="2200" spc="-1" strike="noStrike">
                <a:solidFill>
                  <a:srgbClr val="000000"/>
                </a:solidFill>
                <a:uFill>
                  <a:solidFill>
                    <a:srgbClr val="ffffff"/>
                  </a:solidFill>
                </a:uFill>
                <a:latin typeface="Arial"/>
                <a:ea typeface="DejaVu Sans"/>
              </a:rPr>
              <a:t>La segunda columna son los enteros y la tercera los normalizados</a:t>
            </a:r>
            <a:endParaRPr b="0" lang="en-US" sz="2200" spc="-1" strike="noStrike">
              <a:solidFill>
                <a:srgbClr val="000000"/>
              </a:solidFill>
              <a:uFill>
                <a:solidFill>
                  <a:srgbClr val="ffffff"/>
                </a:solidFill>
              </a:uFill>
              <a:latin typeface="Arial"/>
            </a:endParaRPr>
          </a:p>
          <a:p>
            <a:pPr>
              <a:lnSpc>
                <a:spcPct val="100000"/>
              </a:lnSpc>
              <a:spcAft>
                <a:spcPts val="1423"/>
              </a:spcAft>
            </a:pPr>
            <a:r>
              <a:rPr b="0" lang="en-US" sz="2200" spc="-1" strike="noStrike">
                <a:solidFill>
                  <a:srgbClr val="000000"/>
                </a:solidFill>
                <a:uFill>
                  <a:solidFill>
                    <a:srgbClr val="ffffff"/>
                  </a:solidFill>
                </a:uFill>
                <a:latin typeface="Arial"/>
                <a:ea typeface="DejaVu Sans"/>
              </a:rPr>
              <a:t>Surgen problemas:</a:t>
            </a:r>
            <a:endParaRPr b="0" lang="en-US" sz="22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Se puede normalizar dividiendo por 63 para obtener números en el intervalo (0,1] o por 64 para obtenerlos en (0,1)</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Propiedades estadísticas pobres, es necesario un número mucho mayor que 64, por tanto el producto a*Rn debe ser enorme, hay que asegurarse de utilizar mantisa suficientemente grande y por ello conviene utilizar enteros y no flotantes para no malgastar bits en el exponente, comprobar que no haya rebosamientos, etc.</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Corrigiendo estos problemas se llega a generadores como el de PENELOPE de la siguiente página, más complicado y enrevesado (cumbersome), pero esencialmente es lo mismo.</a:t>
            </a:r>
            <a:endParaRPr b="0" lang="en-US" sz="2000" spc="-1" strike="noStrike">
              <a:solidFill>
                <a:srgbClr val="000000"/>
              </a:solidFill>
              <a:uFill>
                <a:solidFill>
                  <a:srgbClr val="ffffff"/>
                </a:solidFill>
              </a:uFill>
              <a:latin typeface="Arial"/>
            </a:endParaRPr>
          </a:p>
          <a:p>
            <a:pPr>
              <a:lnSpc>
                <a:spcPct val="100000"/>
              </a:lnSpc>
              <a:spcAft>
                <a:spcPts val="1423"/>
              </a:spcAft>
            </a:pPr>
            <a:endParaRPr b="0" lang="en-US" sz="2000" spc="-1" strike="noStrike">
              <a:solidFill>
                <a:srgbClr val="000000"/>
              </a:solidFill>
              <a:uFill>
                <a:solidFill>
                  <a:srgbClr val="ffffff"/>
                </a:solidFill>
              </a:uFill>
              <a:latin typeface="Arial"/>
            </a:endParaRPr>
          </a:p>
          <a:p>
            <a:pPr>
              <a:lnSpc>
                <a:spcPct val="100000"/>
              </a:lnSpc>
              <a:spcAft>
                <a:spcPts val="1423"/>
              </a:spcAft>
            </a:pPr>
            <a:endParaRPr b="0" lang="en-US" sz="20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Examples RND</a:t>
            </a:r>
            <a:endParaRPr b="0" lang="en-US" sz="4400" spc="-1" strike="noStrike">
              <a:solidFill>
                <a:srgbClr val="000000"/>
              </a:solidFill>
              <a:uFill>
                <a:solidFill>
                  <a:srgbClr val="ffffff"/>
                </a:solidFill>
              </a:uFill>
              <a:latin typeface="Arial"/>
            </a:endParaRPr>
          </a:p>
        </p:txBody>
      </p:sp>
      <p:sp>
        <p:nvSpPr>
          <p:cNvPr id="232"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PENELOPE flat random number generator</a:t>
            </a:r>
            <a:endParaRPr b="0" lang="en-US" sz="3200" spc="-1" strike="noStrike">
              <a:solidFill>
                <a:srgbClr val="000000"/>
              </a:solidFill>
              <a:uFill>
                <a:solidFill>
                  <a:srgbClr val="ffffff"/>
                </a:solidFill>
              </a:uFill>
              <a:latin typeface="Arial"/>
            </a:endParaRPr>
          </a:p>
        </p:txBody>
      </p:sp>
      <p:pic>
        <p:nvPicPr>
          <p:cNvPr id="233" name="" descr=""/>
          <p:cNvPicPr/>
          <p:nvPr/>
        </p:nvPicPr>
        <p:blipFill>
          <a:blip r:embed="rId1"/>
          <a:stretch/>
        </p:blipFill>
        <p:spPr>
          <a:xfrm>
            <a:off x="1208160" y="2727360"/>
            <a:ext cx="5829840" cy="4028040"/>
          </a:xfrm>
          <a:prstGeom prst="rect">
            <a:avLst/>
          </a:prstGeom>
          <a:ln>
            <a:noFill/>
          </a:ln>
        </p:spPr>
      </p:pic>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4"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Examples RND</a:t>
            </a:r>
            <a:endParaRPr b="0" lang="en-US" sz="4400" spc="-1" strike="noStrike">
              <a:solidFill>
                <a:srgbClr val="000000"/>
              </a:solidFill>
              <a:uFill>
                <a:solidFill>
                  <a:srgbClr val="ffffff"/>
                </a:solidFill>
              </a:uFill>
              <a:latin typeface="Arial"/>
            </a:endParaRPr>
          </a:p>
        </p:txBody>
      </p:sp>
      <p:sp>
        <p:nvSpPr>
          <p:cNvPr id="235"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GEANT4 (CLHEP) sophisticated set of random classes</a:t>
            </a:r>
            <a:endParaRPr b="0" lang="en-US" sz="3200" spc="-1" strike="noStrike">
              <a:solidFill>
                <a:srgbClr val="000000"/>
              </a:solidFill>
              <a:uFill>
                <a:solidFill>
                  <a:srgbClr val="ffffff"/>
                </a:solidFill>
              </a:uFill>
              <a:latin typeface="Arial"/>
            </a:endParaRPr>
          </a:p>
        </p:txBody>
      </p:sp>
      <p:pic>
        <p:nvPicPr>
          <p:cNvPr id="236" name="" descr=""/>
          <p:cNvPicPr/>
          <p:nvPr/>
        </p:nvPicPr>
        <p:blipFill>
          <a:blip r:embed="rId1"/>
          <a:stretch/>
        </p:blipFill>
        <p:spPr>
          <a:xfrm>
            <a:off x="1484280" y="2746440"/>
            <a:ext cx="5463360" cy="405036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7"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400" spc="-1" strike="noStrike">
                <a:solidFill>
                  <a:srgbClr val="000000"/>
                </a:solidFill>
                <a:uFill>
                  <a:solidFill>
                    <a:srgbClr val="ffffff"/>
                  </a:solidFill>
                </a:uFill>
                <a:latin typeface="Arial"/>
                <a:ea typeface="DejaVu Sans"/>
              </a:rPr>
              <a:t>Colección de generadores sofisticados utilizados por GEANT4, en su módulo básico llamado CLHEP (Class Library for High Energy Physics)</a:t>
            </a: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Algunas distribuciones se generan directamente sin pasar por el generador uniforme</a:t>
            </a: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Optimizados numéricamente para eficiencia óptima</a:t>
            </a: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r>
              <a:rPr b="0" lang="en-US" sz="2400" spc="-1" strike="noStrike">
                <a:solidFill>
                  <a:srgbClr val="000000"/>
                </a:solidFill>
                <a:uFill>
                  <a:solidFill>
                    <a:srgbClr val="ffffff"/>
                  </a:solidFill>
                </a:uFill>
                <a:latin typeface="Arial"/>
                <a:ea typeface="DejaVu Sans"/>
              </a:rPr>
              <a:t> </a:t>
            </a: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a:p>
            <a:pPr>
              <a:lnSpc>
                <a:spcPct val="100000"/>
              </a:lnSpc>
              <a:spcAft>
                <a:spcPts val="1423"/>
              </a:spcAft>
            </a:pPr>
            <a:endParaRPr b="0" lang="en-US" sz="24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Radiation transport</a:t>
            </a:r>
            <a:endParaRPr b="0" lang="en-US" sz="4400" spc="-1" strike="noStrike">
              <a:solidFill>
                <a:srgbClr val="000000"/>
              </a:solidFill>
              <a:uFill>
                <a:solidFill>
                  <a:srgbClr val="ffffff"/>
                </a:solidFill>
              </a:uFill>
              <a:latin typeface="Arial"/>
            </a:endParaRPr>
          </a:p>
        </p:txBody>
      </p:sp>
      <p:sp>
        <p:nvSpPr>
          <p:cNvPr id="126"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Charged &amp; uncharged particles in matter produce a cascade of secondary e-</a:t>
            </a:r>
            <a:endParaRPr b="0" lang="en-US" sz="32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Energy degradation increasing degrees of freedom demanding computing power</a:t>
            </a:r>
            <a:endParaRPr b="0" lang="en-US" sz="32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Great computing power allows you avoid approximations in the model</a:t>
            </a:r>
            <a:endParaRPr b="0" lang="en-US" sz="32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MC methods are eager ones</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8"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Examples RND</a:t>
            </a:r>
            <a:endParaRPr b="0" lang="en-US" sz="4400" spc="-1" strike="noStrike">
              <a:solidFill>
                <a:srgbClr val="000000"/>
              </a:solidFill>
              <a:uFill>
                <a:solidFill>
                  <a:srgbClr val="ffffff"/>
                </a:solidFill>
              </a:uFill>
              <a:latin typeface="Arial"/>
            </a:endParaRPr>
          </a:p>
        </p:txBody>
      </p:sp>
      <p:sp>
        <p:nvSpPr>
          <p:cNvPr id="239"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GEANT4 (CLHEP) random classes</a:t>
            </a:r>
            <a:endParaRPr b="0" lang="en-US" sz="3200" spc="-1" strike="noStrike">
              <a:solidFill>
                <a:srgbClr val="000000"/>
              </a:solidFill>
              <a:uFill>
                <a:solidFill>
                  <a:srgbClr val="ffffff"/>
                </a:solidFill>
              </a:uFill>
              <a:latin typeface="Arial"/>
            </a:endParaRPr>
          </a:p>
        </p:txBody>
      </p:sp>
      <p:pic>
        <p:nvPicPr>
          <p:cNvPr id="240" name="" descr=""/>
          <p:cNvPicPr/>
          <p:nvPr/>
        </p:nvPicPr>
        <p:blipFill>
          <a:blip r:embed="rId1"/>
          <a:stretch/>
        </p:blipFill>
        <p:spPr>
          <a:xfrm>
            <a:off x="1273320" y="2739960"/>
            <a:ext cx="6074280" cy="386460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1"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Random Generators</a:t>
            </a:r>
            <a:endParaRPr b="0" lang="en-US" sz="4400" spc="-1" strike="noStrike">
              <a:solidFill>
                <a:srgbClr val="000000"/>
              </a:solidFill>
              <a:uFill>
                <a:solidFill>
                  <a:srgbClr val="ffffff"/>
                </a:solidFill>
              </a:uFill>
              <a:latin typeface="Arial"/>
            </a:endParaRPr>
          </a:p>
        </p:txBody>
      </p:sp>
      <p:sp>
        <p:nvSpPr>
          <p:cNvPr id="242"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Input seed needed (an integer or set of integeres)</a:t>
            </a:r>
            <a:endParaRPr b="0" lang="en-US" sz="24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Allow control of generator. Same seed → same sequence</a:t>
            </a:r>
            <a:endParaRPr b="0" lang="en-US" sz="24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Status (after generating a number of randoms) can be saved and reloaded</a:t>
            </a:r>
            <a:endParaRPr b="0" lang="en-US" sz="24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Why care about seed / status?</a:t>
            </a:r>
            <a:endParaRPr b="0" lang="en-US" sz="24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Different seeds for parallel jobs</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Debugging the cause of crashes and errors</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Continue stoped jobs</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Contrast statistical stability</a:t>
            </a:r>
            <a:endParaRPr b="0" lang="en-US" sz="20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3"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Coloured distributions</a:t>
            </a:r>
            <a:endParaRPr b="0" lang="en-US" sz="4400" spc="-1" strike="noStrike">
              <a:solidFill>
                <a:srgbClr val="000000"/>
              </a:solidFill>
              <a:uFill>
                <a:solidFill>
                  <a:srgbClr val="ffffff"/>
                </a:solidFill>
              </a:uFill>
              <a:latin typeface="Arial"/>
            </a:endParaRPr>
          </a:p>
        </p:txBody>
      </p:sp>
      <p:sp>
        <p:nvSpPr>
          <p:cNvPr id="244" name="CustomShape 2"/>
          <p:cNvSpPr/>
          <p:nvPr/>
        </p:nvSpPr>
        <p:spPr>
          <a:xfrm>
            <a:off x="503280" y="1768320"/>
            <a:ext cx="525348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Inverse transform method </a:t>
            </a:r>
            <a:r>
              <a:rPr b="1" lang="en-US" sz="3200" spc="-1" strike="noStrike">
                <a:solidFill>
                  <a:srgbClr val="000000"/>
                </a:solidFill>
                <a:uFill>
                  <a:solidFill>
                    <a:srgbClr val="ffffff"/>
                  </a:solidFill>
                </a:uFill>
                <a:latin typeface="Arial"/>
                <a:ea typeface="DejaVu Sans"/>
              </a:rPr>
              <a:t>sampling equation</a:t>
            </a:r>
            <a:r>
              <a:rPr b="0" lang="en-US" sz="3200" spc="-1" strike="noStrike">
                <a:solidFill>
                  <a:srgbClr val="000000"/>
                </a:solidFill>
                <a:uFill>
                  <a:solidFill>
                    <a:srgbClr val="ffffff"/>
                  </a:solidFill>
                </a:uFill>
                <a:latin typeface="Arial"/>
                <a:ea typeface="DejaVu Sans"/>
              </a:rPr>
              <a:t>, from U(x) to f(y)</a:t>
            </a:r>
            <a:endParaRPr b="0" lang="en-US" sz="32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Left side uniform distro</a:t>
            </a:r>
            <a:br/>
            <a:r>
              <a:rPr b="0" lang="en-US" sz="3200" spc="-1" strike="noStrike">
                <a:solidFill>
                  <a:srgbClr val="000000"/>
                </a:solidFill>
                <a:uFill>
                  <a:solidFill>
                    <a:srgbClr val="ffffff"/>
                  </a:solidFill>
                </a:uFill>
                <a:latin typeface="Arial"/>
                <a:ea typeface="DejaVu Sans"/>
              </a:rPr>
              <a:t> </a:t>
            </a:r>
            <a:endParaRPr b="0" lang="en-US" sz="32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Example: build free path random variable </a:t>
            </a:r>
            <a:r>
              <a:rPr b="0" lang="en-US" sz="3200" spc="-1" strike="noStrike">
                <a:solidFill>
                  <a:srgbClr val="000000"/>
                </a:solidFill>
                <a:uFill>
                  <a:solidFill>
                    <a:srgbClr val="ffffff"/>
                  </a:solidFill>
                </a:uFill>
                <a:latin typeface="Arial"/>
                <a:ea typeface="Arial"/>
              </a:rPr>
              <a:t>λ</a:t>
            </a:r>
            <a:r>
              <a:rPr b="0" lang="en-US" sz="3200" spc="-1" strike="noStrike">
                <a:solidFill>
                  <a:srgbClr val="000000"/>
                </a:solidFill>
                <a:uFill>
                  <a:solidFill>
                    <a:srgbClr val="ffffff"/>
                  </a:solidFill>
                </a:uFill>
                <a:latin typeface="Arial"/>
                <a:ea typeface="DejaVu Sans"/>
              </a:rPr>
              <a:t> with exponential distro. Solving right side integration</a:t>
            </a:r>
            <a:endParaRPr b="0" lang="en-US" sz="3200" spc="-1" strike="noStrike">
              <a:solidFill>
                <a:srgbClr val="000000"/>
              </a:solidFill>
              <a:uFill>
                <a:solidFill>
                  <a:srgbClr val="ffffff"/>
                </a:solidFill>
              </a:uFill>
              <a:latin typeface="Arial"/>
            </a:endParaRPr>
          </a:p>
        </p:txBody>
      </p:sp>
      <p:sp>
        <p:nvSpPr>
          <p:cNvPr id="245" name="CustomShape 3"/>
          <p:cNvSpPr/>
          <p:nvPr/>
        </p:nvSpPr>
        <p:spPr>
          <a:xfrm>
            <a:off x="6842160" y="4270320"/>
            <a:ext cx="2613600" cy="2472480"/>
          </a:xfrm>
          <a:custGeom>
            <a:avLst/>
            <a:gdLst/>
            <a:ahLst/>
            <a:rect l="l" t="t" r="r" b="b"/>
            <a:pathLst>
              <a:path w="7269" h="6877">
                <a:moveTo>
                  <a:pt x="313" y="0"/>
                </a:moveTo>
                <a:cubicBezTo>
                  <a:pt x="156" y="0"/>
                  <a:pt x="0" y="156"/>
                  <a:pt x="0" y="313"/>
                </a:cubicBezTo>
                <a:lnTo>
                  <a:pt x="0" y="6562"/>
                </a:lnTo>
                <a:cubicBezTo>
                  <a:pt x="0" y="6719"/>
                  <a:pt x="156" y="6876"/>
                  <a:pt x="313" y="6876"/>
                </a:cubicBezTo>
                <a:lnTo>
                  <a:pt x="6954" y="6876"/>
                </a:lnTo>
                <a:cubicBezTo>
                  <a:pt x="7111" y="6876"/>
                  <a:pt x="7268" y="6719"/>
                  <a:pt x="7268" y="6562"/>
                </a:cubicBezTo>
                <a:lnTo>
                  <a:pt x="7268" y="313"/>
                </a:lnTo>
                <a:cubicBezTo>
                  <a:pt x="7268" y="156"/>
                  <a:pt x="7111" y="0"/>
                  <a:pt x="6954"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46" name="Formula 4"/>
              <p:cNvSpPr txBox="1"/>
              <p:nvPr/>
            </p:nvSpPr>
            <p:spPr>
              <a:xfrm>
                <a:off x="7439040" y="4307040"/>
                <a:ext cx="1683360" cy="2296080"/>
              </a:xfrm>
              <a:prstGeom prst="rect">
                <a:avLst/>
              </a:prstGeom>
            </p:spPr>
            <p:txBody>
              <a:bodyPr/>
              <a:p>
                <a14:m>
                  <m:oMath xmlns:m="http://schemas.openxmlformats.org/officeDocument/2006/math">
                    <m:eqArr>
                      <m:e>
                        <m:r>
                          <m:t xml:space="preserve">p</m:t>
                        </m:r>
                        <m:d>
                          <m:dPr>
                            <m:begChr m:val="("/>
                            <m:endChr m:val=")"/>
                          </m:dPr>
                          <m:e>
                            <m:r>
                              <m:t xml:space="preserve">λ</m:t>
                            </m:r>
                          </m:e>
                        </m:d>
                        <m:r>
                          <m:t xml:space="preserve">=</m:t>
                        </m:r>
                        <m:f>
                          <m:num>
                            <m:r>
                              <m:t xml:space="preserve">1</m:t>
                            </m:r>
                          </m:num>
                          <m:den>
                            <m:sSub>
                              <m:e>
                                <m:r>
                                  <m:t xml:space="preserve">λ</m:t>
                                </m:r>
                              </m:e>
                              <m:sub>
                                <m:r>
                                  <m:t xml:space="preserve">0</m:t>
                                </m:r>
                              </m:sub>
                            </m:sSub>
                          </m:den>
                        </m:f>
                        <m:sSup>
                          <m:e>
                            <m:r>
                              <m:t xml:space="preserve">e</m:t>
                            </m:r>
                          </m:e>
                          <m:sup>
                            <m:f>
                              <m:fPr>
                                <m:type m:val="lin"/>
                              </m:fPr>
                              <m:num>
                                <m:r>
                                  <m:t xml:space="preserve">λ</m:t>
                                </m:r>
                              </m:num>
                              <m:den>
                                <m:sSub>
                                  <m:e>
                                    <m:r>
                                      <m:t xml:space="preserve">λ</m:t>
                                    </m:r>
                                  </m:e>
                                  <m:sub>
                                    <m:r>
                                      <m:t xml:space="preserve">0</m:t>
                                    </m:r>
                                  </m:sub>
                                </m:sSub>
                              </m:den>
                            </m:f>
                          </m:sup>
                        </m:sSup>
                      </m:e>
                      <m:e>
                        <m:r>
                          <m:rPr>
                            <m:lit/>
                            <m:nor/>
                          </m:rPr>
                          <m:t xml:space="preserve">x=</m:t>
                        </m:r>
                        <m:nary>
                          <m:naryPr>
                            <m:chr m:val="∫"/>
                            <m:subHide m:val="1"/>
                            <m:supHide m:val="1"/>
                          </m:naryPr>
                          <m:sub/>
                          <m:sup/>
                          <m:e>
                            <m:f>
                              <m:num>
                                <m:r>
                                  <m:t xml:space="preserve">1</m:t>
                                </m:r>
                              </m:num>
                              <m:den>
                                <m:sSub>
                                  <m:e>
                                    <m:r>
                                      <m:t xml:space="preserve">λ</m:t>
                                    </m:r>
                                  </m:e>
                                  <m:sub>
                                    <m:r>
                                      <m:t xml:space="preserve">0</m:t>
                                    </m:r>
                                  </m:sub>
                                </m:sSub>
                              </m:den>
                            </m:f>
                          </m:e>
                        </m:nary>
                        <m:sSup>
                          <m:e>
                            <m:r>
                              <m:t xml:space="preserve">e</m:t>
                            </m:r>
                          </m:e>
                          <m:sup>
                            <m:f>
                              <m:fPr>
                                <m:type m:val="lin"/>
                              </m:fPr>
                              <m:num>
                                <m:r>
                                  <m:rPr>
                                    <m:lit/>
                                    <m:nor/>
                                  </m:rPr>
                                  <m:t xml:space="preserve">λ'</m:t>
                                </m:r>
                              </m:num>
                              <m:den>
                                <m:sSub>
                                  <m:e>
                                    <m:r>
                                      <m:t xml:space="preserve">λ</m:t>
                                    </m:r>
                                  </m:e>
                                  <m:sub>
                                    <m:r>
                                      <m:t xml:space="preserve">0</m:t>
                                    </m:r>
                                  </m:sub>
                                </m:sSub>
                              </m:den>
                            </m:f>
                          </m:sup>
                        </m:sSup>
                        <m:r>
                          <m:rPr>
                            <m:lit/>
                            <m:nor/>
                          </m:rPr>
                          <m:t xml:space="preserve">dλ</m:t>
                        </m:r>
                      </m:e>
                      <m:e>
                        <m:sSup>
                          <m:e>
                            <m:r>
                              <m:rPr>
                                <m:lit/>
                                <m:nor/>
                              </m:rPr>
                              <m:t xml:space="preserve">x=e</m:t>
                            </m:r>
                          </m:e>
                          <m:sup>
                            <m:f>
                              <m:fPr>
                                <m:type m:val="lin"/>
                              </m:fPr>
                              <m:num>
                                <m:r>
                                  <m:t xml:space="preserve">−</m:t>
                                </m:r>
                                <m:r>
                                  <m:t xml:space="preserve">λ</m:t>
                                </m:r>
                              </m:num>
                              <m:den>
                                <m:sSub>
                                  <m:e>
                                    <m:r>
                                      <m:t xml:space="preserve">λ</m:t>
                                    </m:r>
                                  </m:e>
                                  <m:sub>
                                    <m:r>
                                      <m:t xml:space="preserve">0</m:t>
                                    </m:r>
                                  </m:sub>
                                </m:sSub>
                              </m:den>
                            </m:f>
                          </m:sup>
                        </m:sSup>
                      </m:e>
                      <m:e>
                        <m:r>
                          <m:rPr>
                            <m:lit/>
                            <m:nor/>
                          </m:rPr>
                          <m:t xml:space="preserve">λ=</m:t>
                        </m:r>
                        <m:r>
                          <m:t xml:space="preserve">−</m:t>
                        </m:r>
                        <m:sSub>
                          <m:e>
                            <m:r>
                              <m:t xml:space="preserve">λ</m:t>
                            </m:r>
                          </m:e>
                          <m:sub>
                            <m:r>
                              <m:t xml:space="preserve">0</m:t>
                            </m:r>
                          </m:sub>
                        </m:sSub>
                        <m:r>
                          <m:rPr>
                            <m:lit/>
                            <m:nor/>
                          </m:rPr>
                          <m:t xml:space="preserve">ln</m:t>
                        </m:r>
                        <m:d>
                          <m:dPr>
                            <m:begChr m:val="("/>
                            <m:endChr m:val=")"/>
                          </m:dPr>
                          <m:e>
                            <m:r>
                              <m:t xml:space="preserve">x</m:t>
                            </m:r>
                          </m:e>
                        </m:d>
                      </m:e>
                    </m:eqArr>
                  </m:oMath>
                </a14:m>
              </a:p>
            </p:txBody>
          </p:sp>
        </mc:Choice>
        <mc:Fallback/>
      </mc:AlternateContent>
      <mc:AlternateContent>
        <mc:Choice xmlns:a14="http://schemas.microsoft.com/office/drawing/2010/main" Requires="a14">
          <p:sp>
            <p:nvSpPr>
              <p:cNvPr id="247" name="Formula 5"/>
              <p:cNvSpPr txBox="1"/>
              <p:nvPr/>
            </p:nvSpPr>
            <p:spPr>
              <a:xfrm>
                <a:off x="8589960" y="3370320"/>
                <a:ext cx="99000" cy="232200"/>
              </a:xfrm>
              <a:prstGeom prst="rect">
                <a:avLst/>
              </a:prstGeom>
            </p:spPr>
            <p:txBody>
              <a:bodyPr/>
              <a:p>
                <a14:m>
                  <m:oMath xmlns:m="http://schemas.openxmlformats.org/officeDocument/2006/math"/>
                </a14:m>
              </a:p>
            </p:txBody>
          </p:sp>
        </mc:Choice>
        <mc:Fallback/>
      </mc:AlternateContent>
      <p:sp>
        <p:nvSpPr>
          <p:cNvPr id="248" name="CustomShape 6"/>
          <p:cNvSpPr/>
          <p:nvPr/>
        </p:nvSpPr>
        <p:spPr>
          <a:xfrm>
            <a:off x="6568920" y="1967040"/>
            <a:ext cx="3120120" cy="637200"/>
          </a:xfrm>
          <a:custGeom>
            <a:avLst/>
            <a:gdLst/>
            <a:ahLst/>
            <a:rect l="l" t="t" r="r" b="b"/>
            <a:pathLst>
              <a:path w="8676" h="1779">
                <a:moveTo>
                  <a:pt x="313" y="0"/>
                </a:moveTo>
                <a:cubicBezTo>
                  <a:pt x="156" y="0"/>
                  <a:pt x="0" y="156"/>
                  <a:pt x="0" y="313"/>
                </a:cubicBezTo>
                <a:lnTo>
                  <a:pt x="0" y="1464"/>
                </a:lnTo>
                <a:cubicBezTo>
                  <a:pt x="0" y="1621"/>
                  <a:pt x="156" y="1778"/>
                  <a:pt x="313" y="1778"/>
                </a:cubicBezTo>
                <a:lnTo>
                  <a:pt x="8361" y="1778"/>
                </a:lnTo>
                <a:cubicBezTo>
                  <a:pt x="8518" y="1778"/>
                  <a:pt x="8675" y="1621"/>
                  <a:pt x="8675" y="1464"/>
                </a:cubicBezTo>
                <a:lnTo>
                  <a:pt x="8675" y="313"/>
                </a:lnTo>
                <a:cubicBezTo>
                  <a:pt x="8675" y="156"/>
                  <a:pt x="8518" y="0"/>
                  <a:pt x="8361"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49" name="Formula 7"/>
              <p:cNvSpPr txBox="1"/>
              <p:nvPr/>
            </p:nvSpPr>
            <p:spPr>
              <a:xfrm>
                <a:off x="6754680" y="2038320"/>
                <a:ext cx="2624760" cy="396000"/>
              </a:xfrm>
              <a:prstGeom prst="rect">
                <a:avLst/>
              </a:prstGeom>
            </p:spPr>
            <p:txBody>
              <a:bodyPr/>
              <a:p>
                <a14:m>
                  <m:oMath xmlns:m="http://schemas.openxmlformats.org/officeDocument/2006/math">
                    <m:nary>
                      <m:naryPr>
                        <m:chr m:val="∫"/>
                        <m:subHide m:val="1"/>
                        <m:supHide m:val="1"/>
                      </m:naryPr>
                      <m:sub/>
                      <m:sup/>
                      <m:e>
                        <m:r>
                          <m:t xml:space="preserve">U</m:t>
                        </m:r>
                      </m:e>
                    </m:nary>
                    <m:d>
                      <m:dPr>
                        <m:begChr m:val="("/>
                        <m:endChr m:val=")"/>
                      </m:dPr>
                      <m:e>
                        <m:r>
                          <m:rPr>
                            <m:lit/>
                            <m:nor/>
                          </m:rPr>
                          <m:t xml:space="preserve">x'</m:t>
                        </m:r>
                      </m:e>
                    </m:d>
                    <m:r>
                      <m:rPr>
                        <m:lit/>
                        <m:nor/>
                      </m:rPr>
                      <m:t xml:space="preserve">dx'=</m:t>
                    </m:r>
                    <m:nary>
                      <m:naryPr>
                        <m:chr m:val="∫"/>
                        <m:subHide m:val="1"/>
                        <m:supHide m:val="1"/>
                      </m:naryPr>
                      <m:sub/>
                      <m:sup/>
                      <m:e>
                        <m:r>
                          <m:t xml:space="preserve">p</m:t>
                        </m:r>
                      </m:e>
                    </m:nary>
                    <m:d>
                      <m:dPr>
                        <m:begChr m:val="("/>
                        <m:endChr m:val=")"/>
                      </m:dPr>
                      <m:e>
                        <m:r>
                          <m:rPr>
                            <m:lit/>
                            <m:nor/>
                          </m:rPr>
                          <m:t xml:space="preserve">y'</m:t>
                        </m:r>
                      </m:e>
                    </m:d>
                    <m:r>
                      <m:rPr>
                        <m:lit/>
                        <m:nor/>
                      </m:rPr>
                      <m:t xml:space="preserve">dy'</m:t>
                    </m:r>
                  </m:oMath>
                </a14:m>
              </a:p>
            </p:txBody>
          </p:sp>
        </mc:Choice>
        <mc:Fallback/>
      </mc:AlternateContent>
      <p:sp>
        <p:nvSpPr>
          <p:cNvPr id="250" name="CustomShape 8"/>
          <p:cNvSpPr/>
          <p:nvPr/>
        </p:nvSpPr>
        <p:spPr>
          <a:xfrm>
            <a:off x="7540560" y="3117960"/>
            <a:ext cx="1989720" cy="637200"/>
          </a:xfrm>
          <a:custGeom>
            <a:avLst/>
            <a:gdLst/>
            <a:ahLst/>
            <a:rect l="l" t="t" r="r" b="b"/>
            <a:pathLst>
              <a:path w="5535" h="1779">
                <a:moveTo>
                  <a:pt x="313" y="0"/>
                </a:moveTo>
                <a:cubicBezTo>
                  <a:pt x="156" y="0"/>
                  <a:pt x="0" y="156"/>
                  <a:pt x="0" y="313"/>
                </a:cubicBezTo>
                <a:lnTo>
                  <a:pt x="0" y="1464"/>
                </a:lnTo>
                <a:cubicBezTo>
                  <a:pt x="0" y="1621"/>
                  <a:pt x="156" y="1778"/>
                  <a:pt x="313" y="1778"/>
                </a:cubicBezTo>
                <a:lnTo>
                  <a:pt x="5221" y="1778"/>
                </a:lnTo>
                <a:cubicBezTo>
                  <a:pt x="5377" y="1778"/>
                  <a:pt x="5534" y="1621"/>
                  <a:pt x="5534" y="1464"/>
                </a:cubicBezTo>
                <a:lnTo>
                  <a:pt x="5534" y="313"/>
                </a:lnTo>
                <a:cubicBezTo>
                  <a:pt x="5534" y="156"/>
                  <a:pt x="5377" y="0"/>
                  <a:pt x="5221"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51" name="Formula 9"/>
              <p:cNvSpPr txBox="1"/>
              <p:nvPr/>
            </p:nvSpPr>
            <p:spPr>
              <a:xfrm>
                <a:off x="7691400" y="3191040"/>
                <a:ext cx="1558080" cy="395640"/>
              </a:xfrm>
              <a:prstGeom prst="rect">
                <a:avLst/>
              </a:prstGeom>
            </p:spPr>
            <p:txBody>
              <a:bodyPr/>
              <a:p>
                <a14:m>
                  <m:oMath xmlns:m="http://schemas.openxmlformats.org/officeDocument/2006/math">
                    <m:r>
                      <m:rPr>
                        <m:lit/>
                        <m:nor/>
                      </m:rPr>
                      <m:t xml:space="preserve">x=</m:t>
                    </m:r>
                    <m:nary>
                      <m:naryPr>
                        <m:chr m:val="∫"/>
                        <m:subHide m:val="1"/>
                        <m:supHide m:val="1"/>
                      </m:naryPr>
                      <m:sub/>
                      <m:sup/>
                      <m:e>
                        <m:r>
                          <m:t xml:space="preserve">p</m:t>
                        </m:r>
                      </m:e>
                    </m:nary>
                    <m:d>
                      <m:dPr>
                        <m:begChr m:val="("/>
                        <m:endChr m:val=")"/>
                      </m:dPr>
                      <m:e>
                        <m:r>
                          <m:rPr>
                            <m:lit/>
                            <m:nor/>
                          </m:rPr>
                          <m:t xml:space="preserve">y'</m:t>
                        </m:r>
                      </m:e>
                    </m:d>
                    <m:r>
                      <m:rPr>
                        <m:lit/>
                        <m:nor/>
                      </m:rPr>
                      <m:t xml:space="preserve">dy'</m:t>
                    </m:r>
                  </m:oMath>
                </a14:m>
              </a:p>
            </p:txBody>
          </p:sp>
        </mc:Choice>
        <mc:Fallback/>
      </mc:AlternateContent>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2"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200" spc="-1" strike="noStrike">
                <a:solidFill>
                  <a:srgbClr val="000000"/>
                </a:solidFill>
                <a:uFill>
                  <a:solidFill>
                    <a:srgbClr val="ffffff"/>
                  </a:solidFill>
                </a:uFill>
                <a:latin typeface="Arial"/>
                <a:ea typeface="DejaVu Sans"/>
              </a:rPr>
              <a:t>A partir de la distribución uniforme se consigue una función de distribución arbitraria mediante métodos como el de transformación inversa.</a:t>
            </a:r>
            <a:endParaRPr b="0" lang="en-US" sz="2200" spc="-1" strike="noStrike">
              <a:solidFill>
                <a:srgbClr val="000000"/>
              </a:solidFill>
              <a:uFill>
                <a:solidFill>
                  <a:srgbClr val="ffffff"/>
                </a:solidFill>
              </a:uFill>
              <a:latin typeface="Arial"/>
            </a:endParaRPr>
          </a:p>
          <a:p>
            <a:pPr>
              <a:lnSpc>
                <a:spcPct val="100000"/>
              </a:lnSpc>
              <a:spcAft>
                <a:spcPts val="1423"/>
              </a:spcAft>
            </a:pPr>
            <a:r>
              <a:rPr b="0" lang="en-US" sz="2200" spc="-1" strike="noStrike">
                <a:solidFill>
                  <a:srgbClr val="000000"/>
                </a:solidFill>
                <a:uFill>
                  <a:solidFill>
                    <a:srgbClr val="ffffff"/>
                  </a:solidFill>
                </a:uFill>
                <a:latin typeface="Arial"/>
                <a:ea typeface="DejaVu Sans"/>
              </a:rPr>
              <a:t>La primera ecuación es general, permite obtener un número aleatorio y con distribución arbitraria p(y) a partir del número con distro x uniforme.</a:t>
            </a:r>
            <a:endParaRPr b="0" lang="en-US" sz="2200" spc="-1" strike="noStrike">
              <a:solidFill>
                <a:srgbClr val="000000"/>
              </a:solidFill>
              <a:uFill>
                <a:solidFill>
                  <a:srgbClr val="ffffff"/>
                </a:solidFill>
              </a:uFill>
              <a:latin typeface="Arial"/>
            </a:endParaRPr>
          </a:p>
          <a:p>
            <a:pPr>
              <a:lnSpc>
                <a:spcPct val="100000"/>
              </a:lnSpc>
              <a:spcAft>
                <a:spcPts val="1423"/>
              </a:spcAft>
            </a:pPr>
            <a:r>
              <a:rPr b="0" lang="en-US" sz="2200" spc="-1" strike="noStrike">
                <a:solidFill>
                  <a:srgbClr val="000000"/>
                </a:solidFill>
                <a:uFill>
                  <a:solidFill>
                    <a:srgbClr val="ffffff"/>
                  </a:solidFill>
                </a:uFill>
                <a:latin typeface="Arial"/>
                <a:ea typeface="DejaVu Sans"/>
              </a:rPr>
              <a:t>La distro uniforme U(x) es 1 en el intervalo 0&lt;x&lt;1 y cero en el resto, así que la integral de la izquierda vale x.</a:t>
            </a:r>
            <a:endParaRPr b="0" lang="en-US" sz="2200" spc="-1" strike="noStrike">
              <a:solidFill>
                <a:srgbClr val="000000"/>
              </a:solidFill>
              <a:uFill>
                <a:solidFill>
                  <a:srgbClr val="ffffff"/>
                </a:solidFill>
              </a:uFill>
              <a:latin typeface="Arial"/>
            </a:endParaRPr>
          </a:p>
          <a:p>
            <a:pPr>
              <a:lnSpc>
                <a:spcPct val="100000"/>
              </a:lnSpc>
              <a:spcAft>
                <a:spcPts val="1423"/>
              </a:spcAft>
            </a:pPr>
            <a:r>
              <a:rPr b="0" lang="en-US" sz="2200" spc="-1" strike="noStrike">
                <a:solidFill>
                  <a:srgbClr val="000000"/>
                </a:solidFill>
                <a:uFill>
                  <a:solidFill>
                    <a:srgbClr val="ffffff"/>
                  </a:solidFill>
                </a:uFill>
                <a:latin typeface="Arial"/>
                <a:ea typeface="DejaVu Sans"/>
              </a:rPr>
              <a:t>El algoritmo consiste en sacar x con distro uniforme y hallar y con distro arbitraria resolviendo la segunda ecuación.</a:t>
            </a:r>
            <a:endParaRPr b="0" lang="en-US" sz="2200" spc="-1" strike="noStrike">
              <a:solidFill>
                <a:srgbClr val="000000"/>
              </a:solidFill>
              <a:uFill>
                <a:solidFill>
                  <a:srgbClr val="ffffff"/>
                </a:solidFill>
              </a:uFill>
              <a:latin typeface="Arial"/>
            </a:endParaRPr>
          </a:p>
          <a:p>
            <a:pPr>
              <a:lnSpc>
                <a:spcPct val="100000"/>
              </a:lnSpc>
              <a:spcAft>
                <a:spcPts val="1423"/>
              </a:spcAft>
            </a:pPr>
            <a:r>
              <a:rPr b="0" lang="en-US" sz="2200" spc="-1" strike="noStrike">
                <a:solidFill>
                  <a:srgbClr val="000000"/>
                </a:solidFill>
                <a:uFill>
                  <a:solidFill>
                    <a:srgbClr val="ffffff"/>
                  </a:solidFill>
                </a:uFill>
                <a:latin typeface="Arial"/>
                <a:ea typeface="DejaVu Sans"/>
              </a:rPr>
              <a:t>Un caso particular: queremos obtener lambda con distro exponencial. En este caso la integral de la derecha también puede resolverse. Además puede expresarse lambda en función de x analíticamente, de modo que el algoritmo es: obtener x (uniforme), tomar logaritmo, multiplicar por el valor medio cambiado de signo y ya tenemos un número con distro exponencial.</a:t>
            </a:r>
            <a:endParaRPr b="0" lang="en-US" sz="22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3"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Coloured distributions</a:t>
            </a:r>
            <a:endParaRPr b="0" lang="en-US" sz="4400" spc="-1" strike="noStrike">
              <a:solidFill>
                <a:srgbClr val="000000"/>
              </a:solidFill>
              <a:uFill>
                <a:solidFill>
                  <a:srgbClr val="ffffff"/>
                </a:solidFill>
              </a:uFill>
              <a:latin typeface="Arial"/>
            </a:endParaRPr>
          </a:p>
        </p:txBody>
      </p:sp>
      <p:sp>
        <p:nvSpPr>
          <p:cNvPr id="254" name="CustomShape 2"/>
          <p:cNvSpPr/>
          <p:nvPr/>
        </p:nvSpPr>
        <p:spPr>
          <a:xfrm>
            <a:off x="503280" y="1768320"/>
            <a:ext cx="671724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General case, solving</a:t>
            </a:r>
            <a:r>
              <a:rPr b="1" lang="en-US" sz="1800" spc="-1" strike="noStrike">
                <a:solidFill>
                  <a:srgbClr val="000000"/>
                </a:solidFill>
                <a:uFill>
                  <a:solidFill>
                    <a:srgbClr val="ffffff"/>
                  </a:solidFill>
                </a:uFill>
                <a:latin typeface="Arial"/>
                <a:ea typeface="DejaVu Sans"/>
              </a:rPr>
              <a:t> sampling equation</a:t>
            </a:r>
            <a:endParaRPr b="0" lang="en-US" sz="18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LEPTS: Energy loss distro from measurements, dispersion angle from calculations, emission spectrum, … numerical functions</a:t>
            </a:r>
            <a:endParaRPr b="0" lang="en-US" sz="1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At initialization construct numerical integral</a:t>
            </a:r>
            <a:br/>
            <a:r>
              <a:rPr b="0" lang="en-US" sz="1600" spc="-1" strike="noStrike">
                <a:solidFill>
                  <a:srgbClr val="000000"/>
                </a:solidFill>
                <a:uFill>
                  <a:solidFill>
                    <a:srgbClr val="ffffff"/>
                  </a:solidFill>
                </a:uFill>
                <a:latin typeface="Arial"/>
                <a:ea typeface="Droid Sans Fallback"/>
              </a:rPr>
              <a:t>of  f(y) → F(y)</a:t>
            </a:r>
            <a:endParaRPr b="0" lang="en-US" sz="16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At each step new equation to solve (invert)</a:t>
            </a:r>
            <a:endParaRPr b="0" lang="en-US" sz="16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Given flat random number x find y according a numerical distribution</a:t>
            </a:r>
            <a:endParaRPr b="0" lang="en-US" sz="16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600" spc="-1" strike="noStrike">
                <a:solidFill>
                  <a:srgbClr val="000000"/>
                </a:solidFill>
                <a:uFill>
                  <a:solidFill>
                    <a:srgbClr val="ffffff"/>
                  </a:solidFill>
                </a:uFill>
                <a:latin typeface="Arial"/>
                <a:ea typeface="Droid Sans Fallback"/>
              </a:rPr>
              <a:t>Efficiency:</a:t>
            </a:r>
            <a:endParaRPr b="0" lang="en-US" sz="16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roid Sans Fallback"/>
              </a:rPr>
              <a:t>Bisection method used for numerical inverse</a:t>
            </a:r>
            <a:endParaRPr b="0" lang="en-US" sz="14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roid Sans Fallback"/>
              </a:rPr>
              <a:t>Newman rejection also possible</a:t>
            </a:r>
            <a:endParaRPr b="0" lang="en-US" sz="14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roid Sans Fallback"/>
              </a:rPr>
              <a:t>Inverse transform method (cumbersome)</a:t>
            </a:r>
            <a:endParaRPr b="0" lang="en-US" sz="1400" spc="-1" strike="noStrike">
              <a:solidFill>
                <a:srgbClr val="000000"/>
              </a:solidFill>
              <a:uFill>
                <a:solidFill>
                  <a:srgbClr val="ffffff"/>
                </a:solidFill>
              </a:uFill>
              <a:latin typeface="Arial"/>
            </a:endParaRPr>
          </a:p>
        </p:txBody>
      </p:sp>
      <mc:AlternateContent>
        <mc:Choice xmlns:a14="http://schemas.microsoft.com/office/drawing/2010/main" Requires="a14">
          <p:sp>
            <p:nvSpPr>
              <p:cNvPr id="255" name="Formula 3"/>
              <p:cNvSpPr txBox="1"/>
              <p:nvPr/>
            </p:nvSpPr>
            <p:spPr>
              <a:xfrm>
                <a:off x="8589960" y="2111400"/>
                <a:ext cx="99000" cy="232560"/>
              </a:xfrm>
              <a:prstGeom prst="rect">
                <a:avLst/>
              </a:prstGeom>
            </p:spPr>
            <p:txBody>
              <a:bodyPr/>
              <a:p>
                <a14:m>
                  <m:oMath xmlns:m="http://schemas.openxmlformats.org/officeDocument/2006/math"/>
                </a14:m>
              </a:p>
            </p:txBody>
          </p:sp>
        </mc:Choice>
        <mc:Fallback/>
      </mc:AlternateContent>
      <p:sp>
        <p:nvSpPr>
          <p:cNvPr id="256" name="CustomShape 4"/>
          <p:cNvSpPr/>
          <p:nvPr/>
        </p:nvSpPr>
        <p:spPr>
          <a:xfrm>
            <a:off x="7540560" y="1859040"/>
            <a:ext cx="1989720" cy="637200"/>
          </a:xfrm>
          <a:custGeom>
            <a:avLst/>
            <a:gdLst/>
            <a:ahLst/>
            <a:rect l="l" t="t" r="r" b="b"/>
            <a:pathLst>
              <a:path w="5535" h="1779">
                <a:moveTo>
                  <a:pt x="313" y="0"/>
                </a:moveTo>
                <a:cubicBezTo>
                  <a:pt x="156" y="0"/>
                  <a:pt x="0" y="156"/>
                  <a:pt x="0" y="313"/>
                </a:cubicBezTo>
                <a:lnTo>
                  <a:pt x="0" y="1464"/>
                </a:lnTo>
                <a:cubicBezTo>
                  <a:pt x="0" y="1621"/>
                  <a:pt x="156" y="1778"/>
                  <a:pt x="313" y="1778"/>
                </a:cubicBezTo>
                <a:lnTo>
                  <a:pt x="5221" y="1778"/>
                </a:lnTo>
                <a:cubicBezTo>
                  <a:pt x="5377" y="1778"/>
                  <a:pt x="5534" y="1621"/>
                  <a:pt x="5534" y="1464"/>
                </a:cubicBezTo>
                <a:lnTo>
                  <a:pt x="5534" y="313"/>
                </a:lnTo>
                <a:cubicBezTo>
                  <a:pt x="5534" y="156"/>
                  <a:pt x="5377" y="0"/>
                  <a:pt x="5221"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57" name="Formula 5"/>
              <p:cNvSpPr txBox="1"/>
              <p:nvPr/>
            </p:nvSpPr>
            <p:spPr>
              <a:xfrm>
                <a:off x="7691400" y="1932120"/>
                <a:ext cx="1784880" cy="395640"/>
              </a:xfrm>
              <a:prstGeom prst="rect">
                <a:avLst/>
              </a:prstGeom>
            </p:spPr>
            <p:txBody>
              <a:bodyPr/>
              <a:p>
                <a14:m>
                  <m:oMath xmlns:m="http://schemas.openxmlformats.org/officeDocument/2006/math">
                    <m:r>
                      <m:t xml:space="preserve">x</m:t>
                    </m:r>
                    <m:r>
                      <m:t xml:space="preserve">=</m:t>
                    </m:r>
                    <m:nary>
                      <m:naryPr>
                        <m:chr m:val="∫"/>
                        <m:subHide m:val="1"/>
                        <m:supHide m:val="1"/>
                      </m:naryPr>
                      <m:sub/>
                      <m:sup/>
                      <m:e>
                        <m:r>
                          <m:t xml:space="preserve">f</m:t>
                        </m:r>
                      </m:e>
                    </m:nary>
                    <m:d>
                      <m:dPr>
                        <m:begChr m:val="("/>
                        <m:endChr m:val=")"/>
                      </m:dPr>
                      <m:e>
                        <m:r>
                          <m:rPr>
                            <m:lit/>
                            <m:nor/>
                          </m:rPr>
                          <m:t xml:space="preserve">y'</m:t>
                        </m:r>
                      </m:e>
                    </m:d>
                    <m:r>
                      <m:rPr>
                        <m:lit/>
                        <m:nor/>
                      </m:rPr>
                      <m:t xml:space="preserve">dy'</m:t>
                    </m:r>
                  </m:oMath>
                </a14:m>
              </a:p>
            </p:txBody>
          </p:sp>
        </mc:Choice>
        <mc:Fallback/>
      </mc:AlternateContent>
      <mc:AlternateContent>
        <mc:Choice xmlns:a14="http://schemas.microsoft.com/office/drawing/2010/main" Requires="a14">
          <p:sp>
            <p:nvSpPr>
              <p:cNvPr id="258" name="Formula 6"/>
              <p:cNvSpPr txBox="1"/>
              <p:nvPr/>
            </p:nvSpPr>
            <p:spPr>
              <a:xfrm>
                <a:off x="8373960" y="3840120"/>
                <a:ext cx="99360" cy="232560"/>
              </a:xfrm>
              <a:prstGeom prst="rect">
                <a:avLst/>
              </a:prstGeom>
            </p:spPr>
            <p:txBody>
              <a:bodyPr/>
              <a:p>
                <a14:m>
                  <m:oMath xmlns:m="http://schemas.openxmlformats.org/officeDocument/2006/math"/>
                </a14:m>
              </a:p>
            </p:txBody>
          </p:sp>
        </mc:Choice>
        <mc:Fallback/>
      </mc:AlternateContent>
      <p:sp>
        <p:nvSpPr>
          <p:cNvPr id="259" name="CustomShape 7"/>
          <p:cNvSpPr/>
          <p:nvPr/>
        </p:nvSpPr>
        <p:spPr>
          <a:xfrm>
            <a:off x="7324560" y="3587760"/>
            <a:ext cx="2240640" cy="637200"/>
          </a:xfrm>
          <a:custGeom>
            <a:avLst/>
            <a:gdLst/>
            <a:ahLst/>
            <a:rect l="l" t="t" r="r" b="b"/>
            <a:pathLst>
              <a:path w="6233" h="1779">
                <a:moveTo>
                  <a:pt x="313" y="0"/>
                </a:moveTo>
                <a:cubicBezTo>
                  <a:pt x="156" y="0"/>
                  <a:pt x="0" y="156"/>
                  <a:pt x="0" y="313"/>
                </a:cubicBezTo>
                <a:lnTo>
                  <a:pt x="0" y="1464"/>
                </a:lnTo>
                <a:cubicBezTo>
                  <a:pt x="0" y="1621"/>
                  <a:pt x="156" y="1778"/>
                  <a:pt x="313" y="1778"/>
                </a:cubicBezTo>
                <a:lnTo>
                  <a:pt x="5918" y="1778"/>
                </a:lnTo>
                <a:cubicBezTo>
                  <a:pt x="6075" y="1778"/>
                  <a:pt x="6232" y="1621"/>
                  <a:pt x="6232" y="1464"/>
                </a:cubicBezTo>
                <a:lnTo>
                  <a:pt x="6232" y="313"/>
                </a:lnTo>
                <a:cubicBezTo>
                  <a:pt x="6232" y="156"/>
                  <a:pt x="6075" y="0"/>
                  <a:pt x="5918"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60" name="Formula 8"/>
              <p:cNvSpPr txBox="1"/>
              <p:nvPr/>
            </p:nvSpPr>
            <p:spPr>
              <a:xfrm>
                <a:off x="7365960" y="3659040"/>
                <a:ext cx="2140560" cy="396000"/>
              </a:xfrm>
              <a:prstGeom prst="rect">
                <a:avLst/>
              </a:prstGeom>
            </p:spPr>
            <p:txBody>
              <a:bodyPr/>
              <a:p>
                <a14:m>
                  <m:oMath xmlns:m="http://schemas.openxmlformats.org/officeDocument/2006/math">
                    <m:r>
                      <m:t xml:space="preserve">F</m:t>
                    </m:r>
                    <m:d>
                      <m:dPr>
                        <m:begChr m:val="("/>
                        <m:endChr m:val=")"/>
                      </m:dPr>
                      <m:e>
                        <m:r>
                          <m:t xml:space="preserve">y</m:t>
                        </m:r>
                      </m:e>
                    </m:d>
                    <m:r>
                      <m:t xml:space="preserve">=</m:t>
                    </m:r>
                    <m:nary>
                      <m:naryPr>
                        <m:chr m:val="∫"/>
                        <m:subHide m:val="1"/>
                        <m:supHide m:val="1"/>
                      </m:naryPr>
                      <m:sub/>
                      <m:sup/>
                      <m:e>
                        <m:r>
                          <m:t xml:space="preserve">f</m:t>
                        </m:r>
                      </m:e>
                    </m:nary>
                    <m:d>
                      <m:dPr>
                        <m:begChr m:val="("/>
                        <m:endChr m:val=")"/>
                      </m:dPr>
                      <m:e>
                        <m:r>
                          <m:rPr>
                            <m:lit/>
                            <m:nor/>
                          </m:rPr>
                          <m:t xml:space="preserve">y'</m:t>
                        </m:r>
                      </m:e>
                    </m:d>
                    <m:r>
                      <m:rPr>
                        <m:lit/>
                        <m:nor/>
                      </m:rPr>
                      <m:t xml:space="preserve">dy'</m:t>
                    </m:r>
                  </m:oMath>
                </a14:m>
              </a:p>
            </p:txBody>
          </p:sp>
        </mc:Choice>
        <mc:Fallback/>
      </mc:AlternateContent>
      <mc:AlternateContent>
        <mc:Choice xmlns:a14="http://schemas.microsoft.com/office/drawing/2010/main" Requires="a14">
          <p:sp>
            <p:nvSpPr>
              <p:cNvPr id="261" name="Formula 9"/>
              <p:cNvSpPr txBox="1"/>
              <p:nvPr/>
            </p:nvSpPr>
            <p:spPr>
              <a:xfrm>
                <a:off x="8410680" y="5530680"/>
                <a:ext cx="99000" cy="232560"/>
              </a:xfrm>
              <a:prstGeom prst="rect">
                <a:avLst/>
              </a:prstGeom>
            </p:spPr>
            <p:txBody>
              <a:bodyPr/>
              <a:p>
                <a14:m>
                  <m:oMath xmlns:m="http://schemas.openxmlformats.org/officeDocument/2006/math"/>
                </a14:m>
              </a:p>
            </p:txBody>
          </p:sp>
        </mc:Choice>
        <mc:Fallback/>
      </mc:AlternateContent>
      <p:sp>
        <p:nvSpPr>
          <p:cNvPr id="262" name="CustomShape 10"/>
          <p:cNvSpPr/>
          <p:nvPr/>
        </p:nvSpPr>
        <p:spPr>
          <a:xfrm>
            <a:off x="7866000" y="5278320"/>
            <a:ext cx="1604160" cy="1210320"/>
          </a:xfrm>
          <a:custGeom>
            <a:avLst/>
            <a:gdLst/>
            <a:ahLst/>
            <a:rect l="l" t="t" r="r" b="b"/>
            <a:pathLst>
              <a:path w="4464" h="3371">
                <a:moveTo>
                  <a:pt x="313" y="0"/>
                </a:moveTo>
                <a:cubicBezTo>
                  <a:pt x="156" y="0"/>
                  <a:pt x="0" y="156"/>
                  <a:pt x="0" y="313"/>
                </a:cubicBezTo>
                <a:lnTo>
                  <a:pt x="0" y="3056"/>
                </a:lnTo>
                <a:cubicBezTo>
                  <a:pt x="0" y="3213"/>
                  <a:pt x="156" y="3370"/>
                  <a:pt x="313" y="3370"/>
                </a:cubicBezTo>
                <a:lnTo>
                  <a:pt x="4150" y="3370"/>
                </a:lnTo>
                <a:cubicBezTo>
                  <a:pt x="4306" y="3370"/>
                  <a:pt x="4463" y="3213"/>
                  <a:pt x="4463" y="3056"/>
                </a:cubicBezTo>
                <a:lnTo>
                  <a:pt x="4463" y="313"/>
                </a:lnTo>
                <a:cubicBezTo>
                  <a:pt x="4463" y="156"/>
                  <a:pt x="4306" y="0"/>
                  <a:pt x="4150"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63" name="Formula 11"/>
              <p:cNvSpPr txBox="1"/>
              <p:nvPr/>
            </p:nvSpPr>
            <p:spPr>
              <a:xfrm>
                <a:off x="8086680" y="5424480"/>
                <a:ext cx="1267560" cy="784800"/>
              </a:xfrm>
              <a:prstGeom prst="rect">
                <a:avLst/>
              </a:prstGeom>
            </p:spPr>
            <p:txBody>
              <a:bodyPr/>
              <a:p>
                <a14:m>
                  <m:oMath xmlns:m="http://schemas.openxmlformats.org/officeDocument/2006/math">
                    <m:eqArr>
                      <m:e>
                        <m:r>
                          <m:t xml:space="preserve">x</m:t>
                        </m:r>
                        <m:r>
                          <m:t xml:space="preserve">=</m:t>
                        </m:r>
                        <m:r>
                          <m:t xml:space="preserve">F</m:t>
                        </m:r>
                        <m:d>
                          <m:dPr>
                            <m:begChr m:val="("/>
                            <m:endChr m:val=")"/>
                          </m:dPr>
                          <m:e>
                            <m:r>
                              <m:t xml:space="preserve">y</m:t>
                            </m:r>
                          </m:e>
                        </m:d>
                      </m:e>
                      <m:e>
                        <m:r>
                          <m:t xml:space="preserve">y</m:t>
                        </m:r>
                        <m:r>
                          <m:t xml:space="preserve">=</m:t>
                        </m:r>
                        <m:sSup>
                          <m:e>
                            <m:r>
                              <m:t xml:space="preserve">F</m:t>
                            </m:r>
                          </m:e>
                          <m:sup>
                            <m:r>
                              <m:t xml:space="preserve">−</m:t>
                            </m:r>
                            <m:r>
                              <m:t xml:space="preserve">1</m:t>
                            </m:r>
                          </m:sup>
                        </m:sSup>
                        <m:d>
                          <m:dPr>
                            <m:begChr m:val="("/>
                            <m:endChr m:val=")"/>
                          </m:dPr>
                          <m:e>
                            <m:r>
                              <m:t xml:space="preserve">x</m:t>
                            </m:r>
                          </m:e>
                        </m:d>
                      </m:e>
                    </m:eqArr>
                  </m:oMath>
                </a14:m>
              </a:p>
            </p:txBody>
          </p:sp>
        </mc:Choice>
        <mc:Fallback/>
      </mc:AlternateContent>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4"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800" spc="-1" strike="noStrike">
                <a:solidFill>
                  <a:srgbClr val="000000"/>
                </a:solidFill>
                <a:uFill>
                  <a:solidFill>
                    <a:srgbClr val="ffffff"/>
                  </a:solidFill>
                </a:uFill>
                <a:latin typeface="Arial"/>
                <a:ea typeface="DejaVu Sans"/>
              </a:rPr>
              <a:t>Un parámetro importante en los generadores de números aleatorios es su eficiencia, lo que implica que, a igualdad de condiciones, el mejor generador es el más rápido.</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En nuestro caso es suficiente la bisección para invertir ya que el tiempo de cpu aumenta logarítmicamente con el tamaño del espectro que se está reproduciendo.</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El “inverse transform”  nos permitiría ganar un poco pero no vale la pena por ser complicado de escribir.</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El siguiente paso sería sustituir nuestro generador por otro de GAMOS (cuando Pedro lo tenga acabado)</a:t>
            </a:r>
            <a:endParaRPr b="0" lang="en-US" sz="2800" spc="-1" strike="noStrike">
              <a:solidFill>
                <a:srgbClr val="000000"/>
              </a:solidFill>
              <a:uFill>
                <a:solidFill>
                  <a:srgbClr val="ffffff"/>
                </a:solidFill>
              </a:uFill>
              <a:latin typeface="Arial"/>
            </a:endParaRPr>
          </a:p>
        </p:txBody>
      </p:sp>
      <p:sp>
        <p:nvSpPr>
          <p:cNvPr id="265" name="CustomShape 2"/>
          <p:cNvSpPr/>
          <p:nvPr/>
        </p:nvSpPr>
        <p:spPr>
          <a:xfrm>
            <a:off x="4389480" y="3840120"/>
            <a:ext cx="178560" cy="427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504000" y="301320"/>
            <a:ext cx="9072000" cy="1261800"/>
          </a:xfrm>
          <a:prstGeom prst="rect">
            <a:avLst/>
          </a:prstGeom>
          <a:noFill/>
          <a:ln>
            <a:noFill/>
          </a:ln>
        </p:spPr>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Coloured distribution example</a:t>
            </a:r>
            <a:endParaRPr b="0" lang="en-US" sz="4400" spc="-1" strike="noStrike">
              <a:solidFill>
                <a:srgbClr val="000000"/>
              </a:solidFill>
              <a:uFill>
                <a:solidFill>
                  <a:srgbClr val="ffffff"/>
                </a:solidFill>
              </a:uFill>
              <a:latin typeface="Arial"/>
            </a:endParaRPr>
          </a:p>
        </p:txBody>
      </p:sp>
      <p:sp>
        <p:nvSpPr>
          <p:cNvPr id="267"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Continuous energy loss spectrum aproximated using 10 values:</a:t>
            </a:r>
            <a:br/>
            <a:r>
              <a:rPr b="0" lang="en-US" sz="2400" spc="-1" strike="noStrike">
                <a:solidFill>
                  <a:srgbClr val="000000"/>
                </a:solidFill>
                <a:uFill>
                  <a:solidFill>
                    <a:srgbClr val="ffffff"/>
                  </a:solidFill>
                </a:uFill>
                <a:latin typeface="Arial"/>
              </a:rPr>
              <a:t>E</a:t>
            </a:r>
            <a:r>
              <a:rPr b="0" lang="en-US" sz="2400" spc="-1" strike="noStrike" baseline="-101000">
                <a:solidFill>
                  <a:srgbClr val="000000"/>
                </a:solidFill>
                <a:uFill>
                  <a:solidFill>
                    <a:srgbClr val="ffffff"/>
                  </a:solidFill>
                </a:uFill>
                <a:latin typeface="Arial"/>
              </a:rPr>
              <a:t>i</a:t>
            </a:r>
            <a:r>
              <a:rPr b="0" lang="en-US" sz="2400" spc="-1" strike="noStrike">
                <a:solidFill>
                  <a:srgbClr val="000000"/>
                </a:solidFill>
                <a:uFill>
                  <a:solidFill>
                    <a:srgbClr val="ffffff"/>
                  </a:solidFill>
                </a:uFill>
                <a:latin typeface="Arial"/>
              </a:rPr>
              <a:t> ={ 0, 1, 3, 5, 6, 7, 10, 20, 30} *keV</a:t>
            </a:r>
            <a:br/>
            <a:r>
              <a:rPr b="0" lang="en-US" sz="2400" spc="-1" strike="noStrike">
                <a:solidFill>
                  <a:srgbClr val="000000"/>
                </a:solidFill>
                <a:uFill>
                  <a:solidFill>
                    <a:srgbClr val="ffffff"/>
                  </a:solidFill>
                </a:uFill>
                <a:latin typeface="Arial"/>
              </a:rPr>
              <a:t>f</a:t>
            </a:r>
            <a:r>
              <a:rPr b="0" lang="en-US" sz="2400" spc="-1" strike="noStrike" baseline="-101000">
                <a:solidFill>
                  <a:srgbClr val="000000"/>
                </a:solidFill>
                <a:uFill>
                  <a:solidFill>
                    <a:srgbClr val="ffffff"/>
                  </a:solidFill>
                </a:uFill>
                <a:latin typeface="Arial"/>
              </a:rPr>
              <a:t>i</a:t>
            </a:r>
            <a:r>
              <a:rPr b="0" lang="en-US" sz="2400" spc="-1" strike="noStrike">
                <a:solidFill>
                  <a:srgbClr val="000000"/>
                </a:solidFill>
                <a:uFill>
                  <a:solidFill>
                    <a:srgbClr val="ffffff"/>
                  </a:solidFill>
                </a:uFill>
                <a:latin typeface="Arial"/>
              </a:rPr>
              <a:t> = { 0, 5, 15, 25, 30, 15, 5, 5, 0 }   (frecuencies → dens. prob.)</a:t>
            </a:r>
            <a:endParaRPr b="0" lang="en-US" sz="24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Construct accumulated table </a:t>
            </a:r>
            <a:br/>
            <a:r>
              <a:rPr b="0" lang="en-US" sz="2400" spc="-1" strike="noStrike">
                <a:solidFill>
                  <a:srgbClr val="000000"/>
                </a:solidFill>
                <a:uFill>
                  <a:solidFill>
                    <a:srgbClr val="ffffff"/>
                  </a:solidFill>
                </a:uFill>
                <a:latin typeface="Arial"/>
              </a:rPr>
              <a:t>sum_f</a:t>
            </a:r>
            <a:r>
              <a:rPr b="0" lang="en-US" sz="2400" spc="-1" strike="noStrike" baseline="-101000">
                <a:solidFill>
                  <a:srgbClr val="000000"/>
                </a:solidFill>
                <a:uFill>
                  <a:solidFill>
                    <a:srgbClr val="ffffff"/>
                  </a:solidFill>
                </a:uFill>
                <a:latin typeface="Arial"/>
              </a:rPr>
              <a:t>i</a:t>
            </a:r>
            <a:r>
              <a:rPr b="0" lang="en-US" sz="2400" spc="-1" strike="noStrike">
                <a:solidFill>
                  <a:srgbClr val="000000"/>
                </a:solidFill>
                <a:uFill>
                  <a:solidFill>
                    <a:srgbClr val="ffffff"/>
                  </a:solidFill>
                </a:uFill>
                <a:latin typeface="Arial"/>
              </a:rPr>
              <a:t> = { 0, 5, 20, 45, 75, 90,  95,  100,  0 }</a:t>
            </a:r>
            <a:endParaRPr b="0" lang="en-US" sz="24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Normalize to build the discrete distribution function</a:t>
            </a:r>
            <a:endParaRPr b="0" lang="en-US" sz="24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F</a:t>
            </a:r>
            <a:r>
              <a:rPr b="0" lang="en-US" sz="2400" spc="-1" strike="noStrike" baseline="-101000">
                <a:solidFill>
                  <a:srgbClr val="000000"/>
                </a:solidFill>
                <a:uFill>
                  <a:solidFill>
                    <a:srgbClr val="ffffff"/>
                  </a:solidFill>
                </a:uFill>
                <a:latin typeface="Arial"/>
              </a:rPr>
              <a:t>i</a:t>
            </a:r>
            <a:r>
              <a:rPr b="0" lang="en-US" sz="2400" spc="-1" strike="noStrike">
                <a:solidFill>
                  <a:srgbClr val="000000"/>
                </a:solidFill>
                <a:uFill>
                  <a:solidFill>
                    <a:srgbClr val="ffffff"/>
                  </a:solidFill>
                </a:uFill>
                <a:latin typeface="Arial"/>
              </a:rPr>
              <a:t> = { 0, 0.05, 0.2, 0.45, 0.75, 0.9,  0.95,  1,  1 }</a:t>
            </a:r>
            <a:endParaRPr b="0" lang="en-US" sz="24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8"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800" spc="-1" strike="noStrike">
                <a:solidFill>
                  <a:srgbClr val="000000"/>
                </a:solidFill>
                <a:uFill>
                  <a:solidFill>
                    <a:srgbClr val="ffffff"/>
                  </a:solidFill>
                </a:uFill>
                <a:latin typeface="Arial"/>
                <a:ea typeface="DejaVu Sans"/>
              </a:rPr>
              <a:t>Ejemplo con distribución experimental de pérdida de energía. Suponemos que tenemos una tabla con 10 energías entre 0 y 30 keV y su tabla de frecuencias que equivale en la jerga estadística a la densidad de probabilidad.</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Construimos la tabla acumulativa simplemente sumando los valores anteriores: el primer valor es 0, el segundo 0+=5, el tercero es 5+15=20, el cuarto es 20+25=45, etc. El último vale 100.</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Finalmente normalizamos dividiendo por 100, y a esto se le llama en la jerga </a:t>
            </a:r>
            <a:r>
              <a:rPr b="0" lang="en-US" sz="2800" spc="-1" strike="noStrike">
                <a:solidFill>
                  <a:srgbClr val="000000"/>
                </a:solidFill>
                <a:uFill>
                  <a:solidFill>
                    <a:srgbClr val="ffffff"/>
                  </a:solidFill>
                </a:uFill>
                <a:latin typeface="Arial"/>
                <a:ea typeface="DejaVu Sans"/>
              </a:rPr>
              <a:t>función de distribución discreta</a:t>
            </a:r>
            <a:endParaRPr b="0" lang="en-US" sz="2800" spc="-1" strike="noStrike">
              <a:solidFill>
                <a:srgbClr val="000000"/>
              </a:solidFill>
              <a:uFill>
                <a:solidFill>
                  <a:srgbClr val="ffffff"/>
                </a:solidFill>
              </a:uFill>
              <a:latin typeface="Arial"/>
            </a:endParaRPr>
          </a:p>
        </p:txBody>
      </p:sp>
      <p:sp>
        <p:nvSpPr>
          <p:cNvPr id="269" name="CustomShape 2"/>
          <p:cNvSpPr/>
          <p:nvPr/>
        </p:nvSpPr>
        <p:spPr>
          <a:xfrm>
            <a:off x="4389480" y="3840120"/>
            <a:ext cx="178560" cy="427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504000" y="301320"/>
            <a:ext cx="9072000" cy="1261800"/>
          </a:xfrm>
          <a:prstGeom prst="rect">
            <a:avLst/>
          </a:prstGeom>
          <a:noFill/>
          <a:ln>
            <a:noFill/>
          </a:ln>
        </p:spPr>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Coloured distribution example</a:t>
            </a:r>
            <a:endParaRPr b="0" lang="en-US" sz="4400" spc="-1" strike="noStrike">
              <a:solidFill>
                <a:srgbClr val="000000"/>
              </a:solidFill>
              <a:uFill>
                <a:solidFill>
                  <a:srgbClr val="ffffff"/>
                </a:solidFill>
              </a:uFill>
              <a:latin typeface="Arial"/>
            </a:endParaRPr>
          </a:p>
        </p:txBody>
      </p:sp>
      <p:sp>
        <p:nvSpPr>
          <p:cNvPr id="271"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Algorithm:</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Sample a flat (uniform) random number in (0,1)</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Find the nearest point in the discrete distribution function ordinate F</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Return corresponding abscissa as new random number</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The new random numbers are distributed according desired density prob.</a:t>
            </a:r>
            <a:endParaRPr b="0" lang="en-US" sz="28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Example:</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Sampled flat number: 0.723</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Nearest point in distribution table: 0.75 (ordinate)</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Corresponding abscisa (energy): 6 keV</a:t>
            </a:r>
            <a:endParaRPr b="0" lang="en-US" sz="28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2"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Step by step process</a:t>
            </a:r>
            <a:endParaRPr b="0" lang="en-US" sz="4400" spc="-1" strike="noStrike">
              <a:solidFill>
                <a:srgbClr val="000000"/>
              </a:solidFill>
              <a:uFill>
                <a:solidFill>
                  <a:srgbClr val="ffffff"/>
                </a:solidFill>
              </a:uFill>
              <a:latin typeface="Arial"/>
            </a:endParaRPr>
          </a:p>
        </p:txBody>
      </p:sp>
      <p:sp>
        <p:nvSpPr>
          <p:cNvPr id="273" name="CustomShape 2"/>
          <p:cNvSpPr/>
          <p:nvPr/>
        </p:nvSpPr>
        <p:spPr>
          <a:xfrm>
            <a:off x="503280" y="1768320"/>
            <a:ext cx="616788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Example: LEPTS ionization</a:t>
            </a:r>
            <a:endParaRPr b="0" lang="en-US" sz="24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Energy balance: sample lost energy (W) and other correlated</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Sample dispersion angle for primary and other correlated</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Acimutal angle at ramdom uniform</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Transform to local system of coordinates and back</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000" spc="-1" strike="noStrike">
                <a:solidFill>
                  <a:srgbClr val="000000"/>
                </a:solidFill>
                <a:uFill>
                  <a:solidFill>
                    <a:srgbClr val="ffffff"/>
                  </a:solidFill>
                </a:uFill>
                <a:latin typeface="Arial"/>
                <a:ea typeface="Droid Sans Fallback"/>
              </a:rPr>
              <a:t>Intensive computing</a:t>
            </a:r>
            <a:endParaRPr b="0" lang="en-US" sz="20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roid Sans Fallback"/>
              </a:rPr>
              <a:t>Physics calculations</a:t>
            </a:r>
            <a:endParaRPr b="0" lang="en-US" sz="1800" spc="-1" strike="noStrike">
              <a:solidFill>
                <a:srgbClr val="000000"/>
              </a:solidFill>
              <a:uFill>
                <a:solidFill>
                  <a:srgbClr val="ffffff"/>
                </a:solidFill>
              </a:uFill>
              <a:latin typeface="Arial"/>
            </a:endParaRPr>
          </a:p>
          <a:p>
            <a:pPr lvl="2" marL="1292040" indent="-281520">
              <a:lnSpc>
                <a:spcPct val="94000"/>
              </a:lnSpc>
              <a:spcAft>
                <a:spcPts val="848"/>
              </a:spcAft>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roid Sans Fallback"/>
              </a:rPr>
              <a:t>But also geometrical calculations</a:t>
            </a:r>
            <a:endParaRPr b="0" lang="en-US" sz="1800" spc="-1" strike="noStrike">
              <a:solidFill>
                <a:srgbClr val="000000"/>
              </a:solidFill>
              <a:uFill>
                <a:solidFill>
                  <a:srgbClr val="ffffff"/>
                </a:solidFill>
              </a:uFill>
              <a:latin typeface="Arial"/>
            </a:endParaRPr>
          </a:p>
        </p:txBody>
      </p:sp>
      <p:pic>
        <p:nvPicPr>
          <p:cNvPr id="274" name="" descr=""/>
          <p:cNvPicPr/>
          <p:nvPr/>
        </p:nvPicPr>
        <p:blipFill>
          <a:blip r:embed="rId1"/>
          <a:stretch/>
        </p:blipFill>
        <p:spPr>
          <a:xfrm>
            <a:off x="7105680" y="3989520"/>
            <a:ext cx="2283480" cy="2649960"/>
          </a:xfrm>
          <a:prstGeom prst="rect">
            <a:avLst/>
          </a:prstGeom>
          <a:ln>
            <a:noFill/>
          </a:ln>
        </p:spPr>
      </p:pic>
      <p:sp>
        <p:nvSpPr>
          <p:cNvPr id="275" name="CustomShape 3"/>
          <p:cNvSpPr/>
          <p:nvPr/>
        </p:nvSpPr>
        <p:spPr>
          <a:xfrm>
            <a:off x="7721640" y="2192400"/>
            <a:ext cx="1524600" cy="699120"/>
          </a:xfrm>
          <a:custGeom>
            <a:avLst/>
            <a:gdLst/>
            <a:ahLst/>
            <a:rect l="l" t="t" r="r" b="b"/>
            <a:pathLst>
              <a:path w="4244" h="1951">
                <a:moveTo>
                  <a:pt x="313" y="0"/>
                </a:moveTo>
                <a:cubicBezTo>
                  <a:pt x="156" y="0"/>
                  <a:pt x="0" y="156"/>
                  <a:pt x="0" y="313"/>
                </a:cubicBezTo>
                <a:lnTo>
                  <a:pt x="0" y="1636"/>
                </a:lnTo>
                <a:cubicBezTo>
                  <a:pt x="0" y="1793"/>
                  <a:pt x="156" y="1950"/>
                  <a:pt x="313" y="1950"/>
                </a:cubicBezTo>
                <a:lnTo>
                  <a:pt x="3929" y="1950"/>
                </a:lnTo>
                <a:cubicBezTo>
                  <a:pt x="4086" y="1950"/>
                  <a:pt x="4243" y="1793"/>
                  <a:pt x="4243" y="1636"/>
                </a:cubicBezTo>
                <a:lnTo>
                  <a:pt x="4243" y="313"/>
                </a:lnTo>
                <a:cubicBezTo>
                  <a:pt x="4243" y="156"/>
                  <a:pt x="4086" y="0"/>
                  <a:pt x="3929"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76" name="Formula 4"/>
              <p:cNvSpPr txBox="1"/>
              <p:nvPr/>
            </p:nvSpPr>
            <p:spPr>
              <a:xfrm>
                <a:off x="7975440" y="2265480"/>
                <a:ext cx="1089720" cy="573480"/>
              </a:xfrm>
              <a:prstGeom prst="rect">
                <a:avLst/>
              </a:prstGeom>
            </p:spPr>
            <p:txBody>
              <a:bodyPr/>
              <a:p>
                <a14:m>
                  <m:oMath xmlns:m="http://schemas.openxmlformats.org/officeDocument/2006/math">
                    <m:eqArr>
                      <m:e>
                        <m:sSub>
                          <m:e>
                            <m:r>
                              <m:t xml:space="preserve">K</m:t>
                            </m:r>
                          </m:e>
                          <m:sub>
                            <m:r>
                              <m:t xml:space="preserve">0</m:t>
                            </m:r>
                          </m:sub>
                        </m:sSub>
                        <m:r>
                          <m:t xml:space="preserve">=</m:t>
                        </m:r>
                        <m:sSub>
                          <m:e>
                            <m:r>
                              <m:rPr>
                                <m:lit/>
                                <m:nor/>
                              </m:rPr>
                              <m:t xml:space="preserve">W+K</m:t>
                            </m:r>
                          </m:e>
                          <m:sub>
                            <m:r>
                              <m:t xml:space="preserve">1</m:t>
                            </m:r>
                          </m:sub>
                        </m:sSub>
                      </m:e>
                      <m:e>
                        <m:r>
                          <m:t xml:space="preserve">W</m:t>
                        </m:r>
                        <m:r>
                          <m:t xml:space="preserve">=</m:t>
                        </m:r>
                        <m:sSub>
                          <m:e>
                            <m:r>
                              <m:rPr>
                                <m:lit/>
                                <m:nor/>
                              </m:rPr>
                              <m:t xml:space="preserve">U+K</m:t>
                            </m:r>
                          </m:e>
                          <m:sub>
                            <m:r>
                              <m:t xml:space="preserve">2</m:t>
                            </m:r>
                          </m:sub>
                        </m:sSub>
                      </m:e>
                    </m:eqArr>
                  </m:oMath>
                </a14:m>
              </a:p>
            </p:txBody>
          </p:sp>
        </mc:Choice>
        <mc:Fallback/>
      </mc:AlternateContent>
      <p:sp>
        <p:nvSpPr>
          <p:cNvPr id="277" name="CustomShape 5"/>
          <p:cNvSpPr/>
          <p:nvPr/>
        </p:nvSpPr>
        <p:spPr>
          <a:xfrm>
            <a:off x="7035840" y="3129120"/>
            <a:ext cx="2210400" cy="699120"/>
          </a:xfrm>
          <a:custGeom>
            <a:avLst/>
            <a:gdLst/>
            <a:ahLst/>
            <a:rect l="l" t="t" r="r" b="b"/>
            <a:pathLst>
              <a:path w="6149" h="1951">
                <a:moveTo>
                  <a:pt x="313" y="0"/>
                </a:moveTo>
                <a:cubicBezTo>
                  <a:pt x="156" y="0"/>
                  <a:pt x="0" y="156"/>
                  <a:pt x="0" y="313"/>
                </a:cubicBezTo>
                <a:lnTo>
                  <a:pt x="0" y="1636"/>
                </a:lnTo>
                <a:cubicBezTo>
                  <a:pt x="0" y="1793"/>
                  <a:pt x="156" y="1950"/>
                  <a:pt x="313" y="1950"/>
                </a:cubicBezTo>
                <a:lnTo>
                  <a:pt x="5834" y="1950"/>
                </a:lnTo>
                <a:cubicBezTo>
                  <a:pt x="5991" y="1950"/>
                  <a:pt x="6148" y="1793"/>
                  <a:pt x="6148" y="1636"/>
                </a:cubicBezTo>
                <a:lnTo>
                  <a:pt x="6148" y="313"/>
                </a:lnTo>
                <a:cubicBezTo>
                  <a:pt x="6148" y="156"/>
                  <a:pt x="5991" y="0"/>
                  <a:pt x="5834" y="0"/>
                </a:cubicBezTo>
                <a:lnTo>
                  <a:pt x="313" y="0"/>
                </a:lnTo>
              </a:path>
            </a:pathLst>
          </a:custGeom>
          <a:solidFill>
            <a:srgbClr val="ffffcc"/>
          </a:solidFill>
          <a:ln w="9360">
            <a:solidFill>
              <a:srgbClr val="3465a4"/>
            </a:solidFill>
            <a:miter/>
          </a:ln>
        </p:spPr>
        <p:style>
          <a:lnRef idx="0"/>
          <a:fillRef idx="0"/>
          <a:effectRef idx="0"/>
          <a:fontRef idx="minor"/>
        </p:style>
      </p:sp>
      <mc:AlternateContent>
        <mc:Choice xmlns:a14="http://schemas.microsoft.com/office/drawing/2010/main" Requires="a14">
          <p:sp>
            <p:nvSpPr>
              <p:cNvPr id="278" name="Formula 6"/>
              <p:cNvSpPr txBox="1"/>
              <p:nvPr/>
            </p:nvSpPr>
            <p:spPr>
              <a:xfrm>
                <a:off x="7202520" y="3200400"/>
                <a:ext cx="1934280" cy="573840"/>
              </a:xfrm>
              <a:prstGeom prst="rect">
                <a:avLst/>
              </a:prstGeom>
            </p:spPr>
            <p:txBody>
              <a:bodyPr/>
              <a:p>
                <a14:m>
                  <m:oMath xmlns:m="http://schemas.openxmlformats.org/officeDocument/2006/math">
                    <m:eqArr>
                      <m:e>
                        <m:sSub>
                          <m:e>
                            <m:r>
                              <m:t xml:space="preserve">p</m:t>
                            </m:r>
                          </m:e>
                          <m:sub>
                            <m:r>
                              <m:t xml:space="preserve">0</m:t>
                            </m:r>
                          </m:sub>
                        </m:sSub>
                        <m:r>
                          <m:t xml:space="preserve">=</m:t>
                        </m:r>
                        <m:sSub>
                          <m:e>
                            <m:r>
                              <m:t xml:space="preserve">p</m:t>
                            </m:r>
                          </m:e>
                          <m:sub>
                            <m:r>
                              <m:t xml:space="preserve">1</m:t>
                            </m:r>
                          </m:sub>
                        </m:sSub>
                        <m:r>
                          <m:rPr>
                            <m:lit/>
                            <m:nor/>
                          </m:rPr>
                          <m:t xml:space="preserve">cos</m:t>
                        </m:r>
                        <m:sSub>
                          <m:e>
                            <m:r>
                              <m:t xml:space="preserve">θ</m:t>
                            </m:r>
                          </m:e>
                          <m:sub>
                            <m:r>
                              <m:t xml:space="preserve">1</m:t>
                            </m:r>
                          </m:sub>
                        </m:sSub>
                        <m:sSub>
                          <m:e>
                            <m:r>
                              <m:rPr>
                                <m:lit/>
                                <m:nor/>
                              </m:rPr>
                              <m:t xml:space="preserve">+p</m:t>
                            </m:r>
                          </m:e>
                          <m:sub>
                            <m:r>
                              <m:t xml:space="preserve">2</m:t>
                            </m:r>
                          </m:sub>
                        </m:sSub>
                        <m:r>
                          <m:rPr>
                            <m:lit/>
                            <m:nor/>
                          </m:rPr>
                          <m:t xml:space="preserve">cos</m:t>
                        </m:r>
                        <m:sSub>
                          <m:e>
                            <m:r>
                              <m:t xml:space="preserve">θ</m:t>
                            </m:r>
                          </m:e>
                          <m:sub>
                            <m:r>
                              <m:t xml:space="preserve">2</m:t>
                            </m:r>
                          </m:sub>
                        </m:sSub>
                      </m:e>
                      <m:e>
                        <m:r>
                          <m:t xml:space="preserve">0</m:t>
                        </m:r>
                        <m:r>
                          <m:t xml:space="preserve">=</m:t>
                        </m:r>
                        <m:sSub>
                          <m:e>
                            <m:r>
                              <m:t xml:space="preserve">p</m:t>
                            </m:r>
                          </m:e>
                          <m:sub>
                            <m:r>
                              <m:t xml:space="preserve">1</m:t>
                            </m:r>
                          </m:sub>
                        </m:sSub>
                        <m:r>
                          <m:rPr>
                            <m:lit/>
                            <m:nor/>
                          </m:rPr>
                          <m:t xml:space="preserve">sin</m:t>
                        </m:r>
                        <m:sSub>
                          <m:e>
                            <m:r>
                              <m:t xml:space="preserve">θ</m:t>
                            </m:r>
                          </m:e>
                          <m:sub>
                            <m:r>
                              <m:t xml:space="preserve">1</m:t>
                            </m:r>
                          </m:sub>
                        </m:sSub>
                        <m:sSub>
                          <m:e>
                            <m:r>
                              <m:rPr>
                                <m:lit/>
                                <m:nor/>
                              </m:rPr>
                              <m:t xml:space="preserve">+p</m:t>
                            </m:r>
                          </m:e>
                          <m:sub>
                            <m:r>
                              <m:t xml:space="preserve">2</m:t>
                            </m:r>
                          </m:sub>
                        </m:sSub>
                        <m:r>
                          <m:rPr>
                            <m:lit/>
                            <m:nor/>
                          </m:rPr>
                          <m:t xml:space="preserve">sin</m:t>
                        </m:r>
                        <m:sSub>
                          <m:e>
                            <m:r>
                              <m:t xml:space="preserve">θ</m:t>
                            </m:r>
                          </m:e>
                          <m:sub>
                            <m:r>
                              <m:t xml:space="preserve">2</m:t>
                            </m:r>
                          </m:sub>
                        </m:sSub>
                      </m:e>
                    </m:eqArr>
                  </m:oMath>
                </a14:m>
              </a:p>
            </p:txBody>
          </p:sp>
        </mc:Choice>
        <mc:Fallback/>
      </mc:AlternateContent>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Historical intro</a:t>
            </a:r>
            <a:endParaRPr b="0" lang="en-US" sz="4400" spc="-1" strike="noStrike">
              <a:solidFill>
                <a:srgbClr val="000000"/>
              </a:solidFill>
              <a:uFill>
                <a:solidFill>
                  <a:srgbClr val="ffffff"/>
                </a:solidFill>
              </a:uFill>
              <a:latin typeface="Arial"/>
            </a:endParaRPr>
          </a:p>
        </p:txBody>
      </p:sp>
      <p:sp>
        <p:nvSpPr>
          <p:cNvPr id="128"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Origin of term Monte Carlo: Manhattan project</a:t>
            </a:r>
            <a:endParaRPr b="0" lang="en-US" sz="20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Widely used to solve complex physics/math problems</a:t>
            </a:r>
            <a:endParaRPr b="0" lang="en-US" sz="20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First methods used in radiation transport: Boltzman transport eq. solvers</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800" spc="-1" strike="noStrike">
                <a:solidFill>
                  <a:srgbClr val="000000"/>
                </a:solidFill>
                <a:uFill>
                  <a:solidFill>
                    <a:srgbClr val="ffffff"/>
                  </a:solidFill>
                </a:uFill>
                <a:latin typeface="Arial"/>
                <a:ea typeface="Droid Sans Fallback"/>
              </a:rPr>
              <a:t>Successful at simple geometries infinity/semi-infinity contour conditions (soft conditions)</a:t>
            </a:r>
            <a:endParaRPr b="0" lang="en-US" sz="1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800" spc="-1" strike="noStrike">
                <a:solidFill>
                  <a:srgbClr val="000000"/>
                </a:solidFill>
                <a:uFill>
                  <a:solidFill>
                    <a:srgbClr val="ffffff"/>
                  </a:solidFill>
                </a:uFill>
                <a:latin typeface="Arial"/>
                <a:ea typeface="Droid Sans Fallback"/>
              </a:rPr>
              <a:t>Finite geometries lend to numerical difficulties in PDE solvers (series convergence)</a:t>
            </a:r>
            <a:endParaRPr b="0" lang="en-US" sz="1800" spc="-1" strike="noStrike">
              <a:solidFill>
                <a:srgbClr val="000000"/>
              </a:solidFill>
              <a:uFill>
                <a:solidFill>
                  <a:srgbClr val="ffffff"/>
                </a:solidFill>
              </a:uFill>
              <a:latin typeface="Arial"/>
            </a:endParaRPr>
          </a:p>
          <a:p>
            <a:pPr marL="428400" indent="-321120">
              <a:lnSpc>
                <a:spcPct val="94000"/>
              </a:lnSpc>
              <a:spcAft>
                <a:spcPts val="1423"/>
              </a:spcAft>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Computers fueled development of MC methods</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800" spc="-1" strike="noStrike">
                <a:solidFill>
                  <a:srgbClr val="000000"/>
                </a:solidFill>
                <a:uFill>
                  <a:solidFill>
                    <a:srgbClr val="ffffff"/>
                  </a:solidFill>
                </a:uFill>
                <a:latin typeface="Arial"/>
                <a:ea typeface="Droid Sans Fallback"/>
              </a:rPr>
              <a:t>Radiation transport has a natural random nature</a:t>
            </a:r>
            <a:endParaRPr b="0" lang="en-US" sz="1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800" spc="-1" strike="noStrike">
                <a:solidFill>
                  <a:srgbClr val="000000"/>
                </a:solidFill>
                <a:uFill>
                  <a:solidFill>
                    <a:srgbClr val="ffffff"/>
                  </a:solidFill>
                </a:uFill>
                <a:latin typeface="Arial"/>
                <a:ea typeface="Droid Sans Fallback"/>
              </a:rPr>
              <a:t>Easy to model, simple physics at particle level, complex at macroscopic level</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9"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800" spc="-1" strike="noStrike">
                <a:solidFill>
                  <a:srgbClr val="000000"/>
                </a:solidFill>
                <a:uFill>
                  <a:solidFill>
                    <a:srgbClr val="ffffff"/>
                  </a:solidFill>
                </a:uFill>
                <a:latin typeface="Arial"/>
                <a:ea typeface="DejaVu Sans"/>
              </a:rPr>
              <a:t>Ejemplo típico, algunas variables se obtienen a base de sorteos de números aleatorios coloreados y otras en función de  ellas</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En nuestro caso W (lost) por sorteo, K0 (incidente) conocido y K1 (momento output) calculado. Para el secundario U (internal energy ionization) permite calcular k2 (secundario).</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En la segunda pareja de ecuaciones el ángulo del primario se sortea y el del secundario correlacionado</a:t>
            </a:r>
            <a:endParaRPr b="0" lang="en-US" sz="2800" spc="-1" strike="noStrike">
              <a:solidFill>
                <a:srgbClr val="000000"/>
              </a:solidFill>
              <a:uFill>
                <a:solidFill>
                  <a:srgbClr val="ffffff"/>
                </a:solidFill>
              </a:uFill>
              <a:latin typeface="Arial"/>
            </a:endParaRPr>
          </a:p>
          <a:p>
            <a:pPr>
              <a:lnSpc>
                <a:spcPct val="100000"/>
              </a:lnSpc>
              <a:spcAft>
                <a:spcPts val="1423"/>
              </a:spcAft>
            </a:pPr>
            <a:r>
              <a:rPr b="0" lang="en-US" sz="2800" spc="-1" strike="noStrike">
                <a:solidFill>
                  <a:srgbClr val="000000"/>
                </a:solidFill>
                <a:uFill>
                  <a:solidFill>
                    <a:srgbClr val="ffffff"/>
                  </a:solidFill>
                </a:uFill>
                <a:latin typeface="Arial"/>
                <a:ea typeface="DejaVu Sans"/>
              </a:rPr>
              <a:t>El esfuerzo computacional no está solamente en la parte física, suele ocurrir que los cálculos relativos a la geometría tengan mucho peso, sobre todo si hay fronteras entre medios complicadas.</a:t>
            </a:r>
            <a:endParaRPr b="0" lang="en-US" sz="2800" spc="-1" strike="noStrike">
              <a:solidFill>
                <a:srgbClr val="000000"/>
              </a:solidFill>
              <a:uFill>
                <a:solidFill>
                  <a:srgbClr val="ffffff"/>
                </a:solidFill>
              </a:uFill>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2000" spc="-1" strike="noStrike">
                <a:solidFill>
                  <a:srgbClr val="000000"/>
                </a:solidFill>
                <a:uFill>
                  <a:solidFill>
                    <a:srgbClr val="ffffff"/>
                  </a:solidFill>
                </a:uFill>
                <a:latin typeface="Arial"/>
                <a:ea typeface="DejaVu Sans"/>
              </a:rPr>
              <a:t>El término Monte Carlo fue acuñado en los años 40 por científicos que trabajabanen el famoso proyecto Manhattan de Los Álamos para designar un conjunto de métodos numéricos basados en el uso de números aleatorios.</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En la actualidad estos métodos son ampliamente utilizados para resolver problemas físicos y matemáticos complejos, en particular aquellos en los que hay un gran número de variables independientes o grados de libertad, en donde los métodos convencionales son dificultosos o implican gran cantidad de recursos computacionales.</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Históricamente los primeros modelos utilizados para el estudio del transporte deradiación se basaron en la ecuación de transporte de Boltzman. </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Esta aproximación sólo tiene éxito en geometrías simples, infinitas o semiinfinitas. Cuando se intenta aplicar a geometrías finitas los métodos de solución de la ecuación enderivadas parciales presentan dificultades insalvables.</a:t>
            </a:r>
            <a:endParaRPr b="0" lang="en-US" sz="2000" spc="-1" strike="noStrike">
              <a:solidFill>
                <a:srgbClr val="000000"/>
              </a:solidFill>
              <a:uFill>
                <a:solidFill>
                  <a:srgbClr val="ffffff"/>
                </a:solidFill>
              </a:uFill>
              <a:latin typeface="Arial"/>
            </a:endParaRPr>
          </a:p>
          <a:p>
            <a:pPr>
              <a:lnSpc>
                <a:spcPct val="100000"/>
              </a:lnSpc>
              <a:spcAft>
                <a:spcPts val="1423"/>
              </a:spcAft>
            </a:pPr>
            <a:r>
              <a:rPr b="0" lang="en-US" sz="2000" spc="-1" strike="noStrike">
                <a:solidFill>
                  <a:srgbClr val="000000"/>
                </a:solidFill>
                <a:uFill>
                  <a:solidFill>
                    <a:srgbClr val="ffffff"/>
                  </a:solidFill>
                </a:uFill>
                <a:latin typeface="Arial"/>
                <a:ea typeface="DejaVu Sans"/>
              </a:rPr>
              <a:t>La entrada en escena de los ordenadores propició la aparición de métodos Monte Carlo como alternativa natural, ya que el transporte de radiación es un problema de naturaleza aleatoria. </a:t>
            </a:r>
            <a:endParaRPr b="0" lang="en-US" sz="2000" spc="-1" strike="noStrike">
              <a:solidFill>
                <a:srgbClr val="000000"/>
              </a:solidFill>
              <a:uFill>
                <a:solidFill>
                  <a:srgbClr val="ffffff"/>
                </a:solidFill>
              </a:uFill>
              <a:latin typeface="Arial"/>
            </a:endParaRPr>
          </a:p>
          <a:p>
            <a:pPr>
              <a:lnSpc>
                <a:spcPct val="100000"/>
              </a:lnSpc>
              <a:spcAft>
                <a:spcPts val="1423"/>
              </a:spcAft>
            </a:pPr>
            <a:endParaRPr b="0" lang="en-US" sz="20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MC codes</a:t>
            </a:r>
            <a:endParaRPr b="0" lang="en-US" sz="4400" spc="-1" strike="noStrike">
              <a:solidFill>
                <a:srgbClr val="000000"/>
              </a:solidFill>
              <a:uFill>
                <a:solidFill>
                  <a:srgbClr val="ffffff"/>
                </a:solidFill>
              </a:uFill>
              <a:latin typeface="Arial"/>
            </a:endParaRPr>
          </a:p>
        </p:txBody>
      </p:sp>
      <p:sp>
        <p:nvSpPr>
          <p:cNvPr id="131"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Famous MC trasport codesystems: </a:t>
            </a:r>
            <a:endParaRPr b="0" lang="en-US" sz="32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ETRAN</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ITS3</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EGS4</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GEANT4</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MCNP(X)</a:t>
            </a:r>
            <a:endParaRPr b="0" lang="en-US" sz="2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2800" spc="-1" strike="noStrike">
                <a:solidFill>
                  <a:srgbClr val="000000"/>
                </a:solidFill>
                <a:uFill>
                  <a:solidFill>
                    <a:srgbClr val="ffffff"/>
                  </a:solidFill>
                </a:uFill>
                <a:latin typeface="Arial"/>
                <a:ea typeface="Droid Sans Fallback"/>
              </a:rPr>
              <a:t>PENELOPE</a:t>
            </a:r>
            <a:endParaRPr b="0" lang="en-US" sz="2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503280" y="301680"/>
            <a:ext cx="9068400" cy="125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3120" bIns="0" anchor="ctr"/>
          <a:p>
            <a:pPr algn="ctr">
              <a:lnSpc>
                <a:spcPct val="100000"/>
              </a:lnSpc>
            </a:pPr>
            <a:r>
              <a:rPr b="0" lang="en-US" sz="4400" spc="-1" strike="noStrike">
                <a:solidFill>
                  <a:srgbClr val="000000"/>
                </a:solidFill>
                <a:uFill>
                  <a:solidFill>
                    <a:srgbClr val="ffffff"/>
                  </a:solidFill>
                </a:uFill>
                <a:latin typeface="Arial"/>
                <a:ea typeface="DejaVu Sans"/>
              </a:rPr>
              <a:t>MC codes</a:t>
            </a:r>
            <a:endParaRPr b="0" lang="en-US" sz="4400" spc="-1" strike="noStrike">
              <a:solidFill>
                <a:srgbClr val="000000"/>
              </a:solidFill>
              <a:uFill>
                <a:solidFill>
                  <a:srgbClr val="ffffff"/>
                </a:solidFill>
              </a:uFill>
              <a:latin typeface="Arial"/>
            </a:endParaRPr>
          </a:p>
        </p:txBody>
      </p:sp>
      <p:sp>
        <p:nvSpPr>
          <p:cNvPr id="133" name="CustomShape 2"/>
          <p:cNvSpPr/>
          <p:nvPr/>
        </p:nvSpPr>
        <p:spPr>
          <a:xfrm>
            <a:off x="503280" y="1768320"/>
            <a:ext cx="9068400" cy="438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24120" bIns="0"/>
          <a:p>
            <a:pPr marL="428400" indent="-321120">
              <a:lnSpc>
                <a:spcPct val="100000"/>
              </a:lnSpc>
              <a:spcAft>
                <a:spcPts val="1423"/>
              </a:spcAft>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Physics model of all relevant interactions (cross sections, mean free path, angular deviation, energy lost, initial state for secondaries, ...)</a:t>
            </a:r>
            <a:endParaRPr b="0" lang="en-US" sz="20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A history: random sequence of rectilinear steps (free fly) and punctual changes in momentum</a:t>
            </a:r>
            <a:endParaRPr b="0" lang="en-US" sz="20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Simulation: numerical generation of a big number of histories</a:t>
            </a:r>
            <a:endParaRPr b="0" lang="en-US" sz="2000" spc="-1" strike="noStrike">
              <a:solidFill>
                <a:srgbClr val="000000"/>
              </a:solidFill>
              <a:uFill>
                <a:solidFill>
                  <a:srgbClr val="ffffff"/>
                </a:solidFill>
              </a:uFill>
              <a:latin typeface="Arial"/>
            </a:endParaRPr>
          </a:p>
          <a:p>
            <a:pPr marL="428400" indent="-321120">
              <a:lnSpc>
                <a:spcPct val="100000"/>
              </a:lnSpc>
              <a:spcAft>
                <a:spcPts val="1423"/>
              </a:spcAft>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Based on pseudo-random number generators</a:t>
            </a:r>
            <a:endParaRPr b="0" lang="en-US" sz="20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800" spc="-1" strike="noStrike">
                <a:solidFill>
                  <a:srgbClr val="000000"/>
                </a:solidFill>
                <a:uFill>
                  <a:solidFill>
                    <a:srgbClr val="ffffff"/>
                  </a:solidFill>
                </a:uFill>
                <a:latin typeface="Arial"/>
                <a:ea typeface="Droid Sans Fallback"/>
              </a:rPr>
              <a:t>Colored distribution from uniform distribution</a:t>
            </a:r>
            <a:endParaRPr b="0" lang="en-US" sz="1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800" spc="-1" strike="noStrike">
                <a:solidFill>
                  <a:srgbClr val="000000"/>
                </a:solidFill>
                <a:uFill>
                  <a:solidFill>
                    <a:srgbClr val="ffffff"/>
                  </a:solidFill>
                </a:uFill>
                <a:latin typeface="Arial"/>
                <a:ea typeface="Droid Sans Fallback"/>
              </a:rPr>
              <a:t>Techniques to avoid correlations</a:t>
            </a:r>
            <a:endParaRPr b="0" lang="en-US" sz="1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800" spc="-1" strike="noStrike">
                <a:solidFill>
                  <a:srgbClr val="000000"/>
                </a:solidFill>
                <a:uFill>
                  <a:solidFill>
                    <a:srgbClr val="ffffff"/>
                  </a:solidFill>
                </a:uFill>
                <a:latin typeface="Arial"/>
                <a:ea typeface="Droid Sans Fallback"/>
              </a:rPr>
              <a:t>        </a:t>
            </a:r>
            <a:r>
              <a:rPr b="0" lang="en-US" sz="1800" spc="-1" strike="noStrike">
                <a:solidFill>
                  <a:srgbClr val="000000"/>
                </a:solidFill>
                <a:uFill>
                  <a:solidFill>
                    <a:srgbClr val="ffffff"/>
                  </a:solidFill>
                </a:uFill>
                <a:latin typeface="Arial"/>
                <a:ea typeface="Droid Sans Fallback"/>
              </a:rPr>
              <a:t>''          guarantee big period in generator</a:t>
            </a:r>
            <a:endParaRPr b="0" lang="en-US" sz="1800" spc="-1" strike="noStrike">
              <a:solidFill>
                <a:srgbClr val="000000"/>
              </a:solidFill>
              <a:uFill>
                <a:solidFill>
                  <a:srgbClr val="ffffff"/>
                </a:solidFill>
              </a:uFill>
              <a:latin typeface="Arial"/>
            </a:endParaRPr>
          </a:p>
          <a:p>
            <a:pPr lvl="1" marL="860400" indent="-318240">
              <a:lnSpc>
                <a:spcPct val="94000"/>
              </a:lnSpc>
              <a:spcAft>
                <a:spcPts val="1137"/>
              </a:spcAft>
              <a:buClr>
                <a:srgbClr val="000000"/>
              </a:buClr>
              <a:buSzPct val="75000"/>
              <a:buFont typeface="Symbol"/>
              <a:buChar char=""/>
            </a:pPr>
            <a:r>
              <a:rPr b="0" lang="en-US" sz="1800" spc="-1" strike="noStrike">
                <a:solidFill>
                  <a:srgbClr val="000000"/>
                </a:solidFill>
                <a:uFill>
                  <a:solidFill>
                    <a:srgbClr val="ffffff"/>
                  </a:solidFill>
                </a:uFill>
                <a:latin typeface="Arial"/>
                <a:ea typeface="Droid Sans Fallback"/>
              </a:rPr>
              <a:t>        </a:t>
            </a:r>
            <a:r>
              <a:rPr b="0" lang="en-US" sz="1800" spc="-1" strike="noStrike">
                <a:solidFill>
                  <a:srgbClr val="000000"/>
                </a:solidFill>
                <a:uFill>
                  <a:solidFill>
                    <a:srgbClr val="ffffff"/>
                  </a:solidFill>
                </a:uFill>
                <a:latin typeface="Arial"/>
                <a:ea typeface="Droid Sans Fallback"/>
              </a:rPr>
              <a:t>''          avoid biasing</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503280" y="639720"/>
            <a:ext cx="9068400" cy="6123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w="9360">
            <a:solidFill>
              <a:srgbClr val="000000"/>
            </a:solidFill>
            <a:round/>
          </a:ln>
        </p:spPr>
        <p:style>
          <a:lnRef idx="0"/>
          <a:fillRef idx="0"/>
          <a:effectRef idx="0"/>
          <a:fontRef idx="minor"/>
        </p:style>
        <p:txBody>
          <a:bodyPr lIns="0" rIns="0" tIns="24120" bIns="0"/>
          <a:p>
            <a:pPr>
              <a:lnSpc>
                <a:spcPct val="100000"/>
              </a:lnSpc>
              <a:spcAft>
                <a:spcPts val="1423"/>
              </a:spcAft>
            </a:pPr>
            <a:r>
              <a:rPr b="0" lang="en-US" sz="1400" spc="-1" strike="noStrike">
                <a:solidFill>
                  <a:srgbClr val="000000"/>
                </a:solidFill>
                <a:uFill>
                  <a:solidFill>
                    <a:srgbClr val="ffffff"/>
                  </a:solidFill>
                </a:uFill>
                <a:latin typeface="Arial"/>
                <a:ea typeface="DejaVu Sans"/>
              </a:rPr>
              <a:t>(Explicaciones)</a:t>
            </a:r>
            <a:endParaRPr b="0" lang="en-US" sz="1400" spc="-1" strike="noStrike">
              <a:solidFill>
                <a:srgbClr val="000000"/>
              </a:solidFill>
              <a:uFill>
                <a:solidFill>
                  <a:srgbClr val="ffffff"/>
                </a:solidFill>
              </a:uFill>
              <a:latin typeface="Arial"/>
            </a:endParaRPr>
          </a:p>
          <a:p>
            <a:pPr>
              <a:lnSpc>
                <a:spcPct val="100000"/>
              </a:lnSpc>
              <a:spcAft>
                <a:spcPts val="1423"/>
              </a:spcAft>
            </a:pPr>
            <a:r>
              <a:rPr b="0" lang="en-US" sz="1400" spc="-1" strike="noStrike">
                <a:solidFill>
                  <a:srgbClr val="000000"/>
                </a:solidFill>
                <a:uFill>
                  <a:solidFill>
                    <a:srgbClr val="ffffff"/>
                  </a:solidFill>
                </a:uFill>
                <a:latin typeface="Arial"/>
                <a:ea typeface="DejaVu Sans"/>
              </a:rPr>
              <a:t>Como en todas las simulaciones, es necesario disponer de un modelo físico del sistema. En este caso se requiere un modelo de interacción para todos los mecanismos relevantes.</a:t>
            </a:r>
            <a:endParaRPr b="0" lang="en-US" sz="1400" spc="-1" strike="noStrike">
              <a:solidFill>
                <a:srgbClr val="000000"/>
              </a:solidFill>
              <a:uFill>
                <a:solidFill>
                  <a:srgbClr val="ffffff"/>
                </a:solidFill>
              </a:uFill>
              <a:latin typeface="Arial"/>
            </a:endParaRPr>
          </a:p>
          <a:p>
            <a:pPr>
              <a:lnSpc>
                <a:spcPct val="100000"/>
              </a:lnSpc>
              <a:spcAft>
                <a:spcPts val="1423"/>
              </a:spcAft>
            </a:pPr>
            <a:r>
              <a:rPr b="0" lang="en-US" sz="1400" spc="-1" strike="noStrike">
                <a:solidFill>
                  <a:srgbClr val="000000"/>
                </a:solidFill>
                <a:uFill>
                  <a:solidFill>
                    <a:srgbClr val="ffffff"/>
                  </a:solidFill>
                </a:uFill>
                <a:latin typeface="Arial"/>
                <a:ea typeface="DejaVu Sans"/>
              </a:rPr>
              <a:t>Suele basarse en las secciones eficaces asociadas a los diferentes mecanismos de interacción. Las secciones eficaces se pueden utilizar directamente o bien calcular en función de ellas las funciones de distribución de pro babilidad de las variables aleatorias implicadas en el movimiento de partículas. </a:t>
            </a:r>
            <a:endParaRPr b="0" lang="en-US" sz="1400" spc="-1" strike="noStrike">
              <a:solidFill>
                <a:srgbClr val="000000"/>
              </a:solidFill>
              <a:uFill>
                <a:solidFill>
                  <a:srgbClr val="ffffff"/>
                </a:solidFill>
              </a:uFill>
              <a:latin typeface="Arial"/>
            </a:endParaRPr>
          </a:p>
          <a:p>
            <a:pPr>
              <a:lnSpc>
                <a:spcPct val="100000"/>
              </a:lnSpc>
              <a:spcAft>
                <a:spcPts val="1423"/>
              </a:spcAft>
            </a:pPr>
            <a:r>
              <a:rPr b="0" lang="en-US" sz="1400" spc="-1" strike="noStrike">
                <a:solidFill>
                  <a:srgbClr val="000000"/>
                </a:solidFill>
                <a:uFill>
                  <a:solidFill>
                    <a:srgbClr val="ffffff"/>
                  </a:solidFill>
                </a:uFill>
                <a:latin typeface="Arial"/>
                <a:ea typeface="DejaVu Sans"/>
              </a:rPr>
              <a:t>Las variables aleatorias relevantes en problemas de transporte de radiación serían el recorrido libre entre interacciones sucesivas, el tipo de interacción de entre las posibles, la energía perdida, la desviación angular y el estado inicial de las secundarias.</a:t>
            </a:r>
            <a:endParaRPr b="0" lang="en-US" sz="1400" spc="-1" strike="noStrike">
              <a:solidFill>
                <a:srgbClr val="000000"/>
              </a:solidFill>
              <a:uFill>
                <a:solidFill>
                  <a:srgbClr val="ffffff"/>
                </a:solidFill>
              </a:uFill>
              <a:latin typeface="Arial"/>
            </a:endParaRPr>
          </a:p>
          <a:p>
            <a:pPr>
              <a:lnSpc>
                <a:spcPct val="100000"/>
              </a:lnSpc>
              <a:spcAft>
                <a:spcPts val="1423"/>
              </a:spcAft>
            </a:pPr>
            <a:r>
              <a:rPr b="0" lang="en-US" sz="1400" spc="-1" strike="noStrike">
                <a:solidFill>
                  <a:srgbClr val="000000"/>
                </a:solidFill>
                <a:uFill>
                  <a:solidFill>
                    <a:srgbClr val="ffffff"/>
                  </a:solidFill>
                </a:uFill>
                <a:latin typeface="Arial"/>
                <a:ea typeface="DejaVu Sans"/>
              </a:rPr>
              <a:t>Para generar variables aleatorias se han desarrollado diferentes métodos de mues treo según sea la distribución de probabilidad de la variable en cuestión.</a:t>
            </a:r>
            <a:endParaRPr b="0" lang="en-US" sz="1400" spc="-1" strike="noStrike">
              <a:solidFill>
                <a:srgbClr val="000000"/>
              </a:solidFill>
              <a:uFill>
                <a:solidFill>
                  <a:srgbClr val="ffffff"/>
                </a:solidFill>
              </a:uFill>
              <a:latin typeface="Arial"/>
            </a:endParaRPr>
          </a:p>
          <a:p>
            <a:pPr>
              <a:lnSpc>
                <a:spcPct val="100000"/>
              </a:lnSpc>
              <a:spcAft>
                <a:spcPts val="1423"/>
              </a:spcAft>
            </a:pPr>
            <a:r>
              <a:rPr b="0" lang="en-US" sz="1400" spc="-1" strike="noStrike">
                <a:solidFill>
                  <a:srgbClr val="000000"/>
                </a:solidFill>
                <a:uFill>
                  <a:solidFill>
                    <a:srgbClr val="ffffff"/>
                  </a:solidFill>
                </a:uFill>
                <a:latin typeface="Arial"/>
                <a:ea typeface="DejaVu Sans"/>
              </a:rPr>
              <a:t>En las simulaciones Monte Carlo de transporte de radiación la historia de una partícula consiste en una secuencia aleatoria de tramos rectos en vuelo libre que acaban en una interacción en la que cambia su momento (velocidad y dirección), posiblemente pierde energía y también puede generar partículas secundarias.</a:t>
            </a:r>
            <a:endParaRPr b="0" lang="en-US" sz="1400" spc="-1" strike="noStrike">
              <a:solidFill>
                <a:srgbClr val="000000"/>
              </a:solidFill>
              <a:uFill>
                <a:solidFill>
                  <a:srgbClr val="ffffff"/>
                </a:solidFill>
              </a:uFill>
              <a:latin typeface="Arial"/>
            </a:endParaRPr>
          </a:p>
          <a:p>
            <a:pPr>
              <a:lnSpc>
                <a:spcPct val="100000"/>
              </a:lnSpc>
              <a:spcAft>
                <a:spcPts val="1423"/>
              </a:spcAft>
            </a:pPr>
            <a:r>
              <a:rPr b="0" lang="en-US" sz="1400" spc="-1" strike="noStrike">
                <a:solidFill>
                  <a:srgbClr val="000000"/>
                </a:solidFill>
                <a:uFill>
                  <a:solidFill>
                    <a:srgbClr val="ffffff"/>
                  </a:solidFill>
                </a:uFill>
                <a:latin typeface="Arial"/>
                <a:ea typeface="DejaVu Sans"/>
              </a:rPr>
              <a:t>La simulación consiste en la generación numérica de una gran cantidad de historias, de modo que pueda obtenerse información cuantitativa por métodos estadísticos, mediante promedios y desviaciones. Esto permite estimar los valores de las variables macroscópicas a partir de las microscópicas.</a:t>
            </a:r>
            <a:endParaRPr b="0" lang="en-US" sz="1400" spc="-1" strike="noStrike">
              <a:solidFill>
                <a:srgbClr val="000000"/>
              </a:solidFill>
              <a:uFill>
                <a:solidFill>
                  <a:srgbClr val="ffffff"/>
                </a:solidFill>
              </a:uFill>
              <a:latin typeface="Arial"/>
            </a:endParaRPr>
          </a:p>
          <a:p>
            <a:pPr>
              <a:lnSpc>
                <a:spcPct val="100000"/>
              </a:lnSpc>
              <a:spcAft>
                <a:spcPts val="1423"/>
              </a:spcAft>
            </a:pPr>
            <a:r>
              <a:rPr b="0" lang="en-US" sz="1400" spc="-1" strike="noStrike">
                <a:solidFill>
                  <a:srgbClr val="000000"/>
                </a:solidFill>
                <a:uFill>
                  <a:solidFill>
                    <a:srgbClr val="ffffff"/>
                  </a:solidFill>
                </a:uFill>
                <a:latin typeface="Arial"/>
                <a:ea typeface="DejaVu Sans"/>
              </a:rPr>
              <a:t>Basados en generadores de números pseudoaleatorios, que deben tener una función de distribución determinada y que se obtiene, en general, a partir de números con distribución uniforme.</a:t>
            </a:r>
            <a:endParaRPr b="0" lang="en-US" sz="1400" spc="-1" strike="noStrike">
              <a:solidFill>
                <a:srgbClr val="000000"/>
              </a:solidFill>
              <a:uFill>
                <a:solidFill>
                  <a:srgbClr val="ffffff"/>
                </a:solidFill>
              </a:uFill>
              <a:latin typeface="Arial"/>
            </a:endParaRPr>
          </a:p>
          <a:p>
            <a:pPr>
              <a:lnSpc>
                <a:spcPct val="100000"/>
              </a:lnSpc>
              <a:spcAft>
                <a:spcPts val="1423"/>
              </a:spcAft>
            </a:pPr>
            <a:r>
              <a:rPr b="0" lang="en-US" sz="1400" spc="-1" strike="noStrike">
                <a:solidFill>
                  <a:srgbClr val="000000"/>
                </a:solidFill>
                <a:uFill>
                  <a:solidFill>
                    <a:srgbClr val="ffffff"/>
                  </a:solidFill>
                </a:uFill>
                <a:latin typeface="Arial"/>
                <a:ea typeface="DejaVu Sans"/>
              </a:rPr>
              <a:t>Es necesario asegurarse de que no hay correlación entre los números generados y que el período del generador sea mayor que el número de puntos que necesitamos, porque si no se produce un sesgo y el resultado será erróneo.</a:t>
            </a:r>
            <a:endParaRPr b="0" lang="en-US" sz="14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1127</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2014-11-20T10:57:05Z</dcterms:created>
  <dc:creator/>
  <dc:description/>
  <dc:language>en-US</dc:language>
  <cp:lastModifiedBy/>
  <dcterms:modified xsi:type="dcterms:W3CDTF">2018-10-10T11:15:10Z</dcterms:modified>
  <cp:revision>105</cp:revision>
  <dc:subject/>
  <dc:title>Presentación de PowerPoint</dc:title>
</cp:coreProperties>
</file>