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21" r:id="rId3"/>
    <p:sldId id="306" r:id="rId4"/>
    <p:sldId id="324" r:id="rId5"/>
    <p:sldId id="260" r:id="rId6"/>
    <p:sldId id="307" r:id="rId7"/>
    <p:sldId id="308" r:id="rId8"/>
    <p:sldId id="319" r:id="rId9"/>
    <p:sldId id="312" r:id="rId10"/>
    <p:sldId id="313" r:id="rId11"/>
    <p:sldId id="314" r:id="rId12"/>
    <p:sldId id="309" r:id="rId13"/>
    <p:sldId id="294" r:id="rId14"/>
    <p:sldId id="311" r:id="rId15"/>
    <p:sldId id="291" r:id="rId16"/>
    <p:sldId id="315" r:id="rId17"/>
    <p:sldId id="316" r:id="rId18"/>
    <p:sldId id="318" r:id="rId19"/>
    <p:sldId id="320" r:id="rId20"/>
    <p:sldId id="327" r:id="rId21"/>
    <p:sldId id="328" r:id="rId22"/>
    <p:sldId id="329" r:id="rId23"/>
    <p:sldId id="330" r:id="rId24"/>
    <p:sldId id="332" r:id="rId25"/>
    <p:sldId id="326" r:id="rId2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5A9E"/>
    <a:srgbClr val="FF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86" autoAdjust="0"/>
  </p:normalViewPr>
  <p:slideViewPr>
    <p:cSldViewPr>
      <p:cViewPr>
        <p:scale>
          <a:sx n="90" d="100"/>
          <a:sy n="90" d="100"/>
        </p:scale>
        <p:origin x="-1002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DB2C1-29DF-421D-B83A-B3A6998901E3}" type="datetimeFigureOut">
              <a:rPr lang="es-ES" smtClean="0"/>
              <a:pPr/>
              <a:t>30/09/2014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D224E-80EC-4156-80B5-74B80E4A50E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05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Which</a:t>
            </a:r>
            <a:r>
              <a:rPr lang="es-ES" dirty="0" smtClean="0"/>
              <a:t> </a:t>
            </a:r>
            <a:r>
              <a:rPr lang="es-ES" dirty="0" err="1" smtClean="0"/>
              <a:t>materials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D224E-80EC-4156-80B5-74B80E4A50E9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D224E-80EC-4156-80B5-74B80E4A50E9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5836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D224E-80EC-4156-80B5-74B80E4A50E9}" type="slidenum">
              <a:rPr lang="es-ES" smtClean="0"/>
              <a:pPr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5836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D224E-80EC-4156-80B5-74B80E4A50E9}" type="slidenum">
              <a:rPr lang="es-ES" smtClean="0"/>
              <a:pPr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5836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Que se mide en cada uno?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D224E-80EC-4156-80B5-74B80E4A50E9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Tipo</a:t>
            </a:r>
            <a:r>
              <a:rPr lang="es-ES" baseline="0" dirty="0" smtClean="0"/>
              <a:t> de cada uno </a:t>
            </a:r>
            <a:r>
              <a:rPr lang="es-ES" dirty="0" smtClean="0"/>
              <a:t>Que se mide en cada uno?</a:t>
            </a:r>
          </a:p>
          <a:p>
            <a:r>
              <a:rPr lang="es-ES" dirty="0" smtClean="0"/>
              <a:t>2 </a:t>
            </a:r>
            <a:r>
              <a:rPr lang="es-ES" dirty="0" err="1" smtClean="0"/>
              <a:t>rotating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analyser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to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measure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angle</a:t>
            </a:r>
            <a:r>
              <a:rPr lang="es-ES" baseline="0" dirty="0" smtClean="0"/>
              <a:t> XS (target </a:t>
            </a:r>
            <a:r>
              <a:rPr lang="es-ES" baseline="0" dirty="0" err="1" smtClean="0"/>
              <a:t>is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beam</a:t>
            </a:r>
            <a:r>
              <a:rPr lang="es-ES" baseline="0" dirty="0" smtClean="0"/>
              <a:t>, so </a:t>
            </a:r>
            <a:r>
              <a:rPr lang="es-ES" baseline="0" dirty="0" err="1" smtClean="0"/>
              <a:t>to</a:t>
            </a:r>
            <a:r>
              <a:rPr lang="es-ES" baseline="0" dirty="0" smtClean="0"/>
              <a:t> </a:t>
            </a:r>
            <a:r>
              <a:rPr lang="es-ES" baseline="0" dirty="0" err="1" smtClean="0"/>
              <a:t>get</a:t>
            </a:r>
            <a:r>
              <a:rPr lang="es-ES" baseline="0" dirty="0" smtClean="0"/>
              <a:t> a </a:t>
            </a:r>
            <a:r>
              <a:rPr lang="es-ES" baseline="0" dirty="0" err="1" smtClean="0"/>
              <a:t>point-like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interaction</a:t>
            </a:r>
            <a:r>
              <a:rPr lang="es-ES" baseline="0" dirty="0" smtClean="0"/>
              <a:t>)</a:t>
            </a:r>
          </a:p>
          <a:p>
            <a:r>
              <a:rPr lang="es-ES" baseline="0" dirty="0" smtClean="0"/>
              <a:t>3 </a:t>
            </a:r>
            <a:r>
              <a:rPr lang="es-ES" baseline="0" dirty="0" err="1" smtClean="0"/>
              <a:t>distinguish</a:t>
            </a:r>
            <a:r>
              <a:rPr lang="es-ES" baseline="0" dirty="0" smtClean="0"/>
              <a:t> OH and H2O+ </a:t>
            </a:r>
            <a:r>
              <a:rPr lang="es-ES" baseline="0" dirty="0" err="1" smtClean="0"/>
              <a:t>with</a:t>
            </a:r>
            <a:r>
              <a:rPr lang="es-ES" baseline="0" dirty="0" smtClean="0"/>
              <a:t> TOF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D224E-80EC-4156-80B5-74B80E4A50E9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Optical</a:t>
            </a:r>
            <a:r>
              <a:rPr lang="es-ES" dirty="0" smtClean="0"/>
              <a:t> potencial= </a:t>
            </a:r>
            <a:r>
              <a:rPr lang="es-ES" dirty="0" err="1" smtClean="0"/>
              <a:t>static</a:t>
            </a:r>
            <a:r>
              <a:rPr lang="es-ES" baseline="0" dirty="0" smtClean="0"/>
              <a:t>  + </a:t>
            </a:r>
            <a:r>
              <a:rPr lang="es-ES" baseline="0" dirty="0" err="1" smtClean="0"/>
              <a:t>exchange</a:t>
            </a:r>
            <a:r>
              <a:rPr lang="es-ES" baseline="0" dirty="0" smtClean="0"/>
              <a:t> + </a:t>
            </a:r>
            <a:r>
              <a:rPr lang="es-ES" baseline="0" dirty="0" err="1" smtClean="0"/>
              <a:t>polarisation</a:t>
            </a:r>
            <a:r>
              <a:rPr lang="es-ES" baseline="0" dirty="0" smtClean="0"/>
              <a:t> (</a:t>
            </a:r>
            <a:r>
              <a:rPr lang="es-ES" baseline="0" dirty="0" err="1" smtClean="0"/>
              <a:t>interaction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with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cloud</a:t>
            </a:r>
            <a:r>
              <a:rPr lang="es-ES" baseline="0" dirty="0" smtClean="0"/>
              <a:t> of e-) + i*</a:t>
            </a:r>
            <a:r>
              <a:rPr lang="es-ES" baseline="0" dirty="0" err="1" smtClean="0"/>
              <a:t>inelastic</a:t>
            </a:r>
            <a:r>
              <a:rPr lang="es-ES" baseline="0" dirty="0" smtClean="0"/>
              <a:t>: </a:t>
            </a:r>
            <a:r>
              <a:rPr lang="es-ES" baseline="0" dirty="0" err="1" smtClean="0"/>
              <a:t>elastic</a:t>
            </a:r>
            <a:r>
              <a:rPr lang="es-ES" baseline="0" dirty="0" smtClean="0"/>
              <a:t> ICS and DCS, </a:t>
            </a:r>
            <a:r>
              <a:rPr lang="es-ES" baseline="0" dirty="0" err="1" smtClean="0"/>
              <a:t>inelastic</a:t>
            </a:r>
            <a:r>
              <a:rPr lang="es-ES" baseline="0" dirty="0" smtClean="0"/>
              <a:t> ICS and total ICS</a:t>
            </a:r>
          </a:p>
          <a:p>
            <a:r>
              <a:rPr lang="es-ES" dirty="0" smtClean="0"/>
              <a:t>No </a:t>
            </a:r>
            <a:r>
              <a:rPr lang="es-ES" dirty="0" err="1" smtClean="0"/>
              <a:t>translational</a:t>
            </a:r>
            <a:r>
              <a:rPr lang="es-ES" dirty="0" smtClean="0"/>
              <a:t> </a:t>
            </a:r>
            <a:r>
              <a:rPr lang="es-ES" dirty="0" err="1" smtClean="0"/>
              <a:t>excitations</a:t>
            </a:r>
            <a:r>
              <a:rPr lang="es-ES" dirty="0" smtClean="0"/>
              <a:t>!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D224E-80EC-4156-80B5-74B80E4A50E9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D224E-80EC-4156-80B5-74B80E4A50E9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5553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D224E-80EC-4156-80B5-74B80E4A50E9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5836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D224E-80EC-4156-80B5-74B80E4A50E9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5836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D224E-80EC-4156-80B5-74B80E4A50E9}" type="slidenum">
              <a:rPr lang="es-ES" smtClean="0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5836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D224E-80EC-4156-80B5-74B80E4A50E9}" type="slidenum">
              <a:rPr lang="es-ES" smtClean="0"/>
              <a:pPr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5836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1A30-39C7-416A-BDE4-7E0E17AD8B85}" type="datetimeFigureOut">
              <a:rPr lang="es-ES" smtClean="0"/>
              <a:pPr/>
              <a:t>30/09/2014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8374-42F5-4546-B224-6C79EFBB6F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9372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1A30-39C7-416A-BDE4-7E0E17AD8B85}" type="datetimeFigureOut">
              <a:rPr lang="es-ES" smtClean="0"/>
              <a:pPr/>
              <a:t>30/09/2014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8374-42F5-4546-B224-6C79EFBB6F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582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1A30-39C7-416A-BDE4-7E0E17AD8B85}" type="datetimeFigureOut">
              <a:rPr lang="es-ES" smtClean="0"/>
              <a:pPr/>
              <a:t>30/09/2014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8374-42F5-4546-B224-6C79EFBB6F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854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1A30-39C7-416A-BDE4-7E0E17AD8B85}" type="datetimeFigureOut">
              <a:rPr lang="es-ES" smtClean="0"/>
              <a:pPr/>
              <a:t>30/09/2014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8374-42F5-4546-B224-6C79EFBB6F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489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1A30-39C7-416A-BDE4-7E0E17AD8B85}" type="datetimeFigureOut">
              <a:rPr lang="es-ES" smtClean="0"/>
              <a:pPr/>
              <a:t>30/09/2014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8374-42F5-4546-B224-6C79EFBB6F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25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1A30-39C7-416A-BDE4-7E0E17AD8B85}" type="datetimeFigureOut">
              <a:rPr lang="es-ES" smtClean="0"/>
              <a:pPr/>
              <a:t>30/09/2014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8374-42F5-4546-B224-6C79EFBB6F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5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1A30-39C7-416A-BDE4-7E0E17AD8B85}" type="datetimeFigureOut">
              <a:rPr lang="es-ES" smtClean="0"/>
              <a:pPr/>
              <a:t>30/09/2014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8374-42F5-4546-B224-6C79EFBB6F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457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1A30-39C7-416A-BDE4-7E0E17AD8B85}" type="datetimeFigureOut">
              <a:rPr lang="es-ES" smtClean="0"/>
              <a:pPr/>
              <a:t>30/09/2014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8374-42F5-4546-B224-6C79EFBB6F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038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1A30-39C7-416A-BDE4-7E0E17AD8B85}" type="datetimeFigureOut">
              <a:rPr lang="es-ES" smtClean="0"/>
              <a:pPr/>
              <a:t>30/09/2014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8374-42F5-4546-B224-6C79EFBB6F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422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1A30-39C7-416A-BDE4-7E0E17AD8B85}" type="datetimeFigureOut">
              <a:rPr lang="es-ES" smtClean="0"/>
              <a:pPr/>
              <a:t>30/09/2014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8374-42F5-4546-B224-6C79EFBB6F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9786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1A30-39C7-416A-BDE4-7E0E17AD8B85}" type="datetimeFigureOut">
              <a:rPr lang="es-ES" smtClean="0"/>
              <a:pPr/>
              <a:t>30/09/2014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8374-42F5-4546-B224-6C79EFBB6F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623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51A30-39C7-416A-BDE4-7E0E17AD8B85}" type="datetimeFigureOut">
              <a:rPr lang="es-ES" smtClean="0"/>
              <a:pPr/>
              <a:t>30/09/2014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B8374-42F5-4546-B224-6C79EFBB6F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356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7" Type="http://schemas.openxmlformats.org/officeDocument/2006/relationships/image" Target="../media/image2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gif"/><Relationship Id="rId5" Type="http://schemas.openxmlformats.org/officeDocument/2006/relationships/image" Target="../media/image23.gif"/><Relationship Id="rId4" Type="http://schemas.openxmlformats.org/officeDocument/2006/relationships/image" Target="../media/image22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7" Type="http://schemas.openxmlformats.org/officeDocument/2006/relationships/image" Target="../media/image3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gif"/><Relationship Id="rId5" Type="http://schemas.openxmlformats.org/officeDocument/2006/relationships/image" Target="../media/image28.gif"/><Relationship Id="rId4" Type="http://schemas.openxmlformats.org/officeDocument/2006/relationships/image" Target="../media/image27.gi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gi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PowerPoint_Presentation3.pptx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PowerPoint_Presentation2.pptx"/><Relationship Id="rId11" Type="http://schemas.openxmlformats.org/officeDocument/2006/relationships/image" Target="../media/image4.emf"/><Relationship Id="rId5" Type="http://schemas.openxmlformats.org/officeDocument/2006/relationships/image" Target="../media/image1.emf"/><Relationship Id="rId10" Type="http://schemas.openxmlformats.org/officeDocument/2006/relationships/package" Target="../embeddings/Microsoft_PowerPoint_Presentation4.pptx"/><Relationship Id="rId4" Type="http://schemas.openxmlformats.org/officeDocument/2006/relationships/package" Target="../embeddings/Microsoft_PowerPoint_Presentation1.pptx"/><Relationship Id="rId9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6600"/>
                </a:solidFill>
              </a:rPr>
              <a:t>Geant4 LEPTS (Low Energy Particle Tracking Simulation): </a:t>
            </a:r>
            <a:r>
              <a:rPr lang="en-US" sz="4000" dirty="0" smtClean="0">
                <a:solidFill>
                  <a:srgbClr val="FF6600"/>
                </a:solidFill>
              </a:rPr>
              <a:t>Modeling </a:t>
            </a:r>
            <a:r>
              <a:rPr lang="en-US" sz="4000" dirty="0" smtClean="0">
                <a:solidFill>
                  <a:srgbClr val="FF6600"/>
                </a:solidFill>
              </a:rPr>
              <a:t>low energy particle </a:t>
            </a:r>
            <a:r>
              <a:rPr lang="en-US" sz="4000" dirty="0">
                <a:solidFill>
                  <a:srgbClr val="FF6600"/>
                </a:solidFill>
              </a:rPr>
              <a:t>interactions (</a:t>
            </a:r>
            <a:r>
              <a:rPr lang="en-US" sz="4000" dirty="0" smtClean="0">
                <a:solidFill>
                  <a:srgbClr val="FF6600"/>
                </a:solidFill>
              </a:rPr>
              <a:t>electrons, positrons </a:t>
            </a:r>
            <a:r>
              <a:rPr lang="en-US" sz="4000" dirty="0">
                <a:solidFill>
                  <a:srgbClr val="FF6600"/>
                </a:solidFill>
              </a:rPr>
              <a:t>and </a:t>
            </a:r>
            <a:r>
              <a:rPr lang="en-US" sz="4000" dirty="0" smtClean="0">
                <a:solidFill>
                  <a:srgbClr val="FF6600"/>
                </a:solidFill>
              </a:rPr>
              <a:t>radicals) </a:t>
            </a:r>
            <a:r>
              <a:rPr lang="en-US" sz="4000" dirty="0">
                <a:solidFill>
                  <a:srgbClr val="FF6600"/>
                </a:solidFill>
              </a:rPr>
              <a:t>in </a:t>
            </a:r>
            <a:r>
              <a:rPr lang="en-US" sz="4000" dirty="0" smtClean="0">
                <a:solidFill>
                  <a:srgbClr val="FF6600"/>
                </a:solidFill>
              </a:rPr>
              <a:t>biological media</a:t>
            </a:r>
            <a:endParaRPr lang="es-ES" sz="4000" dirty="0">
              <a:solidFill>
                <a:srgbClr val="FF660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496" y="3212976"/>
            <a:ext cx="8640960" cy="2736304"/>
          </a:xfrm>
        </p:spPr>
        <p:txBody>
          <a:bodyPr>
            <a:normAutofit fontScale="92500" lnSpcReduction="20000"/>
          </a:bodyPr>
          <a:lstStyle/>
          <a:p>
            <a:r>
              <a:rPr lang="es-ES" sz="3800" dirty="0" smtClean="0">
                <a:solidFill>
                  <a:srgbClr val="FFFF00"/>
                </a:solidFill>
              </a:rPr>
              <a:t>Gustavo García</a:t>
            </a:r>
            <a:r>
              <a:rPr lang="es-ES" sz="3800" baseline="30000" dirty="0" smtClean="0">
                <a:solidFill>
                  <a:srgbClr val="FFFF00"/>
                </a:solidFill>
              </a:rPr>
              <a:t>1, 2</a:t>
            </a:r>
          </a:p>
          <a:p>
            <a:r>
              <a:rPr lang="es-ES" sz="3800" dirty="0" smtClean="0">
                <a:solidFill>
                  <a:srgbClr val="FFFF00"/>
                </a:solidFill>
              </a:rPr>
              <a:t>Antonio Muñoz</a:t>
            </a:r>
            <a:r>
              <a:rPr lang="es-ES" sz="3800" baseline="30000" dirty="0" smtClean="0">
                <a:solidFill>
                  <a:srgbClr val="FFFF00"/>
                </a:solidFill>
              </a:rPr>
              <a:t>3</a:t>
            </a:r>
            <a:r>
              <a:rPr lang="es-ES" sz="3800" dirty="0" smtClean="0">
                <a:solidFill>
                  <a:srgbClr val="FFFF00"/>
                </a:solidFill>
              </a:rPr>
              <a:t>, Pedro Arce</a:t>
            </a:r>
            <a:r>
              <a:rPr lang="es-ES" sz="3800" baseline="30000" dirty="0" smtClean="0">
                <a:solidFill>
                  <a:srgbClr val="FFFF00"/>
                </a:solidFill>
              </a:rPr>
              <a:t>4</a:t>
            </a:r>
            <a:endParaRPr lang="es-ES" sz="2800" baseline="30000" dirty="0" smtClean="0">
              <a:solidFill>
                <a:schemeClr val="tx1"/>
              </a:solidFill>
            </a:endParaRPr>
          </a:p>
          <a:p>
            <a:r>
              <a:rPr lang="es-ES" sz="2100" baseline="30000" dirty="0" smtClean="0">
                <a:solidFill>
                  <a:schemeClr val="tx1"/>
                </a:solidFill>
              </a:rPr>
              <a:t>1</a:t>
            </a:r>
            <a:r>
              <a:rPr lang="es-ES" sz="2100" dirty="0" smtClean="0">
                <a:solidFill>
                  <a:schemeClr val="tx1"/>
                </a:solidFill>
              </a:rPr>
              <a:t>Instituto de Física Fundamental</a:t>
            </a:r>
          </a:p>
          <a:p>
            <a:r>
              <a:rPr lang="es-ES" sz="2100" dirty="0" smtClean="0">
                <a:solidFill>
                  <a:schemeClr val="tx1"/>
                </a:solidFill>
              </a:rPr>
              <a:t>Consejo Superior de Investigaciones Científicas (IFF-CSIC</a:t>
            </a:r>
            <a:r>
              <a:rPr lang="es-ES" sz="2100" dirty="0">
                <a:solidFill>
                  <a:schemeClr val="tx1"/>
                </a:solidFill>
              </a:rPr>
              <a:t>), Madrid, </a:t>
            </a:r>
            <a:r>
              <a:rPr lang="es-ES" sz="2100" dirty="0" err="1" smtClean="0">
                <a:solidFill>
                  <a:schemeClr val="tx1"/>
                </a:solidFill>
              </a:rPr>
              <a:t>Spain</a:t>
            </a:r>
            <a:endParaRPr lang="es-ES" sz="2100" dirty="0" smtClean="0">
              <a:solidFill>
                <a:schemeClr val="tx1"/>
              </a:solidFill>
            </a:endParaRPr>
          </a:p>
          <a:p>
            <a:r>
              <a:rPr lang="es-ES" sz="2100" baseline="30000" dirty="0" smtClean="0">
                <a:solidFill>
                  <a:schemeClr val="tx1"/>
                </a:solidFill>
              </a:rPr>
              <a:t>2</a:t>
            </a:r>
            <a:r>
              <a:rPr lang="es-ES" sz="2100" dirty="0" smtClean="0">
                <a:solidFill>
                  <a:schemeClr val="tx1"/>
                </a:solidFill>
              </a:rPr>
              <a:t>Centre </a:t>
            </a:r>
            <a:r>
              <a:rPr lang="es-ES" sz="2100" dirty="0" err="1" smtClean="0">
                <a:solidFill>
                  <a:schemeClr val="tx1"/>
                </a:solidFill>
              </a:rPr>
              <a:t>for</a:t>
            </a:r>
            <a:r>
              <a:rPr lang="es-ES" sz="2100" dirty="0" smtClean="0">
                <a:solidFill>
                  <a:schemeClr val="tx1"/>
                </a:solidFill>
              </a:rPr>
              <a:t> Medical Radiation </a:t>
            </a:r>
            <a:r>
              <a:rPr lang="es-ES" sz="2100" dirty="0" err="1" smtClean="0">
                <a:solidFill>
                  <a:schemeClr val="tx1"/>
                </a:solidFill>
              </a:rPr>
              <a:t>Physics</a:t>
            </a:r>
            <a:r>
              <a:rPr lang="es-ES" sz="2100" dirty="0" smtClean="0">
                <a:solidFill>
                  <a:schemeClr val="tx1"/>
                </a:solidFill>
              </a:rPr>
              <a:t>, </a:t>
            </a:r>
            <a:r>
              <a:rPr lang="es-ES" sz="2100" dirty="0" err="1" smtClean="0">
                <a:solidFill>
                  <a:schemeClr val="tx1"/>
                </a:solidFill>
              </a:rPr>
              <a:t>University</a:t>
            </a:r>
            <a:r>
              <a:rPr lang="es-ES" sz="2100" dirty="0" smtClean="0">
                <a:solidFill>
                  <a:schemeClr val="tx1"/>
                </a:solidFill>
              </a:rPr>
              <a:t> of </a:t>
            </a:r>
            <a:r>
              <a:rPr lang="es-ES" sz="2100" dirty="0" err="1" smtClean="0">
                <a:solidFill>
                  <a:schemeClr val="tx1"/>
                </a:solidFill>
              </a:rPr>
              <a:t>Wollongong</a:t>
            </a:r>
            <a:r>
              <a:rPr lang="es-ES" sz="2100" dirty="0" smtClean="0">
                <a:solidFill>
                  <a:schemeClr val="tx1"/>
                </a:solidFill>
              </a:rPr>
              <a:t>, NSW, Australia</a:t>
            </a:r>
          </a:p>
          <a:p>
            <a:r>
              <a:rPr lang="es-ES" sz="2100" baseline="30000" dirty="0" smtClean="0">
                <a:solidFill>
                  <a:schemeClr val="tx1"/>
                </a:solidFill>
              </a:rPr>
              <a:t>3</a:t>
            </a:r>
            <a:r>
              <a:rPr lang="es-ES" sz="2100" dirty="0" smtClean="0">
                <a:solidFill>
                  <a:schemeClr val="tx1"/>
                </a:solidFill>
              </a:rPr>
              <a:t>Scientific Computing </a:t>
            </a:r>
            <a:r>
              <a:rPr lang="es-ES" sz="2100" dirty="0" err="1" smtClean="0">
                <a:solidFill>
                  <a:schemeClr val="tx1"/>
                </a:solidFill>
              </a:rPr>
              <a:t>Unit</a:t>
            </a:r>
            <a:r>
              <a:rPr lang="es-ES" sz="2100" dirty="0" smtClean="0">
                <a:solidFill>
                  <a:schemeClr val="tx1"/>
                </a:solidFill>
              </a:rPr>
              <a:t>, CIEMAT, Madrid, </a:t>
            </a:r>
            <a:r>
              <a:rPr lang="es-ES" sz="2100" dirty="0" err="1" smtClean="0">
                <a:solidFill>
                  <a:schemeClr val="tx1"/>
                </a:solidFill>
              </a:rPr>
              <a:t>Spain</a:t>
            </a:r>
            <a:endParaRPr lang="es-ES" sz="2100" dirty="0" smtClean="0">
              <a:solidFill>
                <a:schemeClr val="tx1"/>
              </a:solidFill>
            </a:endParaRPr>
          </a:p>
          <a:p>
            <a:r>
              <a:rPr lang="es-ES" sz="2100" baseline="30000" dirty="0" smtClean="0">
                <a:solidFill>
                  <a:schemeClr val="tx1"/>
                </a:solidFill>
              </a:rPr>
              <a:t>4</a:t>
            </a:r>
            <a:r>
              <a:rPr lang="es-ES" sz="2100" dirty="0" smtClean="0">
                <a:solidFill>
                  <a:schemeClr val="tx1"/>
                </a:solidFill>
              </a:rPr>
              <a:t>Medical </a:t>
            </a:r>
            <a:r>
              <a:rPr lang="es-ES" sz="2100" dirty="0" err="1" smtClean="0">
                <a:solidFill>
                  <a:schemeClr val="tx1"/>
                </a:solidFill>
              </a:rPr>
              <a:t>Applications</a:t>
            </a:r>
            <a:r>
              <a:rPr lang="es-ES" sz="2100" dirty="0" smtClean="0">
                <a:solidFill>
                  <a:schemeClr val="tx1"/>
                </a:solidFill>
              </a:rPr>
              <a:t> </a:t>
            </a:r>
            <a:r>
              <a:rPr lang="es-ES" sz="2100" dirty="0" err="1" smtClean="0">
                <a:solidFill>
                  <a:schemeClr val="tx1"/>
                </a:solidFill>
              </a:rPr>
              <a:t>Unit</a:t>
            </a:r>
            <a:r>
              <a:rPr lang="es-ES" sz="2100" dirty="0" smtClean="0">
                <a:solidFill>
                  <a:schemeClr val="tx1"/>
                </a:solidFill>
              </a:rPr>
              <a:t>, CIEMAT, Madrid, </a:t>
            </a:r>
            <a:r>
              <a:rPr lang="es-ES" sz="2100" dirty="0" err="1" smtClean="0">
                <a:solidFill>
                  <a:schemeClr val="tx1"/>
                </a:solidFill>
              </a:rPr>
              <a:t>Spain</a:t>
            </a:r>
            <a:endParaRPr lang="es-ES" sz="2100" dirty="0" smtClean="0">
              <a:solidFill>
                <a:schemeClr val="tx1"/>
              </a:solidFill>
            </a:endParaRPr>
          </a:p>
          <a:p>
            <a:endParaRPr lang="es-ES" sz="2100" baseline="30000" dirty="0" smtClean="0">
              <a:solidFill>
                <a:schemeClr val="tx1"/>
              </a:solidFill>
            </a:endParaRPr>
          </a:p>
          <a:p>
            <a:endParaRPr lang="es-ES" sz="3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11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744" y="1340768"/>
            <a:ext cx="6246713" cy="4721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rgbClr val="FF6600"/>
                </a:solidFill>
              </a:rPr>
              <a:t>Input  data: Angular </a:t>
            </a:r>
            <a:r>
              <a:rPr lang="es-ES" dirty="0" err="1" smtClean="0">
                <a:solidFill>
                  <a:srgbClr val="FF6600"/>
                </a:solidFill>
              </a:rPr>
              <a:t>distribution</a:t>
            </a:r>
            <a:r>
              <a:rPr lang="es-ES" dirty="0" smtClean="0">
                <a:solidFill>
                  <a:srgbClr val="FF6600"/>
                </a:solidFill>
              </a:rPr>
              <a:t> </a:t>
            </a:r>
            <a:r>
              <a:rPr lang="es-ES" dirty="0" err="1" smtClean="0">
                <a:solidFill>
                  <a:srgbClr val="FF6600"/>
                </a:solidFill>
              </a:rPr>
              <a:t>functions</a:t>
            </a:r>
            <a:r>
              <a:rPr lang="es-ES" dirty="0" smtClean="0">
                <a:solidFill>
                  <a:srgbClr val="FF6600"/>
                </a:solidFill>
              </a:rPr>
              <a:t> (DCS)</a:t>
            </a:r>
            <a:endParaRPr lang="es-ES" dirty="0">
              <a:solidFill>
                <a:srgbClr val="FF660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491880" y="6165304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err="1" smtClean="0">
                <a:solidFill>
                  <a:srgbClr val="FFFF00"/>
                </a:solidFill>
              </a:rPr>
              <a:t>Pyrimidine</a:t>
            </a:r>
            <a:endParaRPr lang="es-E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93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rgbClr val="FF6600"/>
                </a:solidFill>
              </a:rPr>
              <a:t>Input data: </a:t>
            </a:r>
            <a:r>
              <a:rPr lang="es-ES" dirty="0" err="1" smtClean="0">
                <a:solidFill>
                  <a:srgbClr val="FF6600"/>
                </a:solidFill>
              </a:rPr>
              <a:t>Energy</a:t>
            </a:r>
            <a:r>
              <a:rPr lang="es-ES" dirty="0" smtClean="0">
                <a:solidFill>
                  <a:srgbClr val="FF6600"/>
                </a:solidFill>
              </a:rPr>
              <a:t> </a:t>
            </a:r>
            <a:r>
              <a:rPr lang="es-ES" dirty="0" err="1" smtClean="0">
                <a:solidFill>
                  <a:srgbClr val="FF6600"/>
                </a:solidFill>
              </a:rPr>
              <a:t>loss</a:t>
            </a:r>
            <a:r>
              <a:rPr lang="es-ES" dirty="0" smtClean="0">
                <a:solidFill>
                  <a:srgbClr val="FF6600"/>
                </a:solidFill>
              </a:rPr>
              <a:t> </a:t>
            </a:r>
            <a:r>
              <a:rPr lang="es-ES" dirty="0" err="1" smtClean="0">
                <a:solidFill>
                  <a:srgbClr val="FF6600"/>
                </a:solidFill>
              </a:rPr>
              <a:t>distribution</a:t>
            </a:r>
            <a:r>
              <a:rPr lang="es-ES" dirty="0" smtClean="0">
                <a:solidFill>
                  <a:srgbClr val="FF6600"/>
                </a:solidFill>
              </a:rPr>
              <a:t> </a:t>
            </a:r>
            <a:r>
              <a:rPr lang="es-ES" dirty="0" err="1" smtClean="0">
                <a:solidFill>
                  <a:srgbClr val="FF6600"/>
                </a:solidFill>
              </a:rPr>
              <a:t>functions</a:t>
            </a:r>
            <a:endParaRPr lang="es-ES" dirty="0">
              <a:solidFill>
                <a:srgbClr val="FF6600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72429"/>
            <a:ext cx="4355976" cy="292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340769"/>
            <a:ext cx="4320480" cy="2966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1475656" y="4221088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 smtClean="0">
                <a:solidFill>
                  <a:srgbClr val="FFFF00"/>
                </a:solidFill>
              </a:rPr>
              <a:t>Pyrimidine</a:t>
            </a:r>
            <a:endParaRPr lang="es-ES" sz="2400" b="1" dirty="0">
              <a:solidFill>
                <a:srgbClr val="FFFF00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444208" y="4263479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rgbClr val="FFFF00"/>
                </a:solidFill>
              </a:rPr>
              <a:t>Gold</a:t>
            </a:r>
            <a:endParaRPr lang="es-ES" sz="2400" b="1" dirty="0">
              <a:solidFill>
                <a:srgbClr val="FFFF00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95536" y="4811668"/>
            <a:ext cx="84249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s-ES_tradnl" sz="2400" b="1" dirty="0" smtClean="0"/>
              <a:t> </a:t>
            </a:r>
            <a:r>
              <a:rPr lang="es-ES_tradnl" sz="2400" b="1" dirty="0" err="1" smtClean="0"/>
              <a:t>Function</a:t>
            </a:r>
            <a:r>
              <a:rPr lang="es-ES_tradnl" sz="2400" b="1" dirty="0" smtClean="0"/>
              <a:t> </a:t>
            </a:r>
            <a:r>
              <a:rPr lang="es-ES_tradnl" sz="2400" b="1" dirty="0" err="1" smtClean="0"/>
              <a:t>truncated</a:t>
            </a:r>
            <a:r>
              <a:rPr lang="es-ES_tradnl" sz="2400" b="1" dirty="0" smtClean="0"/>
              <a:t> </a:t>
            </a:r>
            <a:r>
              <a:rPr lang="es-ES_tradnl" sz="2400" b="1" dirty="0" err="1" smtClean="0"/>
              <a:t>for</a:t>
            </a:r>
            <a:r>
              <a:rPr lang="es-ES_tradnl" sz="2400" b="1" dirty="0" smtClean="0"/>
              <a:t> </a:t>
            </a:r>
            <a:r>
              <a:rPr lang="es-ES_tradnl" sz="2400" b="1" dirty="0" err="1" smtClean="0"/>
              <a:t>energy</a:t>
            </a:r>
            <a:r>
              <a:rPr lang="es-ES_tradnl" sz="2400" b="1" dirty="0" smtClean="0"/>
              <a:t> &lt; </a:t>
            </a:r>
            <a:r>
              <a:rPr lang="es-ES_tradnl" sz="2400" b="1" dirty="0" err="1" smtClean="0"/>
              <a:t>tail</a:t>
            </a:r>
            <a:endParaRPr lang="es-ES_tradnl" sz="2400" b="1" dirty="0" smtClean="0"/>
          </a:p>
          <a:p>
            <a:pPr>
              <a:buFontTx/>
              <a:buChar char="-"/>
            </a:pPr>
            <a:r>
              <a:rPr lang="es-ES_tradnl" sz="2400" b="1" dirty="0" smtClean="0"/>
              <a:t> </a:t>
            </a:r>
            <a:r>
              <a:rPr lang="es-ES_tradnl" sz="2400" b="1" dirty="0" err="1" smtClean="0"/>
              <a:t>Different</a:t>
            </a:r>
            <a:r>
              <a:rPr lang="es-ES_tradnl" sz="2400" b="1" dirty="0" smtClean="0"/>
              <a:t> </a:t>
            </a:r>
            <a:r>
              <a:rPr lang="es-ES_tradnl" sz="2400" b="1" dirty="0" err="1" smtClean="0"/>
              <a:t>function</a:t>
            </a:r>
            <a:r>
              <a:rPr lang="es-ES_tradnl" sz="2400" b="1" dirty="0" smtClean="0"/>
              <a:t> </a:t>
            </a:r>
            <a:r>
              <a:rPr lang="es-ES_tradnl" sz="2400" b="1" dirty="0" err="1" smtClean="0"/>
              <a:t>for</a:t>
            </a:r>
            <a:r>
              <a:rPr lang="es-ES_tradnl" sz="2400" b="1" dirty="0" smtClean="0"/>
              <a:t> </a:t>
            </a:r>
            <a:r>
              <a:rPr lang="es-ES_tradnl" sz="2400" b="1" dirty="0" err="1" smtClean="0"/>
              <a:t>low</a:t>
            </a:r>
            <a:r>
              <a:rPr lang="es-ES_tradnl" sz="2400" b="1" dirty="0" smtClean="0"/>
              <a:t> </a:t>
            </a:r>
            <a:r>
              <a:rPr lang="es-ES_tradnl" sz="2400" b="1" dirty="0" err="1" smtClean="0"/>
              <a:t>energy</a:t>
            </a:r>
            <a:endParaRPr lang="es-ES_tradnl" sz="2400" b="1" dirty="0" smtClean="0"/>
          </a:p>
          <a:p>
            <a:pPr>
              <a:buFontTx/>
              <a:buChar char="-"/>
            </a:pPr>
            <a:r>
              <a:rPr lang="es-ES_tradnl" sz="2400" b="1" dirty="0" smtClean="0"/>
              <a:t> </a:t>
            </a:r>
            <a:r>
              <a:rPr lang="es-ES_tradnl" sz="2400" b="1" dirty="0" err="1" smtClean="0"/>
              <a:t>High</a:t>
            </a:r>
            <a:r>
              <a:rPr lang="es-ES_tradnl" sz="2400" b="1" dirty="0" smtClean="0"/>
              <a:t> </a:t>
            </a:r>
            <a:r>
              <a:rPr lang="es-ES_tradnl" sz="2400" b="1" dirty="0" err="1" smtClean="0"/>
              <a:t>incident</a:t>
            </a:r>
            <a:r>
              <a:rPr lang="es-ES_tradnl" sz="2400" b="1" dirty="0" smtClean="0"/>
              <a:t> </a:t>
            </a:r>
            <a:r>
              <a:rPr lang="es-ES_tradnl" sz="2400" b="1" dirty="0" err="1" smtClean="0"/>
              <a:t>energy</a:t>
            </a:r>
            <a:r>
              <a:rPr lang="es-ES_tradnl" sz="2400" b="1" dirty="0" smtClean="0"/>
              <a:t>: </a:t>
            </a:r>
            <a:r>
              <a:rPr lang="es-ES_tradnl" sz="2400" b="1" dirty="0" err="1" smtClean="0"/>
              <a:t>include</a:t>
            </a:r>
            <a:r>
              <a:rPr lang="es-ES_tradnl" sz="2400" b="1" dirty="0" smtClean="0"/>
              <a:t> </a:t>
            </a:r>
            <a:r>
              <a:rPr lang="es-ES_tradnl" sz="2400" b="1" dirty="0" err="1" smtClean="0"/>
              <a:t>higher</a:t>
            </a:r>
            <a:r>
              <a:rPr lang="es-ES_tradnl" sz="2400" b="1" dirty="0" smtClean="0"/>
              <a:t> </a:t>
            </a:r>
            <a:r>
              <a:rPr lang="es-ES_tradnl" sz="2400" b="1" dirty="0" err="1" smtClean="0"/>
              <a:t>order</a:t>
            </a:r>
            <a:r>
              <a:rPr lang="es-ES_tradnl" sz="2400" b="1" dirty="0" smtClean="0"/>
              <a:t> </a:t>
            </a:r>
            <a:r>
              <a:rPr lang="es-ES_tradnl" sz="2400" b="1" dirty="0" err="1" smtClean="0"/>
              <a:t>ionisations</a:t>
            </a:r>
            <a:endParaRPr lang="es-ES_tradnl" sz="2400" b="1" dirty="0" smtClean="0"/>
          </a:p>
          <a:p>
            <a:pPr>
              <a:buFontTx/>
              <a:buChar char="-"/>
            </a:pPr>
            <a:r>
              <a:rPr lang="es-ES_tradnl" sz="2400" b="1" dirty="0" smtClean="0"/>
              <a:t> No </a:t>
            </a:r>
            <a:r>
              <a:rPr lang="es-ES_tradnl" sz="2400" b="1" dirty="0" err="1" smtClean="0"/>
              <a:t>angle</a:t>
            </a:r>
            <a:r>
              <a:rPr lang="es-ES_tradnl" sz="2400" b="1" dirty="0" smtClean="0"/>
              <a:t> </a:t>
            </a:r>
            <a:r>
              <a:rPr lang="es-ES_tradnl" sz="2400" b="1" dirty="0" err="1" smtClean="0"/>
              <a:t>dependency</a:t>
            </a:r>
            <a:r>
              <a:rPr lang="es-ES_tradnl" sz="2400" b="1" dirty="0" smtClean="0"/>
              <a:t> (</a:t>
            </a:r>
            <a:r>
              <a:rPr lang="es-ES_tradnl" sz="2400" b="1" dirty="0" err="1" smtClean="0"/>
              <a:t>being</a:t>
            </a:r>
            <a:r>
              <a:rPr lang="es-ES_tradnl" sz="2400" b="1" dirty="0" smtClean="0"/>
              <a:t> </a:t>
            </a:r>
            <a:r>
              <a:rPr lang="es-ES_tradnl" sz="2400" b="1" dirty="0" err="1" smtClean="0"/>
              <a:t>introduced</a:t>
            </a:r>
            <a:r>
              <a:rPr lang="es-ES_tradnl" sz="2400" b="1" dirty="0" smtClean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225609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0" y="21499"/>
            <a:ext cx="9144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es-ES_tradnl" sz="4800" b="1" dirty="0" err="1" smtClean="0">
                <a:solidFill>
                  <a:srgbClr val="FF6600"/>
                </a:solidFill>
              </a:rPr>
              <a:t>Calculations</a:t>
            </a:r>
            <a:r>
              <a:rPr lang="es-ES_tradnl" sz="4800" b="1" dirty="0" smtClean="0">
                <a:solidFill>
                  <a:srgbClr val="FF6600"/>
                </a:solidFill>
              </a:rPr>
              <a:t> </a:t>
            </a:r>
            <a:r>
              <a:rPr lang="es-ES_tradnl" b="1" dirty="0" smtClean="0">
                <a:solidFill>
                  <a:srgbClr val="FF6600"/>
                </a:solidFill>
              </a:rPr>
              <a:t>                                       </a:t>
            </a:r>
            <a:r>
              <a:rPr lang="es-ES_tradnl" sz="2300" dirty="0" err="1" smtClean="0">
                <a:solidFill>
                  <a:srgbClr val="FF6600"/>
                </a:solidFill>
              </a:rPr>
              <a:t>Electron</a:t>
            </a:r>
            <a:r>
              <a:rPr lang="es-ES_tradnl" sz="2300" dirty="0">
                <a:solidFill>
                  <a:srgbClr val="FF6600"/>
                </a:solidFill>
              </a:rPr>
              <a:t> </a:t>
            </a:r>
            <a:r>
              <a:rPr lang="es-ES_tradnl" sz="2300" dirty="0" err="1" smtClean="0">
                <a:solidFill>
                  <a:srgbClr val="FF6600"/>
                </a:solidFill>
              </a:rPr>
              <a:t>scattering</a:t>
            </a:r>
            <a:r>
              <a:rPr lang="es-ES_tradnl" sz="2300" dirty="0" smtClean="0">
                <a:solidFill>
                  <a:srgbClr val="FF6600"/>
                </a:solidFill>
              </a:rPr>
              <a:t> in molecular and </a:t>
            </a:r>
            <a:r>
              <a:rPr lang="es-ES_tradnl" sz="2300" dirty="0" err="1" smtClean="0">
                <a:solidFill>
                  <a:srgbClr val="FF6600"/>
                </a:solidFill>
              </a:rPr>
              <a:t>condensed</a:t>
            </a:r>
            <a:r>
              <a:rPr lang="es-ES_tradnl" sz="2300" dirty="0" smtClean="0">
                <a:solidFill>
                  <a:srgbClr val="FF6600"/>
                </a:solidFill>
              </a:rPr>
              <a:t> media </a:t>
            </a:r>
            <a:endParaRPr lang="es-ES" sz="2300" dirty="0" smtClean="0">
              <a:solidFill>
                <a:srgbClr val="A50021"/>
              </a:solidFill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725046" y="120873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 dirty="0" err="1" smtClean="0">
                <a:solidFill>
                  <a:srgbClr val="FFFF00"/>
                </a:solidFill>
              </a:rPr>
              <a:t>Atoms</a:t>
            </a:r>
            <a:r>
              <a:rPr lang="es-ES_tradnl" b="1" dirty="0" smtClean="0">
                <a:solidFill>
                  <a:srgbClr val="FFFF00"/>
                </a:solidFill>
              </a:rPr>
              <a:t>: </a:t>
            </a:r>
            <a:r>
              <a:rPr lang="es-ES_tradnl" sz="2400" dirty="0" err="1" smtClean="0"/>
              <a:t>Model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potential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representation</a:t>
            </a:r>
            <a:r>
              <a:rPr lang="es-ES_tradnl" sz="2400" dirty="0" smtClean="0"/>
              <a:t>,</a:t>
            </a:r>
          </a:p>
          <a:p>
            <a:pPr marL="457200" lvl="1" indent="0">
              <a:buNone/>
            </a:pPr>
            <a:r>
              <a:rPr lang="es-ES_tradnl" dirty="0" smtClean="0">
                <a:solidFill>
                  <a:srgbClr val="FFC000"/>
                </a:solidFill>
              </a:rPr>
              <a:t>     </a:t>
            </a:r>
          </a:p>
          <a:p>
            <a:endParaRPr lang="es-ES_tradnl" sz="1200" b="1" dirty="0" smtClean="0">
              <a:solidFill>
                <a:srgbClr val="FFFF00"/>
              </a:solidFill>
            </a:endParaRPr>
          </a:p>
          <a:p>
            <a:r>
              <a:rPr lang="es-ES_tradnl" b="1" dirty="0" err="1" smtClean="0">
                <a:solidFill>
                  <a:srgbClr val="FFFF00"/>
                </a:solidFill>
              </a:rPr>
              <a:t>Molecules</a:t>
            </a:r>
            <a:r>
              <a:rPr lang="es-ES_tradnl" b="1" dirty="0" smtClean="0">
                <a:solidFill>
                  <a:srgbClr val="FFFF00"/>
                </a:solidFill>
              </a:rPr>
              <a:t>:</a:t>
            </a:r>
            <a:endParaRPr lang="es-ES_tradnl" dirty="0" smtClean="0">
              <a:solidFill>
                <a:srgbClr val="FFFF00"/>
              </a:solidFill>
            </a:endParaRPr>
          </a:p>
          <a:p>
            <a:pPr lvl="1"/>
            <a:r>
              <a:rPr lang="es-ES_tradnl" sz="2400" b="1" dirty="0" err="1" smtClean="0">
                <a:solidFill>
                  <a:srgbClr val="FFFF00"/>
                </a:solidFill>
              </a:rPr>
              <a:t>Independent</a:t>
            </a:r>
            <a:r>
              <a:rPr lang="es-ES_tradnl" sz="2400" b="1" dirty="0" smtClean="0">
                <a:solidFill>
                  <a:srgbClr val="FFFF00"/>
                </a:solidFill>
              </a:rPr>
              <a:t> </a:t>
            </a:r>
            <a:r>
              <a:rPr lang="es-ES_tradnl" sz="2400" b="1" dirty="0" err="1" smtClean="0">
                <a:solidFill>
                  <a:srgbClr val="FFFF00"/>
                </a:solidFill>
              </a:rPr>
              <a:t>atom</a:t>
            </a:r>
            <a:r>
              <a:rPr lang="es-ES_tradnl" sz="2400" b="1" dirty="0" smtClean="0">
                <a:solidFill>
                  <a:srgbClr val="FFFF00"/>
                </a:solidFill>
              </a:rPr>
              <a:t> </a:t>
            </a:r>
            <a:r>
              <a:rPr lang="es-ES_tradnl" sz="2400" b="1" dirty="0" err="1" smtClean="0">
                <a:solidFill>
                  <a:srgbClr val="FFFF00"/>
                </a:solidFill>
              </a:rPr>
              <a:t>model</a:t>
            </a:r>
            <a:r>
              <a:rPr lang="es-ES_tradnl" sz="2400" b="1" dirty="0" smtClean="0">
                <a:solidFill>
                  <a:srgbClr val="FFFF00"/>
                </a:solidFill>
              </a:rPr>
              <a:t> </a:t>
            </a:r>
            <a:r>
              <a:rPr lang="es-ES_tradnl" sz="2400" dirty="0" smtClean="0"/>
              <a:t>(IAM), </a:t>
            </a:r>
            <a:r>
              <a:rPr lang="es-ES_tradnl" sz="2400" dirty="0" err="1" smtClean="0"/>
              <a:t>Aditivity</a:t>
            </a:r>
            <a:r>
              <a:rPr lang="es-ES_tradnl" sz="2400" dirty="0" smtClean="0"/>
              <a:t> rule (AR) </a:t>
            </a:r>
            <a:r>
              <a:rPr lang="es-ES_tradnl" sz="2400" dirty="0" err="1" smtClean="0"/>
              <a:t>with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screening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corrections</a:t>
            </a:r>
            <a:r>
              <a:rPr lang="es-ES_tradnl" sz="2400" dirty="0" smtClean="0"/>
              <a:t> (SCAR)</a:t>
            </a:r>
          </a:p>
          <a:p>
            <a:pPr lvl="1"/>
            <a:r>
              <a:rPr lang="es-ES_tradnl" sz="2400" b="1" dirty="0" err="1" smtClean="0">
                <a:solidFill>
                  <a:srgbClr val="FFFF00"/>
                </a:solidFill>
              </a:rPr>
              <a:t>Additional</a:t>
            </a:r>
            <a:r>
              <a:rPr lang="es-ES_tradnl" sz="2400" b="1" dirty="0" smtClean="0">
                <a:solidFill>
                  <a:srgbClr val="FFFF00"/>
                </a:solidFill>
              </a:rPr>
              <a:t> </a:t>
            </a:r>
            <a:r>
              <a:rPr lang="es-ES_tradnl" sz="2400" b="1" dirty="0" err="1" smtClean="0">
                <a:solidFill>
                  <a:srgbClr val="FFFF00"/>
                </a:solidFill>
              </a:rPr>
              <a:t>dipole</a:t>
            </a:r>
            <a:r>
              <a:rPr lang="es-ES_tradnl" sz="2400" b="1" dirty="0" smtClean="0">
                <a:solidFill>
                  <a:srgbClr val="FFFF00"/>
                </a:solidFill>
              </a:rPr>
              <a:t> </a:t>
            </a:r>
            <a:r>
              <a:rPr lang="es-ES_tradnl" sz="2400" b="1" dirty="0" err="1" smtClean="0">
                <a:solidFill>
                  <a:srgbClr val="FFFF00"/>
                </a:solidFill>
              </a:rPr>
              <a:t>rotational</a:t>
            </a:r>
            <a:r>
              <a:rPr lang="es-ES_tradnl" sz="2400" b="1" dirty="0" smtClean="0">
                <a:solidFill>
                  <a:srgbClr val="FFFF00"/>
                </a:solidFill>
              </a:rPr>
              <a:t> </a:t>
            </a:r>
            <a:r>
              <a:rPr lang="es-ES_tradnl" sz="2400" b="1" dirty="0" err="1" smtClean="0">
                <a:solidFill>
                  <a:srgbClr val="FFFF00"/>
                </a:solidFill>
              </a:rPr>
              <a:t>excitations</a:t>
            </a:r>
            <a:r>
              <a:rPr lang="es-ES_tradnl" sz="2400" b="1" dirty="0" smtClean="0">
                <a:solidFill>
                  <a:srgbClr val="FFFF00"/>
                </a:solidFill>
              </a:rPr>
              <a:t>  </a:t>
            </a:r>
            <a:r>
              <a:rPr lang="es-ES_tradnl" sz="2400" dirty="0" smtClean="0"/>
              <a:t>(FBA)</a:t>
            </a:r>
          </a:p>
          <a:p>
            <a:r>
              <a:rPr lang="es-ES_tradnl" b="1" dirty="0" err="1" smtClean="0">
                <a:solidFill>
                  <a:srgbClr val="FFFF00"/>
                </a:solidFill>
              </a:rPr>
              <a:t>Condensation</a:t>
            </a:r>
            <a:r>
              <a:rPr lang="es-ES_tradnl" b="1" dirty="0" smtClean="0">
                <a:solidFill>
                  <a:srgbClr val="FFFF00"/>
                </a:solidFill>
              </a:rPr>
              <a:t> </a:t>
            </a:r>
            <a:r>
              <a:rPr lang="es-ES_tradnl" b="1" dirty="0" err="1" smtClean="0">
                <a:solidFill>
                  <a:srgbClr val="FFFF00"/>
                </a:solidFill>
              </a:rPr>
              <a:t>effects</a:t>
            </a:r>
            <a:r>
              <a:rPr lang="es-ES_tradnl" b="1" dirty="0" smtClean="0">
                <a:solidFill>
                  <a:srgbClr val="FFFF00"/>
                </a:solidFill>
              </a:rPr>
              <a:t>: </a:t>
            </a:r>
            <a:r>
              <a:rPr lang="es-ES_tradnl" sz="2400" dirty="0" err="1" smtClean="0"/>
              <a:t>Atomic</a:t>
            </a:r>
            <a:r>
              <a:rPr lang="es-ES_tradnl" sz="2400" dirty="0" smtClean="0"/>
              <a:t> and molecular </a:t>
            </a:r>
            <a:r>
              <a:rPr lang="es-ES_tradnl" sz="2400" dirty="0" err="1" smtClean="0"/>
              <a:t>clusters</a:t>
            </a:r>
            <a:r>
              <a:rPr lang="es-ES_tradnl" sz="2400" dirty="0" smtClean="0"/>
              <a:t>, </a:t>
            </a:r>
            <a:r>
              <a:rPr lang="es-ES_tradnl" sz="2400" dirty="0" err="1" smtClean="0"/>
              <a:t>liquids</a:t>
            </a:r>
            <a:r>
              <a:rPr lang="es-ES_tradnl" sz="2400" dirty="0" smtClean="0"/>
              <a:t>, </a:t>
            </a:r>
            <a:r>
              <a:rPr lang="es-ES_tradnl" sz="2400" dirty="0" err="1" smtClean="0"/>
              <a:t>solids</a:t>
            </a:r>
            <a:r>
              <a:rPr lang="es-ES_tradnl" sz="2400" dirty="0" smtClean="0"/>
              <a:t> (IAM-SCAR)</a:t>
            </a:r>
          </a:p>
          <a:p>
            <a:r>
              <a:rPr lang="es-ES_tradnl" b="1" dirty="0" err="1" smtClean="0">
                <a:solidFill>
                  <a:srgbClr val="FFFF00"/>
                </a:solidFill>
              </a:rPr>
              <a:t>Low</a:t>
            </a:r>
            <a:r>
              <a:rPr lang="es-ES_tradnl" b="1" dirty="0" smtClean="0">
                <a:solidFill>
                  <a:srgbClr val="FFFF00"/>
                </a:solidFill>
              </a:rPr>
              <a:t> </a:t>
            </a:r>
            <a:r>
              <a:rPr lang="es-ES_tradnl" b="1" dirty="0" err="1" smtClean="0">
                <a:solidFill>
                  <a:srgbClr val="FFFF00"/>
                </a:solidFill>
              </a:rPr>
              <a:t>energy</a:t>
            </a:r>
            <a:r>
              <a:rPr lang="es-ES_tradnl" b="1" dirty="0" smtClean="0">
                <a:solidFill>
                  <a:srgbClr val="FFFF00"/>
                </a:solidFill>
              </a:rPr>
              <a:t> (&lt; 20 eV) </a:t>
            </a:r>
            <a:r>
              <a:rPr lang="es-ES_tradnl" b="1" dirty="0" err="1" smtClean="0">
                <a:solidFill>
                  <a:srgbClr val="FFFF00"/>
                </a:solidFill>
              </a:rPr>
              <a:t>extension</a:t>
            </a:r>
            <a:r>
              <a:rPr lang="es-ES_tradnl" dirty="0" smtClean="0">
                <a:solidFill>
                  <a:srgbClr val="FFFF00"/>
                </a:solidFill>
              </a:rPr>
              <a:t> : </a:t>
            </a:r>
            <a:r>
              <a:rPr lang="es-ES_tradnl" sz="2400" dirty="0" smtClean="0"/>
              <a:t>Single-Centre </a:t>
            </a:r>
            <a:r>
              <a:rPr lang="es-ES_tradnl" sz="2400" dirty="0" err="1" smtClean="0"/>
              <a:t>Expansion</a:t>
            </a:r>
            <a:r>
              <a:rPr lang="es-ES_tradnl" sz="2400" dirty="0" smtClean="0"/>
              <a:t> and R-</a:t>
            </a:r>
            <a:r>
              <a:rPr lang="es-ES_tradnl" sz="2400" dirty="0" err="1" smtClean="0"/>
              <a:t>Matrix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procedures</a:t>
            </a:r>
            <a:endParaRPr lang="es-ES_tradnl" sz="2400" dirty="0" smtClean="0"/>
          </a:p>
        </p:txBody>
      </p:sp>
      <p:sp>
        <p:nvSpPr>
          <p:cNvPr id="5" name="4 Rectángulo"/>
          <p:cNvSpPr/>
          <p:nvPr/>
        </p:nvSpPr>
        <p:spPr>
          <a:xfrm>
            <a:off x="971745" y="1628800"/>
            <a:ext cx="67687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ES_tradnl" sz="2000" dirty="0" smtClean="0">
                <a:solidFill>
                  <a:prstClr val="white"/>
                </a:solidFill>
              </a:rPr>
              <a:t>    </a:t>
            </a:r>
          </a:p>
          <a:p>
            <a:pPr lvl="1"/>
            <a:r>
              <a:rPr lang="es-ES_tradnl" sz="2000" dirty="0">
                <a:solidFill>
                  <a:prstClr val="white"/>
                </a:solidFill>
              </a:rPr>
              <a:t> </a:t>
            </a:r>
            <a:r>
              <a:rPr lang="es-ES_tradnl" sz="2000" dirty="0" smtClean="0">
                <a:solidFill>
                  <a:prstClr val="white"/>
                </a:solidFill>
              </a:rPr>
              <a:t>            </a:t>
            </a:r>
            <a:r>
              <a:rPr lang="es-ES_tradnl" sz="2400" b="1" dirty="0" smtClean="0"/>
              <a:t>V(</a:t>
            </a:r>
            <a:r>
              <a:rPr lang="es-ES_tradnl" sz="2400" b="1" i="1" dirty="0" smtClean="0"/>
              <a:t>r</a:t>
            </a:r>
            <a:r>
              <a:rPr lang="es-ES_tradnl" sz="2400" b="1" dirty="0"/>
              <a:t>)= </a:t>
            </a:r>
            <a:r>
              <a:rPr lang="es-ES_tradnl" sz="2400" b="1" dirty="0" err="1"/>
              <a:t>V</a:t>
            </a:r>
            <a:r>
              <a:rPr lang="es-ES_tradnl" sz="2400" b="1" baseline="-25000" dirty="0" err="1"/>
              <a:t>st</a:t>
            </a:r>
            <a:r>
              <a:rPr lang="es-ES_tradnl" sz="2400" b="1" dirty="0"/>
              <a:t>(</a:t>
            </a:r>
            <a:r>
              <a:rPr lang="es-ES_tradnl" sz="2400" b="1" i="1" dirty="0"/>
              <a:t>r</a:t>
            </a:r>
            <a:r>
              <a:rPr lang="es-ES_tradnl" sz="2400" b="1" dirty="0"/>
              <a:t>)+</a:t>
            </a:r>
            <a:r>
              <a:rPr lang="es-ES_tradnl" sz="2400" b="1" dirty="0" err="1"/>
              <a:t>V</a:t>
            </a:r>
            <a:r>
              <a:rPr lang="es-ES_tradnl" sz="2400" b="1" baseline="-25000" dirty="0" err="1"/>
              <a:t>ex</a:t>
            </a:r>
            <a:r>
              <a:rPr lang="es-ES_tradnl" sz="2400" b="1" dirty="0"/>
              <a:t>(</a:t>
            </a:r>
            <a:r>
              <a:rPr lang="es-ES_tradnl" sz="2400" b="1" i="1" dirty="0"/>
              <a:t>r</a:t>
            </a:r>
            <a:r>
              <a:rPr lang="es-ES_tradnl" sz="2400" b="1" dirty="0"/>
              <a:t>)+</a:t>
            </a:r>
            <a:r>
              <a:rPr lang="es-ES_tradnl" sz="2400" b="1" dirty="0" err="1"/>
              <a:t>V</a:t>
            </a:r>
            <a:r>
              <a:rPr lang="es-ES_tradnl" sz="2400" b="1" baseline="-25000" dirty="0" err="1"/>
              <a:t>pol</a:t>
            </a:r>
            <a:r>
              <a:rPr lang="es-ES_tradnl" sz="2400" b="1" dirty="0"/>
              <a:t>(</a:t>
            </a:r>
            <a:r>
              <a:rPr lang="es-ES_tradnl" sz="2400" b="1" i="1" dirty="0"/>
              <a:t>r</a:t>
            </a:r>
            <a:r>
              <a:rPr lang="es-ES_tradnl" sz="2400" b="1" dirty="0"/>
              <a:t>)+i[</a:t>
            </a:r>
            <a:r>
              <a:rPr lang="es-ES_tradnl" sz="2400" b="1" dirty="0" err="1"/>
              <a:t>V</a:t>
            </a:r>
            <a:r>
              <a:rPr lang="es-ES_tradnl" sz="2400" b="1" baseline="-25000" dirty="0" err="1"/>
              <a:t>abs</a:t>
            </a:r>
            <a:r>
              <a:rPr lang="es-ES_tradnl" sz="2400" b="1" dirty="0"/>
              <a:t>(</a:t>
            </a:r>
            <a:r>
              <a:rPr lang="es-ES_tradnl" sz="2400" b="1" i="1" dirty="0"/>
              <a:t>r</a:t>
            </a:r>
            <a:r>
              <a:rPr lang="es-ES_tradnl" sz="2400" b="1" dirty="0" smtClean="0"/>
              <a:t>)]</a:t>
            </a:r>
            <a:endParaRPr lang="es-ES_tradnl" sz="2400" b="1" dirty="0"/>
          </a:p>
          <a:p>
            <a:pPr lvl="1"/>
            <a:r>
              <a:rPr lang="es-ES_tradnl" sz="2000" dirty="0" smtClean="0">
                <a:solidFill>
                  <a:prstClr val="white"/>
                </a:solidFill>
              </a:rPr>
              <a:t> </a:t>
            </a:r>
            <a:endParaRPr lang="es-ES_tradnl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83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611559" y="2754637"/>
            <a:ext cx="2555776" cy="3051688"/>
            <a:chOff x="500034" y="2928934"/>
            <a:chExt cx="2967729" cy="3429024"/>
          </a:xfrm>
        </p:grpSpPr>
        <p:pic>
          <p:nvPicPr>
            <p:cNvPr id="3" name="Picture 4" descr="http://upload.wikimedia.org/wikipedia/commons/thumb/0/07/Water_molecule.svg/500px-Water_molecule.sv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3714752"/>
              <a:ext cx="2967729" cy="2136765"/>
            </a:xfrm>
            <a:prstGeom prst="rect">
              <a:avLst/>
            </a:prstGeom>
            <a:noFill/>
          </p:spPr>
        </p:pic>
        <p:cxnSp>
          <p:nvCxnSpPr>
            <p:cNvPr id="4" name="3 Conector recto"/>
            <p:cNvCxnSpPr/>
            <p:nvPr/>
          </p:nvCxnSpPr>
          <p:spPr>
            <a:xfrm rot="16200000" flipH="1">
              <a:off x="1285852" y="3357562"/>
              <a:ext cx="1000132" cy="14287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4 Conector recto"/>
            <p:cNvCxnSpPr/>
            <p:nvPr/>
          </p:nvCxnSpPr>
          <p:spPr>
            <a:xfrm rot="16200000" flipH="1">
              <a:off x="1785918" y="5929330"/>
              <a:ext cx="714380" cy="14287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5 Flecha curvada hacia la derecha"/>
            <p:cNvSpPr/>
            <p:nvPr/>
          </p:nvSpPr>
          <p:spPr>
            <a:xfrm rot="20748244">
              <a:off x="1393453" y="3127675"/>
              <a:ext cx="500066" cy="35719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6938">
            <a:off x="2771800" y="800050"/>
            <a:ext cx="2923859" cy="2684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7 Grupo"/>
          <p:cNvGrpSpPr/>
          <p:nvPr/>
        </p:nvGrpSpPr>
        <p:grpSpPr>
          <a:xfrm>
            <a:off x="5796136" y="2206630"/>
            <a:ext cx="2923507" cy="2538111"/>
            <a:chOff x="6064755" y="2114817"/>
            <a:chExt cx="2923507" cy="2538111"/>
          </a:xfrm>
        </p:grpSpPr>
        <p:pic>
          <p:nvPicPr>
            <p:cNvPr id="9" name="Picture 5" descr="http://plahutab.edublogs.org/files/2011/01/698px-Water_molecule_3D_svg-1n5jpyj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3547" y="2206630"/>
              <a:ext cx="711803" cy="602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5" descr="http://plahutab.edublogs.org/files/2011/01/698px-Water_molecule_3D_svg-1n5jpyj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40857">
              <a:off x="7174050" y="2206630"/>
              <a:ext cx="711803" cy="602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5" descr="http://plahutab.edublogs.org/files/2011/01/698px-Water_molecule_3D_svg-1n5jpyj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75079">
              <a:off x="8177848" y="2238680"/>
              <a:ext cx="711803" cy="602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5" descr="http://plahutab.edublogs.org/files/2011/01/698px-Water_molecule_3D_svg-1n5jpyj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943236">
              <a:off x="6219210" y="3028510"/>
              <a:ext cx="700478" cy="611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5" descr="http://plahutab.edublogs.org/files/2011/01/698px-Water_molecule_3D_svg-1n5jpyj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127359">
              <a:off x="7170395" y="3050210"/>
              <a:ext cx="700478" cy="611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5" descr="http://plahutab.edublogs.org/files/2011/01/698px-Water_molecule_3D_svg-1n5jpyj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96982">
              <a:off x="8080175" y="3051024"/>
              <a:ext cx="711803" cy="602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5" descr="http://plahutab.edublogs.org/files/2011/01/698px-Water_molecule_3D_svg-1n5jpyj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99584">
              <a:off x="6197714" y="3886540"/>
              <a:ext cx="711803" cy="602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5" descr="http://plahutab.edublogs.org/files/2011/01/698px-Water_molecule_3D_svg-1n5jpyj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763137">
              <a:off x="7198108" y="3916964"/>
              <a:ext cx="711803" cy="602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http://plahutab.edublogs.org/files/2011/01/698px-Water_molecule_3D_svg-1n5jpyj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557137">
              <a:off x="8191690" y="3916975"/>
              <a:ext cx="700478" cy="611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17 Rectángulo redondeado"/>
            <p:cNvSpPr/>
            <p:nvPr/>
          </p:nvSpPr>
          <p:spPr>
            <a:xfrm>
              <a:off x="6064755" y="2114817"/>
              <a:ext cx="2923507" cy="2538111"/>
            </a:xfrm>
            <a:prstGeom prst="roundRect">
              <a:avLst/>
            </a:prstGeom>
            <a:solidFill>
              <a:srgbClr val="4F81BD">
                <a:alpha val="25098"/>
              </a:srgb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9" name="18 Conector recto"/>
            <p:cNvCxnSpPr/>
            <p:nvPr/>
          </p:nvCxnSpPr>
          <p:spPr>
            <a:xfrm>
              <a:off x="6064755" y="2894844"/>
              <a:ext cx="2923507" cy="3086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>
              <a:off x="6064755" y="3748641"/>
              <a:ext cx="2923507" cy="2983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>
              <a:off x="7022461" y="2114817"/>
              <a:ext cx="0" cy="253811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>
              <a:off x="8020501" y="2114817"/>
              <a:ext cx="0" cy="253811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"/>
            <p:cNvCxnSpPr/>
            <p:nvPr/>
          </p:nvCxnSpPr>
          <p:spPr>
            <a:xfrm>
              <a:off x="7022461" y="2894844"/>
              <a:ext cx="998040" cy="154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"/>
            <p:cNvCxnSpPr/>
            <p:nvPr/>
          </p:nvCxnSpPr>
          <p:spPr>
            <a:xfrm>
              <a:off x="6997343" y="3742430"/>
              <a:ext cx="998040" cy="154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/>
            <p:nvPr/>
          </p:nvCxnSpPr>
          <p:spPr>
            <a:xfrm>
              <a:off x="7022461" y="2902559"/>
              <a:ext cx="0" cy="8475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"/>
            <p:cNvCxnSpPr/>
            <p:nvPr/>
          </p:nvCxnSpPr>
          <p:spPr>
            <a:xfrm>
              <a:off x="8007505" y="2894844"/>
              <a:ext cx="0" cy="8475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26 Conector recto"/>
          <p:cNvCxnSpPr/>
          <p:nvPr/>
        </p:nvCxnSpPr>
        <p:spPr>
          <a:xfrm flipV="1">
            <a:off x="5536154" y="4210879"/>
            <a:ext cx="1424020" cy="159544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 flipV="1">
            <a:off x="6960174" y="3618607"/>
            <a:ext cx="848418" cy="6069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 flipV="1">
            <a:off x="6910145" y="3618607"/>
            <a:ext cx="50029" cy="6069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 flipH="1" flipV="1">
            <a:off x="6656731" y="3268213"/>
            <a:ext cx="286471" cy="35039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 flipV="1">
            <a:off x="6960174" y="3003147"/>
            <a:ext cx="194936" cy="61546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 flipV="1">
            <a:off x="7773786" y="1860835"/>
            <a:ext cx="307067" cy="1781464"/>
          </a:xfrm>
          <a:prstGeom prst="line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>
            <a:off x="7796240" y="3653935"/>
            <a:ext cx="868835" cy="14956"/>
          </a:xfrm>
          <a:prstGeom prst="line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 flipH="1" flipV="1">
            <a:off x="7524328" y="2492896"/>
            <a:ext cx="350522" cy="13866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Flecha derecha"/>
          <p:cNvSpPr/>
          <p:nvPr/>
        </p:nvSpPr>
        <p:spPr>
          <a:xfrm rot="18162707" flipV="1">
            <a:off x="2434044" y="3092528"/>
            <a:ext cx="1173060" cy="33032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35 Flecha derecha"/>
          <p:cNvSpPr/>
          <p:nvPr/>
        </p:nvSpPr>
        <p:spPr>
          <a:xfrm rot="1065422">
            <a:off x="4931243" y="1516481"/>
            <a:ext cx="1512168" cy="31172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36 CuadroTexto"/>
          <p:cNvSpPr txBox="1"/>
          <p:nvPr/>
        </p:nvSpPr>
        <p:spPr>
          <a:xfrm>
            <a:off x="5041267" y="5874864"/>
            <a:ext cx="171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</a:t>
            </a:r>
            <a:r>
              <a:rPr lang="es-ES" sz="2400" baseline="30000" dirty="0" smtClean="0"/>
              <a:t>- </a:t>
            </a:r>
            <a:r>
              <a:rPr lang="es-ES" sz="2400" dirty="0" smtClean="0"/>
              <a:t>, e</a:t>
            </a:r>
            <a:r>
              <a:rPr lang="es-ES" sz="2400" baseline="30000" dirty="0" smtClean="0"/>
              <a:t>+</a:t>
            </a:r>
            <a:r>
              <a:rPr lang="es-ES" sz="2400" dirty="0" smtClean="0"/>
              <a:t> -</a:t>
            </a:r>
            <a:r>
              <a:rPr lang="es-ES" sz="2400" dirty="0" err="1" smtClean="0"/>
              <a:t>track</a:t>
            </a:r>
            <a:r>
              <a:rPr lang="es-ES" sz="2400" dirty="0" smtClean="0"/>
              <a:t> </a:t>
            </a:r>
            <a:endParaRPr lang="es-ES" sz="2400" dirty="0"/>
          </a:p>
        </p:txBody>
      </p:sp>
      <p:sp>
        <p:nvSpPr>
          <p:cNvPr id="38" name="37 CuadroTexto"/>
          <p:cNvSpPr txBox="1"/>
          <p:nvPr/>
        </p:nvSpPr>
        <p:spPr>
          <a:xfrm>
            <a:off x="971601" y="5874864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H</a:t>
            </a:r>
            <a:r>
              <a:rPr lang="es-ES" sz="2400" baseline="-25000" dirty="0" smtClean="0"/>
              <a:t>2</a:t>
            </a:r>
            <a:r>
              <a:rPr lang="es-ES" sz="2400" dirty="0" smtClean="0"/>
              <a:t>O </a:t>
            </a:r>
            <a:r>
              <a:rPr lang="es-ES" sz="2400" dirty="0" err="1" smtClean="0"/>
              <a:t>molecule</a:t>
            </a:r>
            <a:endParaRPr lang="es-ES" sz="2400" dirty="0"/>
          </a:p>
        </p:txBody>
      </p:sp>
      <p:sp>
        <p:nvSpPr>
          <p:cNvPr id="39" name="38 CuadroTexto"/>
          <p:cNvSpPr txBox="1"/>
          <p:nvPr/>
        </p:nvSpPr>
        <p:spPr>
          <a:xfrm>
            <a:off x="3393314" y="671378"/>
            <a:ext cx="2551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(H</a:t>
            </a:r>
            <a:r>
              <a:rPr lang="es-ES" sz="2400" baseline="-25000" dirty="0" smtClean="0"/>
              <a:t>2</a:t>
            </a:r>
            <a:r>
              <a:rPr lang="es-ES" sz="2400" dirty="0" smtClean="0"/>
              <a:t>O)</a:t>
            </a:r>
            <a:r>
              <a:rPr lang="es-ES" sz="2400" baseline="-25000" dirty="0" smtClean="0"/>
              <a:t>3</a:t>
            </a:r>
            <a:r>
              <a:rPr lang="es-ES" sz="2400" dirty="0" smtClean="0"/>
              <a:t> </a:t>
            </a:r>
            <a:r>
              <a:rPr lang="es-ES" sz="2400" dirty="0" err="1" smtClean="0"/>
              <a:t>cluster</a:t>
            </a:r>
            <a:endParaRPr lang="es-ES" sz="2400" dirty="0"/>
          </a:p>
        </p:txBody>
      </p:sp>
      <p:sp>
        <p:nvSpPr>
          <p:cNvPr id="40" name="39 CuadroTexto"/>
          <p:cNvSpPr txBox="1"/>
          <p:nvPr/>
        </p:nvSpPr>
        <p:spPr>
          <a:xfrm>
            <a:off x="6429753" y="1392535"/>
            <a:ext cx="184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Liquid</a:t>
            </a:r>
            <a:r>
              <a:rPr lang="es-ES" sz="2400" dirty="0" smtClean="0"/>
              <a:t> </a:t>
            </a:r>
            <a:r>
              <a:rPr lang="es-ES" sz="2400" dirty="0" err="1" smtClean="0"/>
              <a:t>water</a:t>
            </a:r>
            <a:endParaRPr lang="es-ES" sz="24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611559" y="348212"/>
            <a:ext cx="2997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rgbClr val="FF6600"/>
                </a:solidFill>
              </a:rPr>
              <a:t>IAM-SCAR</a:t>
            </a:r>
          </a:p>
          <a:p>
            <a:r>
              <a:rPr lang="es-ES" sz="3600" b="1" dirty="0" err="1" smtClean="0">
                <a:solidFill>
                  <a:srgbClr val="FF6600"/>
                </a:solidFill>
              </a:rPr>
              <a:t>water</a:t>
            </a:r>
            <a:endParaRPr lang="es-ES" sz="36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83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solidFill>
                  <a:srgbClr val="FF6600"/>
                </a:solidFill>
              </a:rPr>
              <a:t>Total </a:t>
            </a:r>
            <a:r>
              <a:rPr lang="es-ES" dirty="0" err="1" smtClean="0">
                <a:solidFill>
                  <a:srgbClr val="FF6600"/>
                </a:solidFill>
              </a:rPr>
              <a:t>electron</a:t>
            </a:r>
            <a:r>
              <a:rPr lang="es-ES" dirty="0" smtClean="0">
                <a:solidFill>
                  <a:srgbClr val="FF6600"/>
                </a:solidFill>
              </a:rPr>
              <a:t> </a:t>
            </a:r>
            <a:r>
              <a:rPr lang="es-ES" dirty="0" err="1" smtClean="0">
                <a:solidFill>
                  <a:srgbClr val="FF6600"/>
                </a:solidFill>
              </a:rPr>
              <a:t>scattering</a:t>
            </a:r>
            <a:r>
              <a:rPr lang="es-ES" dirty="0" smtClean="0">
                <a:solidFill>
                  <a:srgbClr val="FF6600"/>
                </a:solidFill>
              </a:rPr>
              <a:t> </a:t>
            </a:r>
            <a:r>
              <a:rPr lang="es-ES" dirty="0" err="1" smtClean="0">
                <a:solidFill>
                  <a:srgbClr val="FF6600"/>
                </a:solidFill>
              </a:rPr>
              <a:t>cross</a:t>
            </a:r>
            <a:r>
              <a:rPr lang="es-ES" dirty="0" smtClean="0">
                <a:solidFill>
                  <a:srgbClr val="FF6600"/>
                </a:solidFill>
              </a:rPr>
              <a:t> </a:t>
            </a:r>
            <a:r>
              <a:rPr lang="es-ES" dirty="0" err="1" smtClean="0">
                <a:solidFill>
                  <a:srgbClr val="FF6600"/>
                </a:solidFill>
              </a:rPr>
              <a:t>section</a:t>
            </a:r>
            <a:r>
              <a:rPr lang="es-ES" dirty="0" smtClean="0">
                <a:solidFill>
                  <a:srgbClr val="FF6600"/>
                </a:solidFill>
              </a:rPr>
              <a:t> </a:t>
            </a:r>
            <a:r>
              <a:rPr lang="es-ES" dirty="0" err="1" smtClean="0">
                <a:solidFill>
                  <a:srgbClr val="FF6600"/>
                </a:solidFill>
              </a:rPr>
              <a:t>from</a:t>
            </a:r>
            <a:r>
              <a:rPr lang="es-ES" dirty="0" smtClean="0">
                <a:solidFill>
                  <a:srgbClr val="FF6600"/>
                </a:solidFill>
              </a:rPr>
              <a:t> </a:t>
            </a:r>
            <a:r>
              <a:rPr lang="es-ES" dirty="0" err="1" smtClean="0">
                <a:solidFill>
                  <a:srgbClr val="FF6600"/>
                </a:solidFill>
              </a:rPr>
              <a:t>pyrimidine</a:t>
            </a:r>
            <a:endParaRPr lang="es-ES" dirty="0">
              <a:solidFill>
                <a:srgbClr val="FF66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666097"/>
            <a:ext cx="6072230" cy="490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3 Grupo"/>
          <p:cNvGrpSpPr/>
          <p:nvPr/>
        </p:nvGrpSpPr>
        <p:grpSpPr>
          <a:xfrm>
            <a:off x="7475878" y="1708496"/>
            <a:ext cx="1272586" cy="1279829"/>
            <a:chOff x="5715008" y="2071678"/>
            <a:chExt cx="1800000" cy="1800000"/>
          </a:xfrm>
        </p:grpSpPr>
        <p:sp>
          <p:nvSpPr>
            <p:cNvPr id="5" name="Oval 17"/>
            <p:cNvSpPr>
              <a:spLocks noChangeArrowheads="1"/>
            </p:cNvSpPr>
            <p:nvPr/>
          </p:nvSpPr>
          <p:spPr bwMode="auto">
            <a:xfrm>
              <a:off x="5715008" y="2071678"/>
              <a:ext cx="1800000" cy="1800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35000">
                  <a:schemeClr val="accent3">
                    <a:alpha val="80000"/>
                  </a:schemeClr>
                </a:gs>
                <a:gs pos="75000">
                  <a:schemeClr val="accent3">
                    <a:lumMod val="50000"/>
                    <a:alpha val="2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Arial" charset="0"/>
              </a:endParaRPr>
            </a:p>
          </p:txBody>
        </p:sp>
        <p:pic>
          <p:nvPicPr>
            <p:cNvPr id="6" name="1 Imagen" descr="Molecules structure.emf"/>
            <p:cNvPicPr/>
            <p:nvPr/>
          </p:nvPicPr>
          <p:blipFill>
            <a:blip r:embed="rId3" cstate="print"/>
            <a:srcRect l="2385" t="8858" r="61845" b="24704"/>
            <a:stretch>
              <a:fillRect/>
            </a:stretch>
          </p:blipFill>
          <p:spPr>
            <a:xfrm>
              <a:off x="6072198" y="2428868"/>
              <a:ext cx="1071570" cy="1071570"/>
            </a:xfrm>
            <a:prstGeom prst="rect">
              <a:avLst/>
            </a:prstGeom>
          </p:spPr>
        </p:pic>
      </p:grpSp>
      <p:sp>
        <p:nvSpPr>
          <p:cNvPr id="8" name="7 CuadroTexto"/>
          <p:cNvSpPr txBox="1"/>
          <p:nvPr/>
        </p:nvSpPr>
        <p:spPr>
          <a:xfrm>
            <a:off x="7828019" y="317651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Symbol" pitchFamily="18" charset="2"/>
              </a:rPr>
              <a:t>m</a:t>
            </a:r>
            <a:r>
              <a:rPr lang="es-ES" dirty="0" smtClean="0"/>
              <a:t>=2.3 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36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rgbClr val="FF6600"/>
                </a:solidFill>
              </a:rPr>
              <a:t>Total </a:t>
            </a:r>
            <a:r>
              <a:rPr lang="es-ES" dirty="0" err="1">
                <a:solidFill>
                  <a:srgbClr val="FF6600"/>
                </a:solidFill>
              </a:rPr>
              <a:t>electron</a:t>
            </a:r>
            <a:r>
              <a:rPr lang="es-ES" dirty="0">
                <a:solidFill>
                  <a:srgbClr val="FF6600"/>
                </a:solidFill>
              </a:rPr>
              <a:t> </a:t>
            </a:r>
            <a:r>
              <a:rPr lang="es-ES" dirty="0" err="1">
                <a:solidFill>
                  <a:srgbClr val="FF6600"/>
                </a:solidFill>
              </a:rPr>
              <a:t>scattering</a:t>
            </a:r>
            <a:r>
              <a:rPr lang="es-ES" dirty="0">
                <a:solidFill>
                  <a:srgbClr val="FF6600"/>
                </a:solidFill>
              </a:rPr>
              <a:t> </a:t>
            </a:r>
            <a:r>
              <a:rPr lang="es-ES" dirty="0" err="1">
                <a:solidFill>
                  <a:srgbClr val="FF6600"/>
                </a:solidFill>
              </a:rPr>
              <a:t>cross</a:t>
            </a:r>
            <a:r>
              <a:rPr lang="es-ES" dirty="0">
                <a:solidFill>
                  <a:srgbClr val="FF6600"/>
                </a:solidFill>
              </a:rPr>
              <a:t> </a:t>
            </a:r>
            <a:r>
              <a:rPr lang="es-ES" dirty="0" err="1">
                <a:solidFill>
                  <a:srgbClr val="FF6600"/>
                </a:solidFill>
              </a:rPr>
              <a:t>section</a:t>
            </a:r>
            <a:r>
              <a:rPr lang="es-ES" dirty="0">
                <a:solidFill>
                  <a:srgbClr val="FF6600"/>
                </a:solidFill>
              </a:rPr>
              <a:t> </a:t>
            </a:r>
            <a:r>
              <a:rPr lang="es-ES" dirty="0" err="1">
                <a:solidFill>
                  <a:srgbClr val="FF6600"/>
                </a:solidFill>
              </a:rPr>
              <a:t>from</a:t>
            </a:r>
            <a:r>
              <a:rPr lang="es-ES" dirty="0">
                <a:solidFill>
                  <a:srgbClr val="FF6600"/>
                </a:solidFill>
              </a:rPr>
              <a:t> </a:t>
            </a:r>
            <a:r>
              <a:rPr lang="es-ES" dirty="0" err="1" smtClean="0">
                <a:solidFill>
                  <a:srgbClr val="FF6600"/>
                </a:solidFill>
              </a:rPr>
              <a:t>pyrazine</a:t>
            </a:r>
            <a:endParaRPr lang="es-E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582814"/>
            <a:ext cx="5944098" cy="480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3 Grupo"/>
          <p:cNvGrpSpPr/>
          <p:nvPr/>
        </p:nvGrpSpPr>
        <p:grpSpPr>
          <a:xfrm>
            <a:off x="7308304" y="1582814"/>
            <a:ext cx="1415313" cy="1298633"/>
            <a:chOff x="6929454" y="4643446"/>
            <a:chExt cx="1800000" cy="1800000"/>
          </a:xfrm>
        </p:grpSpPr>
        <p:sp>
          <p:nvSpPr>
            <p:cNvPr id="5" name="Oval 17"/>
            <p:cNvSpPr>
              <a:spLocks noChangeArrowheads="1"/>
            </p:cNvSpPr>
            <p:nvPr/>
          </p:nvSpPr>
          <p:spPr bwMode="auto">
            <a:xfrm>
              <a:off x="6929454" y="4643446"/>
              <a:ext cx="1800000" cy="1800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35000">
                  <a:schemeClr val="accent3">
                    <a:alpha val="80000"/>
                  </a:schemeClr>
                </a:gs>
                <a:gs pos="75000">
                  <a:schemeClr val="accent3">
                    <a:lumMod val="50000"/>
                    <a:alpha val="2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Arial" charset="0"/>
              </a:endParaRPr>
            </a:p>
          </p:txBody>
        </p:sp>
        <p:pic>
          <p:nvPicPr>
            <p:cNvPr id="6" name="1 Imagen" descr="Molecules structure.emf"/>
            <p:cNvPicPr/>
            <p:nvPr/>
          </p:nvPicPr>
          <p:blipFill>
            <a:blip r:embed="rId4" cstate="print"/>
            <a:srcRect l="59616" t="4429" r="4613" b="20275"/>
            <a:stretch>
              <a:fillRect/>
            </a:stretch>
          </p:blipFill>
          <p:spPr>
            <a:xfrm>
              <a:off x="7252140" y="4929198"/>
              <a:ext cx="1071602" cy="1214446"/>
            </a:xfrm>
            <a:prstGeom prst="rect">
              <a:avLst/>
            </a:prstGeom>
          </p:spPr>
        </p:pic>
      </p:grpSp>
      <p:sp>
        <p:nvSpPr>
          <p:cNvPr id="7" name="6 CuadroTexto"/>
          <p:cNvSpPr txBox="1"/>
          <p:nvPr/>
        </p:nvSpPr>
        <p:spPr>
          <a:xfrm>
            <a:off x="7750494" y="315988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Symbol" pitchFamily="18" charset="2"/>
              </a:rPr>
              <a:t>m</a:t>
            </a:r>
            <a:r>
              <a:rPr lang="es-ES" dirty="0" smtClean="0"/>
              <a:t>=0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197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>
                <a:solidFill>
                  <a:srgbClr val="FF6600"/>
                </a:solidFill>
              </a:rPr>
              <a:t>Particle</a:t>
            </a:r>
            <a:r>
              <a:rPr lang="es-ES" dirty="0" smtClean="0">
                <a:solidFill>
                  <a:srgbClr val="FF6600"/>
                </a:solidFill>
              </a:rPr>
              <a:t> </a:t>
            </a:r>
            <a:r>
              <a:rPr lang="es-ES" dirty="0" err="1" smtClean="0">
                <a:solidFill>
                  <a:srgbClr val="FF6600"/>
                </a:solidFill>
              </a:rPr>
              <a:t>track</a:t>
            </a:r>
            <a:r>
              <a:rPr lang="es-ES" dirty="0" smtClean="0">
                <a:solidFill>
                  <a:srgbClr val="FF6600"/>
                </a:solidFill>
              </a:rPr>
              <a:t> </a:t>
            </a:r>
            <a:r>
              <a:rPr lang="es-ES" dirty="0" err="1" smtClean="0">
                <a:solidFill>
                  <a:srgbClr val="FF6600"/>
                </a:solidFill>
              </a:rPr>
              <a:t>simulation</a:t>
            </a:r>
            <a:endParaRPr lang="es-ES" dirty="0">
              <a:solidFill>
                <a:srgbClr val="FF6600"/>
              </a:solidFill>
            </a:endParaRPr>
          </a:p>
        </p:txBody>
      </p:sp>
      <p:grpSp>
        <p:nvGrpSpPr>
          <p:cNvPr id="4" name="4 Grupo"/>
          <p:cNvGrpSpPr/>
          <p:nvPr/>
        </p:nvGrpSpPr>
        <p:grpSpPr>
          <a:xfrm>
            <a:off x="1076967" y="2029578"/>
            <a:ext cx="7023424" cy="4021784"/>
            <a:chOff x="-17689" y="0"/>
            <a:chExt cx="7460451" cy="4462231"/>
          </a:xfrm>
        </p:grpSpPr>
        <p:sp>
          <p:nvSpPr>
            <p:cNvPr id="6" name="3 Rectángulo"/>
            <p:cNvSpPr>
              <a:spLocks noChangeArrowheads="1"/>
            </p:cNvSpPr>
            <p:nvPr/>
          </p:nvSpPr>
          <p:spPr bwMode="auto">
            <a:xfrm>
              <a:off x="3143250" y="796925"/>
              <a:ext cx="1649412" cy="1857375"/>
            </a:xfrm>
            <a:prstGeom prst="rect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spcAft>
                  <a:spcPts val="0"/>
                </a:spcAft>
              </a:pPr>
              <a:r>
                <a:rPr lang="es-ES" sz="3600" b="1" kern="1200" dirty="0">
                  <a:solidFill>
                    <a:srgbClr val="FFFF00"/>
                  </a:solidFill>
                  <a:effectLst/>
                  <a:latin typeface="Calibri"/>
                  <a:ea typeface="Times New Roman"/>
                  <a:cs typeface="Times New Roman"/>
                </a:rPr>
                <a:t>LEPTS </a:t>
              </a:r>
              <a:r>
                <a:rPr lang="es-ES" sz="3600" b="1" kern="1200" dirty="0" err="1">
                  <a:solidFill>
                    <a:srgbClr val="FFFF00"/>
                  </a:solidFill>
                  <a:effectLst/>
                  <a:latin typeface="Calibri"/>
                  <a:ea typeface="Times New Roman"/>
                  <a:cs typeface="Times New Roman"/>
                </a:rPr>
                <a:t>Code</a:t>
              </a:r>
              <a:endParaRPr lang="es-ES" sz="36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" name="4 Rectángulo"/>
            <p:cNvSpPr>
              <a:spLocks noChangeArrowheads="1"/>
            </p:cNvSpPr>
            <p:nvPr/>
          </p:nvSpPr>
          <p:spPr bwMode="auto">
            <a:xfrm>
              <a:off x="0" y="82550"/>
              <a:ext cx="2214562" cy="785812"/>
            </a:xfrm>
            <a:prstGeom prst="rect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ts val="0"/>
                </a:spcAft>
              </a:pPr>
              <a:r>
                <a:rPr lang="es-ES" sz="2000" b="1" kern="1200" dirty="0" err="1">
                  <a:solidFill>
                    <a:srgbClr val="FFFFFF"/>
                  </a:solidFill>
                  <a:effectLst/>
                  <a:latin typeface="Calibri"/>
                  <a:ea typeface="Times New Roman"/>
                  <a:cs typeface="Times New Roman"/>
                </a:rPr>
                <a:t>Interaction</a:t>
              </a:r>
              <a:r>
                <a:rPr lang="es-ES" sz="2000" b="1" kern="1200" dirty="0">
                  <a:solidFill>
                    <a:srgbClr val="FFFFFF"/>
                  </a:solidFill>
                  <a:effectLst/>
                  <a:latin typeface="Calibri"/>
                  <a:ea typeface="Times New Roman"/>
                  <a:cs typeface="Times New Roman"/>
                </a:rPr>
                <a:t> </a:t>
              </a:r>
              <a:r>
                <a:rPr lang="es-ES" sz="2000" b="1" kern="1200" dirty="0" err="1">
                  <a:solidFill>
                    <a:srgbClr val="FFFFFF"/>
                  </a:solidFill>
                  <a:effectLst/>
                  <a:latin typeface="Calibri"/>
                  <a:ea typeface="Times New Roman"/>
                  <a:cs typeface="Times New Roman"/>
                </a:rPr>
                <a:t>cross</a:t>
              </a:r>
              <a:r>
                <a:rPr lang="es-ES" sz="2000" b="1" kern="1200" dirty="0">
                  <a:solidFill>
                    <a:srgbClr val="FFFFFF"/>
                  </a:solidFill>
                  <a:effectLst/>
                  <a:latin typeface="Calibri"/>
                  <a:ea typeface="Times New Roman"/>
                  <a:cs typeface="Times New Roman"/>
                </a:rPr>
                <a:t> </a:t>
              </a:r>
              <a:r>
                <a:rPr lang="es-ES" sz="2000" b="1" kern="1200" dirty="0" err="1">
                  <a:solidFill>
                    <a:srgbClr val="FFFFFF"/>
                  </a:solidFill>
                  <a:effectLst/>
                  <a:latin typeface="Calibri"/>
                  <a:ea typeface="Times New Roman"/>
                  <a:cs typeface="Times New Roman"/>
                </a:rPr>
                <a:t>section</a:t>
              </a:r>
              <a:r>
                <a:rPr lang="es-ES" sz="2000" b="1" kern="1200" dirty="0">
                  <a:solidFill>
                    <a:srgbClr val="FFFFFF"/>
                  </a:solidFill>
                  <a:effectLst/>
                  <a:latin typeface="Calibri"/>
                  <a:ea typeface="Times New Roman"/>
                  <a:cs typeface="Times New Roman"/>
                </a:rPr>
                <a:t> data</a:t>
              </a:r>
              <a:endParaRPr lang="es-ES" sz="2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14 Rectángulo"/>
            <p:cNvSpPr>
              <a:spLocks noChangeArrowheads="1"/>
            </p:cNvSpPr>
            <p:nvPr/>
          </p:nvSpPr>
          <p:spPr bwMode="auto">
            <a:xfrm>
              <a:off x="-17688" y="939799"/>
              <a:ext cx="2232251" cy="1012350"/>
            </a:xfrm>
            <a:prstGeom prst="rect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ts val="0"/>
                </a:spcAft>
              </a:pPr>
              <a:r>
                <a:rPr lang="es-ES" sz="2000" b="1" kern="1200" dirty="0" err="1">
                  <a:solidFill>
                    <a:srgbClr val="FFFFFF"/>
                  </a:solidFill>
                  <a:effectLst/>
                  <a:latin typeface="Calibri"/>
                  <a:ea typeface="Times New Roman"/>
                  <a:cs typeface="Times New Roman"/>
                </a:rPr>
                <a:t>Energy</a:t>
              </a:r>
              <a:r>
                <a:rPr lang="es-ES" sz="2000" b="1" kern="1200" dirty="0">
                  <a:solidFill>
                    <a:srgbClr val="FFFFFF"/>
                  </a:solidFill>
                  <a:effectLst/>
                  <a:latin typeface="Calibri"/>
                  <a:ea typeface="Times New Roman"/>
                  <a:cs typeface="Times New Roman"/>
                </a:rPr>
                <a:t> </a:t>
              </a:r>
              <a:r>
                <a:rPr lang="es-ES" sz="2000" b="1" kern="1200" dirty="0" err="1">
                  <a:solidFill>
                    <a:srgbClr val="FFFFFF"/>
                  </a:solidFill>
                  <a:effectLst/>
                  <a:latin typeface="Calibri"/>
                  <a:ea typeface="Times New Roman"/>
                  <a:cs typeface="Times New Roman"/>
                </a:rPr>
                <a:t>loss</a:t>
              </a:r>
              <a:r>
                <a:rPr lang="es-ES" sz="2000" b="1" kern="1200" dirty="0">
                  <a:solidFill>
                    <a:srgbClr val="FFFFFF"/>
                  </a:solidFill>
                  <a:effectLst/>
                  <a:latin typeface="Calibri"/>
                  <a:ea typeface="Times New Roman"/>
                  <a:cs typeface="Times New Roman"/>
                </a:rPr>
                <a:t> </a:t>
              </a:r>
              <a:r>
                <a:rPr lang="es-ES" sz="2000" b="1" kern="1200" dirty="0" err="1">
                  <a:solidFill>
                    <a:srgbClr val="FFFFFF"/>
                  </a:solidFill>
                  <a:effectLst/>
                  <a:latin typeface="Calibri"/>
                  <a:ea typeface="Times New Roman"/>
                  <a:cs typeface="Times New Roman"/>
                </a:rPr>
                <a:t>distribution</a:t>
              </a:r>
              <a:r>
                <a:rPr lang="es-ES" sz="2000" b="1" kern="1200" dirty="0">
                  <a:solidFill>
                    <a:srgbClr val="FFFFFF"/>
                  </a:solidFill>
                  <a:effectLst/>
                  <a:latin typeface="Calibri"/>
                  <a:ea typeface="Times New Roman"/>
                  <a:cs typeface="Times New Roman"/>
                </a:rPr>
                <a:t> </a:t>
              </a:r>
              <a:r>
                <a:rPr lang="es-ES" sz="2000" b="1" kern="1200" dirty="0" err="1">
                  <a:solidFill>
                    <a:srgbClr val="FFFFFF"/>
                  </a:solidFill>
                  <a:effectLst/>
                  <a:latin typeface="Calibri"/>
                  <a:ea typeface="Times New Roman"/>
                  <a:cs typeface="Times New Roman"/>
                </a:rPr>
                <a:t>functions</a:t>
              </a:r>
              <a:r>
                <a:rPr lang="es-ES" sz="2000" kern="1200" dirty="0">
                  <a:solidFill>
                    <a:srgbClr val="FFFFFF"/>
                  </a:solidFill>
                  <a:effectLst/>
                  <a:latin typeface="Calibri"/>
                  <a:ea typeface="Times New Roman"/>
                  <a:cs typeface="Times New Roman"/>
                </a:rPr>
                <a:t> </a:t>
              </a:r>
              <a:endParaRPr lang="es-ES" sz="2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15 Rectángulo"/>
            <p:cNvSpPr>
              <a:spLocks noChangeArrowheads="1"/>
            </p:cNvSpPr>
            <p:nvPr/>
          </p:nvSpPr>
          <p:spPr bwMode="auto">
            <a:xfrm>
              <a:off x="-17689" y="2011362"/>
              <a:ext cx="2214562" cy="1180420"/>
            </a:xfrm>
            <a:prstGeom prst="rect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ts val="0"/>
                </a:spcAft>
              </a:pPr>
              <a:r>
                <a:rPr lang="es-ES" sz="2000" b="1" kern="1200" dirty="0">
                  <a:solidFill>
                    <a:srgbClr val="FFFFFF"/>
                  </a:solidFill>
                  <a:effectLst/>
                  <a:latin typeface="Calibri"/>
                  <a:ea typeface="Times New Roman"/>
                  <a:cs typeface="Times New Roman"/>
                </a:rPr>
                <a:t>Angular </a:t>
              </a:r>
              <a:r>
                <a:rPr lang="es-ES" sz="2000" b="1" kern="1200" dirty="0" err="1">
                  <a:solidFill>
                    <a:srgbClr val="FFFFFF"/>
                  </a:solidFill>
                  <a:effectLst/>
                  <a:latin typeface="Calibri"/>
                  <a:ea typeface="Times New Roman"/>
                  <a:cs typeface="Times New Roman"/>
                </a:rPr>
                <a:t>distribution</a:t>
              </a:r>
              <a:r>
                <a:rPr lang="es-ES" sz="2000" b="1" kern="1200" dirty="0">
                  <a:solidFill>
                    <a:srgbClr val="FFFFFF"/>
                  </a:solidFill>
                  <a:effectLst/>
                  <a:latin typeface="Calibri"/>
                  <a:ea typeface="Times New Roman"/>
                  <a:cs typeface="Times New Roman"/>
                </a:rPr>
                <a:t> </a:t>
              </a:r>
              <a:r>
                <a:rPr lang="es-ES" sz="2000" b="1" kern="1200" dirty="0" err="1">
                  <a:solidFill>
                    <a:srgbClr val="FFFFFF"/>
                  </a:solidFill>
                  <a:effectLst/>
                  <a:latin typeface="Calibri"/>
                  <a:ea typeface="Times New Roman"/>
                  <a:cs typeface="Times New Roman"/>
                </a:rPr>
                <a:t>functions</a:t>
              </a:r>
              <a:endParaRPr lang="es-ES" sz="20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1" name="10 Conector recto de flecha"/>
            <p:cNvCxnSpPr>
              <a:cxnSpLocks noChangeShapeType="1"/>
            </p:cNvCxnSpPr>
            <p:nvPr/>
          </p:nvCxnSpPr>
          <p:spPr bwMode="auto">
            <a:xfrm>
              <a:off x="2214562" y="474662"/>
              <a:ext cx="928688" cy="608013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11 Conector recto de flecha"/>
            <p:cNvCxnSpPr>
              <a:cxnSpLocks noChangeShapeType="1"/>
            </p:cNvCxnSpPr>
            <p:nvPr/>
          </p:nvCxnSpPr>
          <p:spPr bwMode="auto">
            <a:xfrm>
              <a:off x="2214562" y="1295400"/>
              <a:ext cx="928688" cy="215901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12 Conector recto de flecha"/>
            <p:cNvCxnSpPr>
              <a:cxnSpLocks noChangeShapeType="1"/>
            </p:cNvCxnSpPr>
            <p:nvPr/>
          </p:nvCxnSpPr>
          <p:spPr bwMode="auto">
            <a:xfrm flipV="1">
              <a:off x="2214562" y="2011362"/>
              <a:ext cx="928688" cy="214313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15 Flecha doblada hacia arriba"/>
            <p:cNvSpPr/>
            <p:nvPr/>
          </p:nvSpPr>
          <p:spPr bwMode="auto">
            <a:xfrm rot="10800000">
              <a:off x="4360862" y="360362"/>
              <a:ext cx="1071563" cy="428625"/>
            </a:xfrm>
            <a:prstGeom prst="bentUp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s-ES" sz="1100">
                  <a:effectLst/>
                  <a:latin typeface="Calibri"/>
                  <a:ea typeface="Times New Roman"/>
                  <a:cs typeface="Times New Roman"/>
                </a:rPr>
                <a:t> </a:t>
              </a:r>
            </a:p>
          </p:txBody>
        </p:sp>
        <p:sp>
          <p:nvSpPr>
            <p:cNvPr id="17" name="19 Flecha izquierda y derecha"/>
            <p:cNvSpPr>
              <a:spLocks noChangeArrowheads="1"/>
            </p:cNvSpPr>
            <p:nvPr/>
          </p:nvSpPr>
          <p:spPr bwMode="auto">
            <a:xfrm>
              <a:off x="4792662" y="1451736"/>
              <a:ext cx="1079500" cy="214313"/>
            </a:xfrm>
            <a:prstGeom prst="leftRightArrow">
              <a:avLst>
                <a:gd name="adj1" fmla="val 50000"/>
                <a:gd name="adj2" fmla="val 49974"/>
              </a:avLst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s-ES" sz="1100">
                  <a:effectLst/>
                  <a:latin typeface="Calibri"/>
                  <a:ea typeface="Times New Roman"/>
                  <a:cs typeface="Times New Roman"/>
                </a:rPr>
                <a:t> </a:t>
              </a:r>
            </a:p>
          </p:txBody>
        </p:sp>
        <p:sp>
          <p:nvSpPr>
            <p:cNvPr id="18" name="20 Rectángulo"/>
            <p:cNvSpPr>
              <a:spLocks noChangeArrowheads="1"/>
            </p:cNvSpPr>
            <p:nvPr/>
          </p:nvSpPr>
          <p:spPr bwMode="auto">
            <a:xfrm>
              <a:off x="3643312" y="3390242"/>
              <a:ext cx="3111053" cy="1071989"/>
            </a:xfrm>
            <a:prstGeom prst="rect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spcAft>
                  <a:spcPts val="0"/>
                </a:spcAft>
              </a:pPr>
              <a:r>
                <a:rPr lang="es-ES" sz="2200" b="1" kern="1200" dirty="0" err="1" smtClean="0">
                  <a:solidFill>
                    <a:srgbClr val="FFFF00"/>
                  </a:solidFill>
                  <a:effectLst/>
                  <a:latin typeface="Calibri"/>
                  <a:ea typeface="Times New Roman"/>
                  <a:cs typeface="Times New Roman"/>
                </a:rPr>
                <a:t>Laboratory</a:t>
              </a:r>
              <a:r>
                <a:rPr lang="es-ES" sz="2200" b="1" kern="1200" dirty="0" smtClean="0">
                  <a:solidFill>
                    <a:srgbClr val="FFFFFF"/>
                  </a:solidFill>
                  <a:effectLst/>
                  <a:latin typeface="Calibri"/>
                  <a:ea typeface="Times New Roman"/>
                  <a:cs typeface="Times New Roman"/>
                </a:rPr>
                <a:t>   </a:t>
              </a:r>
              <a:r>
                <a:rPr lang="es-ES" sz="2200" b="1" kern="1200" dirty="0" err="1" smtClean="0">
                  <a:solidFill>
                    <a:srgbClr val="FFFFFF"/>
                  </a:solidFill>
                  <a:effectLst/>
                  <a:latin typeface="Calibri"/>
                  <a:ea typeface="Times New Roman"/>
                  <a:cs typeface="Times New Roman"/>
                </a:rPr>
                <a:t>verification</a:t>
              </a:r>
              <a:endParaRPr lang="es-ES" sz="2200" b="1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0" name="22 Flecha arriba"/>
            <p:cNvSpPr>
              <a:spLocks noChangeArrowheads="1"/>
            </p:cNvSpPr>
            <p:nvPr/>
          </p:nvSpPr>
          <p:spPr bwMode="auto">
            <a:xfrm>
              <a:off x="4073525" y="2663825"/>
              <a:ext cx="288925" cy="726414"/>
            </a:xfrm>
            <a:prstGeom prst="upArrow">
              <a:avLst>
                <a:gd name="adj1" fmla="val 58004"/>
                <a:gd name="adj2" fmla="val 50003"/>
              </a:avLst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s-ES" sz="1100">
                  <a:effectLst/>
                  <a:latin typeface="Calibri"/>
                  <a:ea typeface="Times New Roman"/>
                  <a:cs typeface="Times New Roman"/>
                </a:rPr>
                <a:t> </a:t>
              </a:r>
            </a:p>
          </p:txBody>
        </p:sp>
        <p:sp>
          <p:nvSpPr>
            <p:cNvPr id="21" name="20 Flecha doblada hacia arriba"/>
            <p:cNvSpPr/>
            <p:nvPr/>
          </p:nvSpPr>
          <p:spPr bwMode="auto">
            <a:xfrm flipV="1">
              <a:off x="4792662" y="2511408"/>
              <a:ext cx="1800225" cy="878832"/>
            </a:xfrm>
            <a:prstGeom prst="bentUpArrow">
              <a:avLst>
                <a:gd name="adj1" fmla="val 18128"/>
                <a:gd name="adj2" fmla="val 27061"/>
                <a:gd name="adj3" fmla="val 31872"/>
              </a:avLst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s-ES" sz="1100">
                  <a:effectLst/>
                  <a:latin typeface="Calibri"/>
                  <a:ea typeface="Times New Roman"/>
                  <a:cs typeface="Times New Roman"/>
                </a:rPr>
                <a:t> </a:t>
              </a:r>
            </a:p>
          </p:txBody>
        </p:sp>
        <p:sp>
          <p:nvSpPr>
            <p:cNvPr id="22" name="17 Rectángulo"/>
            <p:cNvSpPr>
              <a:spLocks noChangeArrowheads="1"/>
            </p:cNvSpPr>
            <p:nvPr/>
          </p:nvSpPr>
          <p:spPr bwMode="auto">
            <a:xfrm>
              <a:off x="5513387" y="1295400"/>
              <a:ext cx="1857375" cy="935037"/>
            </a:xfrm>
            <a:prstGeom prst="rect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spcAft>
                  <a:spcPts val="0"/>
                </a:spcAft>
              </a:pPr>
              <a:r>
                <a:rPr lang="es-ES" sz="2000" b="1" kern="1200" dirty="0">
                  <a:solidFill>
                    <a:srgbClr val="FFFF00"/>
                  </a:solidFill>
                  <a:effectLst/>
                  <a:latin typeface="Calibri"/>
                  <a:ea typeface="Times New Roman"/>
                  <a:cs typeface="Times New Roman"/>
                </a:rPr>
                <a:t>GAMOS  </a:t>
              </a:r>
              <a:r>
                <a:rPr lang="es-ES" sz="2000" b="1" kern="1200" dirty="0" err="1">
                  <a:solidFill>
                    <a:srgbClr val="FFFFFF"/>
                  </a:solidFill>
                  <a:effectLst/>
                  <a:latin typeface="Calibri"/>
                  <a:ea typeface="Times New Roman"/>
                  <a:cs typeface="Times New Roman"/>
                </a:rPr>
                <a:t>Architecture</a:t>
              </a:r>
              <a:endParaRPr lang="es-ES" sz="2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5" name="16 Rectángulo"/>
            <p:cNvSpPr>
              <a:spLocks noChangeArrowheads="1"/>
            </p:cNvSpPr>
            <p:nvPr/>
          </p:nvSpPr>
          <p:spPr bwMode="auto">
            <a:xfrm>
              <a:off x="5332412" y="0"/>
              <a:ext cx="2110350" cy="939799"/>
            </a:xfrm>
            <a:prstGeom prst="rect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spcAft>
                  <a:spcPts val="0"/>
                </a:spcAft>
              </a:pPr>
              <a:r>
                <a:rPr lang="es-ES" sz="1400" b="1" kern="1200" dirty="0">
                  <a:solidFill>
                    <a:srgbClr val="FFFFFF"/>
                  </a:solidFill>
                  <a:effectLst/>
                  <a:latin typeface="Calibri"/>
                  <a:ea typeface="Times New Roman"/>
                  <a:cs typeface="Times New Roman"/>
                </a:rPr>
                <a:t>General </a:t>
              </a:r>
              <a:r>
                <a:rPr lang="es-ES" sz="1400" b="1" kern="1200" dirty="0" smtClean="0">
                  <a:solidFill>
                    <a:srgbClr val="FFFFFF"/>
                  </a:solidFill>
                  <a:effectLst/>
                  <a:latin typeface="Calibri"/>
                  <a:ea typeface="Times New Roman"/>
                  <a:cs typeface="Times New Roman"/>
                </a:rPr>
                <a:t>MC </a:t>
              </a:r>
              <a:r>
                <a:rPr lang="es-ES" sz="1400" b="1" kern="1200" dirty="0" err="1" smtClean="0">
                  <a:solidFill>
                    <a:srgbClr val="FFFFFF"/>
                  </a:solidFill>
                  <a:effectLst/>
                  <a:latin typeface="Calibri"/>
                  <a:ea typeface="Times New Roman"/>
                  <a:cs typeface="Times New Roman"/>
                </a:rPr>
                <a:t>Programme</a:t>
              </a:r>
              <a:r>
                <a:rPr lang="es-ES" sz="1400" b="1" kern="1200" dirty="0" smtClean="0">
                  <a:solidFill>
                    <a:srgbClr val="FFFFFF"/>
                  </a:solidFill>
                  <a:effectLst/>
                  <a:latin typeface="Calibri"/>
                  <a:ea typeface="Times New Roman"/>
                  <a:cs typeface="Times New Roman"/>
                </a:rPr>
                <a:t> </a:t>
              </a:r>
              <a:r>
                <a:rPr lang="es-ES" sz="2400" b="1" kern="1200" dirty="0" smtClean="0">
                  <a:solidFill>
                    <a:srgbClr val="FFFF00"/>
                  </a:solidFill>
                  <a:effectLst/>
                  <a:latin typeface="Calibri"/>
                  <a:ea typeface="Times New Roman"/>
                  <a:cs typeface="Times New Roman"/>
                </a:rPr>
                <a:t>GEANT4</a:t>
              </a:r>
              <a:endParaRPr lang="es-ES" sz="2400" dirty="0">
                <a:solidFill>
                  <a:srgbClr val="FFFF00"/>
                </a:solidFill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3" name="2 Rectángulo"/>
          <p:cNvSpPr/>
          <p:nvPr/>
        </p:nvSpPr>
        <p:spPr>
          <a:xfrm>
            <a:off x="3995936" y="1772816"/>
            <a:ext cx="4320480" cy="2769994"/>
          </a:xfrm>
          <a:prstGeom prst="rect">
            <a:avLst/>
          </a:prstGeom>
          <a:solidFill>
            <a:srgbClr val="FFC000">
              <a:alpha val="4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180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pSp>
        <p:nvGrpSpPr>
          <p:cNvPr id="2" name="4 Grupo"/>
          <p:cNvGrpSpPr/>
          <p:nvPr/>
        </p:nvGrpSpPr>
        <p:grpSpPr>
          <a:xfrm>
            <a:off x="359755" y="116632"/>
            <a:ext cx="7236581" cy="6412487"/>
            <a:chOff x="359755" y="116632"/>
            <a:chExt cx="7236581" cy="6412487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467990" y="2119498"/>
              <a:ext cx="1600200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dirty="0">
                  <a:latin typeface="+mn-lt"/>
                </a:rPr>
                <a:t>Electron generation (</a:t>
              </a:r>
              <a:r>
                <a:rPr lang="en-GB" i="1" dirty="0" err="1">
                  <a:latin typeface="+mn-lt"/>
                </a:rPr>
                <a:t>E,</a:t>
              </a:r>
              <a:r>
                <a:rPr lang="en-GB" i="1" dirty="0" err="1">
                  <a:latin typeface="+mn-lt"/>
                  <a:sym typeface="Symbol"/>
                </a:rPr>
                <a:t></a:t>
              </a:r>
              <a:r>
                <a:rPr lang="en-GB" baseline="-25000" dirty="0" err="1">
                  <a:latin typeface="+mn-lt"/>
                  <a:sym typeface="Symbol"/>
                </a:rPr>
                <a:t>o</a:t>
              </a:r>
              <a:r>
                <a:rPr lang="en-GB" dirty="0">
                  <a:latin typeface="+mn-lt"/>
                </a:rPr>
                <a:t>)</a:t>
              </a:r>
            </a:p>
          </p:txBody>
        </p:sp>
        <p:sp>
          <p:nvSpPr>
            <p:cNvPr id="7" name="Line 66"/>
            <p:cNvSpPr>
              <a:spLocks noChangeShapeType="1"/>
            </p:cNvSpPr>
            <p:nvPr/>
          </p:nvSpPr>
          <p:spPr bwMode="auto">
            <a:xfrm flipV="1">
              <a:off x="2176427" y="2628760"/>
              <a:ext cx="379349" cy="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s-ES"/>
            </a:p>
          </p:txBody>
        </p:sp>
        <p:sp>
          <p:nvSpPr>
            <p:cNvPr id="8" name="7 Flecha abajo"/>
            <p:cNvSpPr/>
            <p:nvPr/>
          </p:nvSpPr>
          <p:spPr>
            <a:xfrm>
              <a:off x="2312150" y="1844824"/>
              <a:ext cx="99610" cy="69983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1403648" y="188640"/>
              <a:ext cx="2547602" cy="64633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Total </a:t>
              </a:r>
              <a:r>
                <a:rPr lang="es-ES" dirty="0" err="1" smtClean="0"/>
                <a:t>cross</a:t>
              </a:r>
              <a:r>
                <a:rPr lang="es-ES" dirty="0" smtClean="0"/>
                <a:t> </a:t>
              </a:r>
              <a:r>
                <a:rPr lang="es-ES" dirty="0" err="1" smtClean="0"/>
                <a:t>section</a:t>
              </a:r>
              <a:r>
                <a:rPr lang="es-ES" dirty="0" smtClean="0"/>
                <a:t> (</a:t>
              </a:r>
              <a:r>
                <a:rPr lang="es-ES" dirty="0" err="1" smtClean="0"/>
                <a:t>used</a:t>
              </a:r>
              <a:r>
                <a:rPr lang="es-ES" dirty="0" smtClean="0"/>
                <a:t> </a:t>
              </a:r>
              <a:r>
                <a:rPr lang="es-ES" dirty="0" err="1" smtClean="0"/>
                <a:t>for</a:t>
              </a:r>
              <a:r>
                <a:rPr lang="es-ES" dirty="0" smtClean="0"/>
                <a:t> </a:t>
              </a:r>
              <a:r>
                <a:rPr lang="es-ES" dirty="0" err="1" smtClean="0"/>
                <a:t>consistency</a:t>
              </a:r>
              <a:r>
                <a:rPr lang="es-ES" dirty="0" smtClean="0"/>
                <a:t> </a:t>
              </a:r>
              <a:r>
                <a:rPr lang="es-ES" dirty="0" err="1" smtClean="0"/>
                <a:t>check</a:t>
              </a:r>
              <a:endParaRPr lang="es-ES" dirty="0"/>
            </a:p>
          </p:txBody>
        </p:sp>
        <p:sp>
          <p:nvSpPr>
            <p:cNvPr id="10" name="9 Datos"/>
            <p:cNvSpPr/>
            <p:nvPr/>
          </p:nvSpPr>
          <p:spPr>
            <a:xfrm>
              <a:off x="827584" y="116632"/>
              <a:ext cx="3312368" cy="792088"/>
            </a:xfrm>
            <a:prstGeom prst="flowChartInputOutput">
              <a:avLst/>
            </a:prstGeom>
            <a:noFill/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10 Proceso alternativo"/>
            <p:cNvSpPr/>
            <p:nvPr/>
          </p:nvSpPr>
          <p:spPr>
            <a:xfrm>
              <a:off x="359755" y="1940196"/>
              <a:ext cx="1816671" cy="1528341"/>
            </a:xfrm>
            <a:prstGeom prst="flowChartAlternate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11 Decisión"/>
            <p:cNvSpPr/>
            <p:nvPr/>
          </p:nvSpPr>
          <p:spPr>
            <a:xfrm>
              <a:off x="4087936" y="2124862"/>
              <a:ext cx="1440161" cy="1007802"/>
            </a:xfrm>
            <a:prstGeom prst="flowChartDecisi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4317876" y="2305597"/>
              <a:ext cx="1008112" cy="64633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b="1" dirty="0" smtClean="0">
                  <a:solidFill>
                    <a:schemeClr val="bg1"/>
                  </a:solidFill>
                </a:rPr>
                <a:t> </a:t>
              </a:r>
              <a:r>
                <a:rPr lang="es-ES" b="1" dirty="0" err="1" smtClean="0">
                  <a:solidFill>
                    <a:schemeClr val="bg1"/>
                  </a:solidFill>
                </a:rPr>
                <a:t>Elastic</a:t>
              </a:r>
              <a:r>
                <a:rPr lang="es-ES" b="1" dirty="0" smtClean="0">
                  <a:solidFill>
                    <a:schemeClr val="bg1"/>
                  </a:solidFill>
                </a:rPr>
                <a:t>/   </a:t>
              </a:r>
              <a:r>
                <a:rPr lang="es-ES" b="1" dirty="0" err="1" smtClean="0">
                  <a:solidFill>
                    <a:schemeClr val="bg1"/>
                  </a:solidFill>
                </a:rPr>
                <a:t>inelastic</a:t>
              </a:r>
              <a:endParaRPr lang="es-ES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Line 66"/>
            <p:cNvSpPr>
              <a:spLocks noChangeShapeType="1"/>
            </p:cNvSpPr>
            <p:nvPr/>
          </p:nvSpPr>
          <p:spPr bwMode="auto">
            <a:xfrm flipH="1" flipV="1">
              <a:off x="4791034" y="1659307"/>
              <a:ext cx="16982" cy="42970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s-ES"/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4857905" y="1799963"/>
              <a:ext cx="775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 smtClean="0"/>
                <a:t>Elastic</a:t>
              </a:r>
              <a:endParaRPr lang="es-ES" dirty="0"/>
            </a:p>
          </p:txBody>
        </p:sp>
        <p:sp>
          <p:nvSpPr>
            <p:cNvPr id="16" name="Line 66"/>
            <p:cNvSpPr>
              <a:spLocks noChangeShapeType="1"/>
            </p:cNvSpPr>
            <p:nvPr/>
          </p:nvSpPr>
          <p:spPr bwMode="auto">
            <a:xfrm>
              <a:off x="4814643" y="1678357"/>
              <a:ext cx="99164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s-ES"/>
            </a:p>
          </p:txBody>
        </p:sp>
        <p:sp>
          <p:nvSpPr>
            <p:cNvPr id="17" name="Line 66"/>
            <p:cNvSpPr>
              <a:spLocks noChangeShapeType="1"/>
            </p:cNvSpPr>
            <p:nvPr/>
          </p:nvSpPr>
          <p:spPr bwMode="auto">
            <a:xfrm flipH="1">
              <a:off x="4788024" y="3168511"/>
              <a:ext cx="19992" cy="198868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s-ES"/>
            </a:p>
          </p:txBody>
        </p:sp>
        <p:sp>
          <p:nvSpPr>
            <p:cNvPr id="18" name="17 Flecha abajo"/>
            <p:cNvSpPr/>
            <p:nvPr/>
          </p:nvSpPr>
          <p:spPr>
            <a:xfrm flipH="1">
              <a:off x="5278107" y="1039810"/>
              <a:ext cx="83759" cy="6194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18 Datos"/>
            <p:cNvSpPr/>
            <p:nvPr/>
          </p:nvSpPr>
          <p:spPr>
            <a:xfrm>
              <a:off x="4499992" y="219707"/>
              <a:ext cx="2448272" cy="792088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4865981" y="292585"/>
              <a:ext cx="2007765" cy="64633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 err="1" smtClean="0"/>
                <a:t>Differential</a:t>
              </a:r>
              <a:r>
                <a:rPr lang="es-ES" dirty="0" smtClean="0"/>
                <a:t> </a:t>
              </a:r>
              <a:r>
                <a:rPr lang="es-ES" dirty="0" err="1" smtClean="0"/>
                <a:t>elastic</a:t>
              </a:r>
              <a:r>
                <a:rPr lang="es-ES" dirty="0" smtClean="0"/>
                <a:t> </a:t>
              </a:r>
              <a:r>
                <a:rPr lang="es-ES" dirty="0" err="1" smtClean="0"/>
                <a:t>cross</a:t>
              </a:r>
              <a:r>
                <a:rPr lang="es-ES" dirty="0" smtClean="0"/>
                <a:t> </a:t>
              </a:r>
              <a:r>
                <a:rPr lang="es-ES" dirty="0" err="1" smtClean="0"/>
                <a:t>section</a:t>
              </a:r>
              <a:r>
                <a:rPr lang="es-ES" dirty="0" smtClean="0"/>
                <a:t> </a:t>
              </a:r>
              <a:endParaRPr lang="es-ES" dirty="0"/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4860032" y="3645024"/>
              <a:ext cx="957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 smtClean="0"/>
                <a:t>Inelastic</a:t>
              </a:r>
              <a:endParaRPr lang="es-ES" dirty="0"/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2555776" y="2305595"/>
              <a:ext cx="1084199" cy="646331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dirty="0" err="1" smtClean="0"/>
                <a:t>Collision</a:t>
              </a:r>
              <a:r>
                <a:rPr lang="es-ES" dirty="0" smtClean="0"/>
                <a:t> </a:t>
              </a:r>
              <a:r>
                <a:rPr lang="es-ES" dirty="0" err="1" smtClean="0"/>
                <a:t>event</a:t>
              </a:r>
              <a:endParaRPr lang="es-ES" dirty="0"/>
            </a:p>
          </p:txBody>
        </p:sp>
        <p:sp>
          <p:nvSpPr>
            <p:cNvPr id="23" name="Line 66"/>
            <p:cNvSpPr>
              <a:spLocks noChangeShapeType="1"/>
            </p:cNvSpPr>
            <p:nvPr/>
          </p:nvSpPr>
          <p:spPr bwMode="auto">
            <a:xfrm>
              <a:off x="3639975" y="2628759"/>
              <a:ext cx="447962" cy="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s-ES"/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5869864" y="1428476"/>
              <a:ext cx="898604" cy="461665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(</a:t>
              </a:r>
              <a:r>
                <a:rPr lang="en-GB" sz="2400" i="1" dirty="0" smtClean="0"/>
                <a:t>E,</a:t>
              </a:r>
              <a:r>
                <a:rPr lang="en-GB" sz="2400" i="1" dirty="0" smtClean="0">
                  <a:sym typeface="Symbol"/>
                </a:rPr>
                <a:t></a:t>
              </a:r>
              <a:r>
                <a:rPr lang="en-GB" sz="2400" baseline="-25000" dirty="0" smtClean="0">
                  <a:sym typeface="Symbol"/>
                </a:rPr>
                <a:t>1</a:t>
              </a:r>
              <a:r>
                <a:rPr lang="en-GB" sz="2400" dirty="0" smtClean="0"/>
                <a:t>)</a:t>
              </a:r>
              <a:endParaRPr lang="es-ES" sz="2400" dirty="0"/>
            </a:p>
          </p:txBody>
        </p:sp>
        <p:sp>
          <p:nvSpPr>
            <p:cNvPr id="25" name="24 Datos"/>
            <p:cNvSpPr/>
            <p:nvPr/>
          </p:nvSpPr>
          <p:spPr>
            <a:xfrm>
              <a:off x="1839237" y="3601062"/>
              <a:ext cx="2664296" cy="792088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2183693" y="3718773"/>
              <a:ext cx="2347318" cy="64633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 err="1" smtClean="0"/>
                <a:t>Differential</a:t>
              </a:r>
              <a:r>
                <a:rPr lang="es-ES" dirty="0" smtClean="0"/>
                <a:t> </a:t>
              </a:r>
              <a:r>
                <a:rPr lang="es-ES" dirty="0" err="1" smtClean="0"/>
                <a:t>inelastic</a:t>
              </a:r>
              <a:r>
                <a:rPr lang="es-ES" dirty="0" smtClean="0"/>
                <a:t> </a:t>
              </a:r>
              <a:r>
                <a:rPr lang="es-ES" dirty="0" err="1" smtClean="0"/>
                <a:t>cross</a:t>
              </a:r>
              <a:r>
                <a:rPr lang="es-ES" dirty="0" smtClean="0"/>
                <a:t> </a:t>
              </a:r>
              <a:r>
                <a:rPr lang="es-ES" dirty="0" err="1" smtClean="0"/>
                <a:t>section</a:t>
              </a:r>
              <a:r>
                <a:rPr lang="es-ES" dirty="0" smtClean="0"/>
                <a:t> </a:t>
              </a:r>
              <a:endParaRPr lang="es-ES" dirty="0"/>
            </a:p>
          </p:txBody>
        </p:sp>
        <p:sp>
          <p:nvSpPr>
            <p:cNvPr id="27" name="26 Datos"/>
            <p:cNvSpPr/>
            <p:nvPr/>
          </p:nvSpPr>
          <p:spPr>
            <a:xfrm>
              <a:off x="2348341" y="5572287"/>
              <a:ext cx="1982663" cy="719210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2780259" y="5608726"/>
              <a:ext cx="2007765" cy="64633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 err="1" smtClean="0"/>
                <a:t>Energy</a:t>
              </a:r>
              <a:r>
                <a:rPr lang="es-ES" dirty="0" smtClean="0"/>
                <a:t> </a:t>
              </a:r>
              <a:r>
                <a:rPr lang="es-ES" dirty="0" err="1" smtClean="0"/>
                <a:t>loss</a:t>
              </a:r>
              <a:r>
                <a:rPr lang="es-ES" dirty="0" smtClean="0"/>
                <a:t> </a:t>
              </a:r>
            </a:p>
            <a:p>
              <a:r>
                <a:rPr lang="es-ES" dirty="0" err="1" smtClean="0"/>
                <a:t>spectra</a:t>
              </a:r>
              <a:endParaRPr lang="es-ES" dirty="0"/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1651943" y="4986178"/>
              <a:ext cx="1232050" cy="461665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   (</a:t>
              </a:r>
              <a:r>
                <a:rPr lang="en-GB" sz="2400" i="1" dirty="0" smtClean="0"/>
                <a:t>E’,</a:t>
              </a:r>
              <a:r>
                <a:rPr lang="en-GB" sz="2400" i="1" dirty="0" smtClean="0">
                  <a:sym typeface="Symbol"/>
                </a:rPr>
                <a:t>’</a:t>
              </a:r>
              <a:r>
                <a:rPr lang="en-GB" sz="2400" baseline="-25000" dirty="0" smtClean="0">
                  <a:sym typeface="Symbol"/>
                </a:rPr>
                <a:t>1</a:t>
              </a:r>
              <a:r>
                <a:rPr lang="en-GB" sz="2400" dirty="0" smtClean="0"/>
                <a:t>)</a:t>
              </a:r>
              <a:endParaRPr lang="es-ES" sz="2400" dirty="0"/>
            </a:p>
          </p:txBody>
        </p:sp>
        <p:sp>
          <p:nvSpPr>
            <p:cNvPr id="32" name="Line 66"/>
            <p:cNvSpPr>
              <a:spLocks noChangeShapeType="1"/>
            </p:cNvSpPr>
            <p:nvPr/>
          </p:nvSpPr>
          <p:spPr bwMode="auto">
            <a:xfrm>
              <a:off x="4788024" y="5085185"/>
              <a:ext cx="5077" cy="936104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s-ES"/>
            </a:p>
          </p:txBody>
        </p:sp>
        <p:sp>
          <p:nvSpPr>
            <p:cNvPr id="33" name="32 Flecha derecha"/>
            <p:cNvSpPr/>
            <p:nvPr/>
          </p:nvSpPr>
          <p:spPr>
            <a:xfrm flipV="1">
              <a:off x="4213380" y="5827312"/>
              <a:ext cx="515425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Line 66"/>
            <p:cNvSpPr>
              <a:spLocks noChangeShapeType="1"/>
            </p:cNvSpPr>
            <p:nvPr/>
          </p:nvSpPr>
          <p:spPr bwMode="auto">
            <a:xfrm flipH="1">
              <a:off x="2883992" y="5085184"/>
              <a:ext cx="1904031" cy="3967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s-ES"/>
            </a:p>
          </p:txBody>
        </p:sp>
        <p:sp>
          <p:nvSpPr>
            <p:cNvPr id="36" name="Line 66"/>
            <p:cNvSpPr>
              <a:spLocks noChangeShapeType="1"/>
            </p:cNvSpPr>
            <p:nvPr/>
          </p:nvSpPr>
          <p:spPr bwMode="auto">
            <a:xfrm>
              <a:off x="4768973" y="6021288"/>
              <a:ext cx="1274473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s-ES"/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4808016" y="5633337"/>
              <a:ext cx="1110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 smtClean="0"/>
                <a:t>Ionisation</a:t>
              </a:r>
              <a:endParaRPr lang="es-ES" dirty="0"/>
            </a:p>
          </p:txBody>
        </p:sp>
        <p:sp>
          <p:nvSpPr>
            <p:cNvPr id="38" name="37 CuadroTexto"/>
            <p:cNvSpPr txBox="1"/>
            <p:nvPr/>
          </p:nvSpPr>
          <p:spPr>
            <a:xfrm>
              <a:off x="6137604" y="5513456"/>
              <a:ext cx="1458732" cy="101566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b="1" dirty="0" smtClean="0">
                  <a:solidFill>
                    <a:srgbClr val="FFFF00"/>
                  </a:solidFill>
                </a:rPr>
                <a:t>New </a:t>
              </a:r>
              <a:r>
                <a:rPr lang="es-ES" b="1" dirty="0" err="1" smtClean="0">
                  <a:solidFill>
                    <a:srgbClr val="FFFF00"/>
                  </a:solidFill>
                </a:rPr>
                <a:t>electron</a:t>
              </a:r>
              <a:r>
                <a:rPr lang="es-ES" b="1" dirty="0" smtClean="0">
                  <a:solidFill>
                    <a:srgbClr val="FFFF00"/>
                  </a:solidFill>
                </a:rPr>
                <a:t> </a:t>
              </a:r>
              <a:r>
                <a:rPr lang="es-ES" b="1" dirty="0" err="1" smtClean="0">
                  <a:solidFill>
                    <a:srgbClr val="FFFF00"/>
                  </a:solidFill>
                </a:rPr>
                <a:t>generation</a:t>
              </a:r>
              <a:r>
                <a:rPr lang="es-ES" b="1" dirty="0" smtClean="0">
                  <a:solidFill>
                    <a:srgbClr val="FFFF00"/>
                  </a:solidFill>
                </a:rPr>
                <a:t> </a:t>
              </a:r>
              <a:r>
                <a:rPr lang="en-GB" b="1" dirty="0" smtClean="0">
                  <a:solidFill>
                    <a:srgbClr val="FFFF00"/>
                  </a:solidFill>
                </a:rPr>
                <a:t> </a:t>
              </a:r>
              <a:r>
                <a:rPr lang="en-GB" sz="2400" dirty="0" smtClean="0"/>
                <a:t>(</a:t>
              </a:r>
              <a:r>
                <a:rPr lang="en-GB" sz="2400" i="1" dirty="0" smtClean="0"/>
                <a:t>E’’,</a:t>
              </a:r>
              <a:r>
                <a:rPr lang="en-GB" sz="2400" i="1" dirty="0" smtClean="0">
                  <a:sym typeface="Symbol"/>
                </a:rPr>
                <a:t></a:t>
              </a:r>
              <a:r>
                <a:rPr lang="en-GB" sz="2400" baseline="-25000" dirty="0" smtClean="0">
                  <a:sym typeface="Symbol"/>
                </a:rPr>
                <a:t>2</a:t>
              </a:r>
              <a:r>
                <a:rPr lang="en-GB" sz="2400" dirty="0" smtClean="0"/>
                <a:t>)</a:t>
              </a:r>
              <a:endParaRPr lang="es-ES" sz="2400" dirty="0"/>
            </a:p>
          </p:txBody>
        </p:sp>
        <p:sp>
          <p:nvSpPr>
            <p:cNvPr id="39" name="38 Datos"/>
            <p:cNvSpPr/>
            <p:nvPr/>
          </p:nvSpPr>
          <p:spPr>
            <a:xfrm>
              <a:off x="1475656" y="1124744"/>
              <a:ext cx="1991676" cy="720080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39 CuadroTexto"/>
            <p:cNvSpPr txBox="1"/>
            <p:nvPr/>
          </p:nvSpPr>
          <p:spPr>
            <a:xfrm>
              <a:off x="1825682" y="1124744"/>
              <a:ext cx="1594190" cy="64633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Integral </a:t>
              </a:r>
              <a:r>
                <a:rPr lang="es-ES" dirty="0" err="1" smtClean="0"/>
                <a:t>cross</a:t>
              </a:r>
              <a:r>
                <a:rPr lang="es-ES" dirty="0" smtClean="0"/>
                <a:t> </a:t>
              </a:r>
              <a:r>
                <a:rPr lang="es-ES" dirty="0" err="1" smtClean="0"/>
                <a:t>sections</a:t>
              </a:r>
              <a:r>
                <a:rPr lang="es-ES" dirty="0" smtClean="0"/>
                <a:t> </a:t>
              </a:r>
              <a:endParaRPr lang="es-ES" dirty="0"/>
            </a:p>
          </p:txBody>
        </p:sp>
        <p:sp>
          <p:nvSpPr>
            <p:cNvPr id="44" name="43 Flecha abajo"/>
            <p:cNvSpPr/>
            <p:nvPr/>
          </p:nvSpPr>
          <p:spPr>
            <a:xfrm flipH="1">
              <a:off x="3347864" y="4437364"/>
              <a:ext cx="93244" cy="5758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44 Flecha arriba"/>
            <p:cNvSpPr/>
            <p:nvPr/>
          </p:nvSpPr>
          <p:spPr>
            <a:xfrm>
              <a:off x="3339673" y="5217010"/>
              <a:ext cx="105278" cy="35527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6" name="Line 66"/>
          <p:cNvSpPr>
            <a:spLocks noChangeShapeType="1"/>
          </p:cNvSpPr>
          <p:nvPr/>
        </p:nvSpPr>
        <p:spPr bwMode="auto">
          <a:xfrm>
            <a:off x="4788024" y="5085184"/>
            <a:ext cx="1789635" cy="39678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ES"/>
          </a:p>
        </p:txBody>
      </p:sp>
      <p:sp>
        <p:nvSpPr>
          <p:cNvPr id="47" name="46 CuadroTexto"/>
          <p:cNvSpPr txBox="1"/>
          <p:nvPr/>
        </p:nvSpPr>
        <p:spPr>
          <a:xfrm>
            <a:off x="6577659" y="4931500"/>
            <a:ext cx="2170806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rgbClr val="FFFF00"/>
                </a:solidFill>
              </a:rPr>
              <a:t>Fragment</a:t>
            </a:r>
            <a:r>
              <a:rPr lang="es-ES" b="1" dirty="0" smtClean="0">
                <a:solidFill>
                  <a:srgbClr val="FFFF00"/>
                </a:solidFill>
              </a:rPr>
              <a:t> </a:t>
            </a:r>
            <a:r>
              <a:rPr lang="es-ES" b="1" dirty="0" err="1" smtClean="0">
                <a:solidFill>
                  <a:srgbClr val="FFFF00"/>
                </a:solidFill>
              </a:rPr>
              <a:t>generation</a:t>
            </a:r>
            <a:endParaRPr lang="es-E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8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3237" y="10840"/>
            <a:ext cx="8686623" cy="1143000"/>
          </a:xfrm>
        </p:spPr>
        <p:txBody>
          <a:bodyPr>
            <a:noAutofit/>
          </a:bodyPr>
          <a:lstStyle/>
          <a:p>
            <a:r>
              <a:rPr lang="es-ES" sz="3600" dirty="0" smtClean="0">
                <a:solidFill>
                  <a:srgbClr val="FF3300"/>
                </a:solidFill>
              </a:rPr>
              <a:t>5keV </a:t>
            </a:r>
            <a:r>
              <a:rPr lang="es-ES" sz="3600" dirty="0" err="1" smtClean="0">
                <a:solidFill>
                  <a:srgbClr val="FF3300"/>
                </a:solidFill>
              </a:rPr>
              <a:t>electrons</a:t>
            </a:r>
            <a:r>
              <a:rPr lang="es-ES" sz="3600" dirty="0" smtClean="0">
                <a:solidFill>
                  <a:srgbClr val="FF3300"/>
                </a:solidFill>
              </a:rPr>
              <a:t> – </a:t>
            </a:r>
            <a:r>
              <a:rPr lang="es-ES" sz="3600" dirty="0" err="1" smtClean="0">
                <a:solidFill>
                  <a:srgbClr val="FF3300"/>
                </a:solidFill>
              </a:rPr>
              <a:t>pyrimidine</a:t>
            </a:r>
            <a:r>
              <a:rPr lang="es-ES" sz="3600" dirty="0" smtClean="0">
                <a:solidFill>
                  <a:srgbClr val="FF3300"/>
                </a:solidFill>
              </a:rPr>
              <a:t> </a:t>
            </a:r>
            <a:r>
              <a:rPr lang="es-ES" sz="3600" dirty="0" err="1" smtClean="0">
                <a:solidFill>
                  <a:srgbClr val="FF3300"/>
                </a:solidFill>
              </a:rPr>
              <a:t>on</a:t>
            </a:r>
            <a:r>
              <a:rPr lang="es-ES" sz="3600" dirty="0" smtClean="0">
                <a:solidFill>
                  <a:srgbClr val="FF3300"/>
                </a:solidFill>
              </a:rPr>
              <a:t>  Au </a:t>
            </a:r>
            <a:r>
              <a:rPr lang="es-ES" sz="3600" dirty="0" err="1" smtClean="0">
                <a:solidFill>
                  <a:srgbClr val="FF3300"/>
                </a:solidFill>
              </a:rPr>
              <a:t>substrate</a:t>
            </a:r>
            <a:endParaRPr lang="es-ES" sz="3600" dirty="0">
              <a:solidFill>
                <a:srgbClr val="FF3300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8" y="1052736"/>
            <a:ext cx="5979588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08723" y="4874220"/>
            <a:ext cx="1191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FF00"/>
                </a:solidFill>
              </a:rPr>
              <a:t>Pyrimidine</a:t>
            </a:r>
            <a:endParaRPr lang="es-ES" dirty="0">
              <a:solidFill>
                <a:srgbClr val="FFFF00"/>
              </a:solidFill>
            </a:endParaRPr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755576" y="4077072"/>
            <a:ext cx="916621" cy="792088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3147979" y="630002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FF00"/>
                </a:solidFill>
              </a:rPr>
              <a:t>Gold</a:t>
            </a:r>
            <a:endParaRPr lang="es-ES" dirty="0">
              <a:solidFill>
                <a:srgbClr val="FFFF00"/>
              </a:solidFill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668" y="1370935"/>
            <a:ext cx="4607575" cy="476756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4139952" y="1700808"/>
            <a:ext cx="144016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83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LEPTS into GEANT4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LEPTS has been ported to GEANT4</a:t>
            </a:r>
            <a:r>
              <a:rPr lang="en-US" dirty="0" smtClean="0"/>
              <a:t> (removed all GAMOS dependencies)</a:t>
            </a:r>
          </a:p>
          <a:p>
            <a:pPr lvl="1"/>
            <a:r>
              <a:rPr lang="en-US" dirty="0" smtClean="0"/>
              <a:t>source/processes/electromagnetic/</a:t>
            </a:r>
            <a:r>
              <a:rPr lang="en-US" dirty="0" err="1" smtClean="0"/>
              <a:t>lepts</a:t>
            </a:r>
            <a:endParaRPr lang="en-US" dirty="0" smtClean="0"/>
          </a:p>
          <a:p>
            <a:pPr lvl="1"/>
            <a:r>
              <a:rPr lang="en-US" dirty="0" smtClean="0"/>
              <a:t>source/</a:t>
            </a:r>
            <a:r>
              <a:rPr lang="en-US" dirty="0" err="1" smtClean="0"/>
              <a:t>physics_lists</a:t>
            </a:r>
            <a:r>
              <a:rPr lang="en-US" dirty="0" smtClean="0"/>
              <a:t>/constructors/electromagnetic/</a:t>
            </a:r>
            <a:r>
              <a:rPr lang="en-US" dirty="0" err="1" smtClean="0"/>
              <a:t>src</a:t>
            </a:r>
            <a:r>
              <a:rPr lang="en-US" dirty="0" smtClean="0"/>
              <a:t>/G4EmLEPTSPhysics</a:t>
            </a:r>
          </a:p>
          <a:p>
            <a:pPr lvl="1"/>
            <a:r>
              <a:rPr lang="en-US" dirty="0" smtClean="0"/>
              <a:t>$G4EMLOW6.37/</a:t>
            </a:r>
            <a:r>
              <a:rPr lang="en-US" dirty="0" err="1" smtClean="0"/>
              <a:t>lepts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6600"/>
                </a:solidFill>
              </a:rPr>
              <a:t>LEPTS </a:t>
            </a:r>
            <a:r>
              <a:rPr lang="es-ES" dirty="0" err="1" smtClean="0">
                <a:solidFill>
                  <a:srgbClr val="FF6600"/>
                </a:solidFill>
              </a:rPr>
              <a:t>team</a:t>
            </a:r>
            <a:endParaRPr lang="es-ES" dirty="0">
              <a:solidFill>
                <a:srgbClr val="FF66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>
                <a:solidFill>
                  <a:srgbClr val="FFFF00"/>
                </a:solidFill>
              </a:rPr>
              <a:t>Madrid (CSIC-CIEMAT-UAM): </a:t>
            </a:r>
            <a:r>
              <a:rPr lang="es-ES" dirty="0" smtClean="0"/>
              <a:t>F. Blanco, A. Muñoz, M. </a:t>
            </a:r>
            <a:r>
              <a:rPr lang="es-ES" dirty="0" err="1" smtClean="0"/>
              <a:t>Fuss</a:t>
            </a:r>
            <a:r>
              <a:rPr lang="es-ES" dirty="0" smtClean="0"/>
              <a:t>, A. G. Sanz, P. Arce</a:t>
            </a:r>
          </a:p>
          <a:p>
            <a:r>
              <a:rPr lang="es-ES" dirty="0" err="1" smtClean="0">
                <a:solidFill>
                  <a:srgbClr val="FFFF00"/>
                </a:solidFill>
              </a:rPr>
              <a:t>Lisbon</a:t>
            </a:r>
            <a:r>
              <a:rPr lang="es-ES" dirty="0" smtClean="0">
                <a:solidFill>
                  <a:srgbClr val="FFFF00"/>
                </a:solidFill>
              </a:rPr>
              <a:t> (UNL): </a:t>
            </a:r>
            <a:r>
              <a:rPr lang="es-ES" dirty="0" smtClean="0"/>
              <a:t>P. Limão-Vieira, F. Ferreira, D. Almeida</a:t>
            </a:r>
          </a:p>
          <a:p>
            <a:r>
              <a:rPr lang="es-ES" dirty="0" err="1" smtClean="0">
                <a:solidFill>
                  <a:srgbClr val="FFFF00"/>
                </a:solidFill>
              </a:rPr>
              <a:t>Flinders</a:t>
            </a:r>
            <a:r>
              <a:rPr lang="es-ES" dirty="0" smtClean="0">
                <a:solidFill>
                  <a:srgbClr val="FFFF00"/>
                </a:solidFill>
              </a:rPr>
              <a:t> </a:t>
            </a:r>
            <a:r>
              <a:rPr lang="es-ES" dirty="0" err="1" smtClean="0">
                <a:solidFill>
                  <a:srgbClr val="FFFF00"/>
                </a:solidFill>
              </a:rPr>
              <a:t>University</a:t>
            </a:r>
            <a:r>
              <a:rPr lang="es-ES" dirty="0" smtClean="0">
                <a:solidFill>
                  <a:srgbClr val="FFFF00"/>
                </a:solidFill>
              </a:rPr>
              <a:t> (Adelaide): </a:t>
            </a:r>
            <a:r>
              <a:rPr lang="es-ES" dirty="0" smtClean="0"/>
              <a:t>M. Brunger</a:t>
            </a:r>
          </a:p>
          <a:p>
            <a:r>
              <a:rPr lang="es-ES" dirty="0" smtClean="0">
                <a:solidFill>
                  <a:srgbClr val="FFFF00"/>
                </a:solidFill>
              </a:rPr>
              <a:t>ANU (Canberra): </a:t>
            </a:r>
            <a:r>
              <a:rPr lang="es-ES" dirty="0" smtClean="0"/>
              <a:t>S. Buckman, J. Sullivan, R. McEachran</a:t>
            </a:r>
          </a:p>
          <a:p>
            <a:r>
              <a:rPr lang="es-ES" dirty="0" smtClean="0">
                <a:solidFill>
                  <a:srgbClr val="FFFF00"/>
                </a:solidFill>
              </a:rPr>
              <a:t>J. Cook </a:t>
            </a:r>
            <a:r>
              <a:rPr lang="es-ES" dirty="0" err="1" smtClean="0">
                <a:solidFill>
                  <a:srgbClr val="FFFF00"/>
                </a:solidFill>
              </a:rPr>
              <a:t>University</a:t>
            </a:r>
            <a:r>
              <a:rPr lang="es-ES" dirty="0" smtClean="0">
                <a:solidFill>
                  <a:srgbClr val="FFFF00"/>
                </a:solidFill>
              </a:rPr>
              <a:t> (</a:t>
            </a:r>
            <a:r>
              <a:rPr lang="es-ES" dirty="0" err="1" smtClean="0">
                <a:solidFill>
                  <a:srgbClr val="FFFF00"/>
                </a:solidFill>
              </a:rPr>
              <a:t>Townsville</a:t>
            </a:r>
            <a:r>
              <a:rPr lang="es-ES" dirty="0" smtClean="0">
                <a:solidFill>
                  <a:srgbClr val="FFFF00"/>
                </a:solidFill>
              </a:rPr>
              <a:t>):</a:t>
            </a:r>
            <a:r>
              <a:rPr lang="es-ES" dirty="0" smtClean="0"/>
              <a:t> R. White</a:t>
            </a:r>
          </a:p>
          <a:p>
            <a:r>
              <a:rPr lang="es-ES" dirty="0" err="1" smtClean="0">
                <a:solidFill>
                  <a:srgbClr val="FFFF00"/>
                </a:solidFill>
              </a:rPr>
              <a:t>University</a:t>
            </a:r>
            <a:r>
              <a:rPr lang="es-ES" dirty="0" smtClean="0">
                <a:solidFill>
                  <a:srgbClr val="FFFF00"/>
                </a:solidFill>
              </a:rPr>
              <a:t> of </a:t>
            </a:r>
            <a:r>
              <a:rPr lang="es-ES" dirty="0" err="1" smtClean="0">
                <a:solidFill>
                  <a:srgbClr val="FFFF00"/>
                </a:solidFill>
              </a:rPr>
              <a:t>Liège</a:t>
            </a:r>
            <a:r>
              <a:rPr lang="es-ES" dirty="0" smtClean="0">
                <a:solidFill>
                  <a:srgbClr val="FFFF00"/>
                </a:solidFill>
              </a:rPr>
              <a:t>: </a:t>
            </a:r>
            <a:r>
              <a:rPr lang="es-ES" dirty="0" smtClean="0"/>
              <a:t>M. J. </a:t>
            </a:r>
            <a:r>
              <a:rPr lang="es-ES" dirty="0" err="1" smtClean="0"/>
              <a:t>Hubin-Fraskin</a:t>
            </a:r>
            <a:r>
              <a:rPr lang="es-ES" dirty="0" smtClean="0"/>
              <a:t>, J. </a:t>
            </a:r>
            <a:r>
              <a:rPr lang="es-ES" dirty="0" err="1" smtClean="0"/>
              <a:t>Delviche</a:t>
            </a:r>
            <a:endParaRPr lang="es-ES" dirty="0" smtClean="0"/>
          </a:p>
          <a:p>
            <a:r>
              <a:rPr lang="es-ES" dirty="0" smtClean="0">
                <a:solidFill>
                  <a:srgbClr val="FFFF00"/>
                </a:solidFill>
              </a:rPr>
              <a:t>IOP (</a:t>
            </a:r>
            <a:r>
              <a:rPr lang="es-ES" dirty="0" err="1" smtClean="0">
                <a:solidFill>
                  <a:srgbClr val="FFFF00"/>
                </a:solidFill>
              </a:rPr>
              <a:t>Belgrade</a:t>
            </a:r>
            <a:r>
              <a:rPr lang="es-ES" dirty="0" smtClean="0">
                <a:solidFill>
                  <a:srgbClr val="FFFF00"/>
                </a:solidFill>
              </a:rPr>
              <a:t>): </a:t>
            </a:r>
            <a:r>
              <a:rPr lang="es-ES" dirty="0" smtClean="0"/>
              <a:t>B. Marinkovic, Z. Petrovic</a:t>
            </a:r>
          </a:p>
          <a:p>
            <a:r>
              <a:rPr lang="es-ES" dirty="0" smtClean="0">
                <a:solidFill>
                  <a:srgbClr val="FFFF00"/>
                </a:solidFill>
              </a:rPr>
              <a:t>Open </a:t>
            </a:r>
            <a:r>
              <a:rPr lang="es-ES" dirty="0" err="1" smtClean="0">
                <a:solidFill>
                  <a:srgbClr val="FFFF00"/>
                </a:solidFill>
              </a:rPr>
              <a:t>University</a:t>
            </a:r>
            <a:r>
              <a:rPr lang="es-ES" dirty="0" smtClean="0">
                <a:solidFill>
                  <a:srgbClr val="FFFF00"/>
                </a:solidFill>
              </a:rPr>
              <a:t> (UK): </a:t>
            </a:r>
            <a:r>
              <a:rPr lang="es-ES" dirty="0" smtClean="0"/>
              <a:t>J. </a:t>
            </a:r>
            <a:r>
              <a:rPr lang="es-ES" dirty="0" err="1" smtClean="0"/>
              <a:t>Gorfinkiel</a:t>
            </a:r>
            <a:r>
              <a:rPr lang="es-ES" dirty="0" smtClean="0"/>
              <a:t>, N. J. Mason</a:t>
            </a:r>
          </a:p>
          <a:p>
            <a:r>
              <a:rPr lang="es-ES" dirty="0" err="1" smtClean="0">
                <a:solidFill>
                  <a:srgbClr val="FFFF00"/>
                </a:solidFill>
              </a:rPr>
              <a:t>University</a:t>
            </a:r>
            <a:r>
              <a:rPr lang="es-ES" dirty="0" smtClean="0">
                <a:solidFill>
                  <a:srgbClr val="FFFF00"/>
                </a:solidFill>
              </a:rPr>
              <a:t> of Rome:</a:t>
            </a:r>
            <a:r>
              <a:rPr lang="es-ES" dirty="0" smtClean="0"/>
              <a:t> F. Gianturco</a:t>
            </a:r>
          </a:p>
          <a:p>
            <a:r>
              <a:rPr lang="es-ES" dirty="0" err="1" smtClean="0">
                <a:solidFill>
                  <a:srgbClr val="FFFF00"/>
                </a:solidFill>
              </a:rPr>
              <a:t>University</a:t>
            </a:r>
            <a:r>
              <a:rPr lang="es-ES" dirty="0" smtClean="0">
                <a:solidFill>
                  <a:srgbClr val="FFFF00"/>
                </a:solidFill>
              </a:rPr>
              <a:t> </a:t>
            </a:r>
            <a:r>
              <a:rPr lang="es-ES" dirty="0" smtClean="0">
                <a:solidFill>
                  <a:srgbClr val="FFFF00"/>
                </a:solidFill>
              </a:rPr>
              <a:t>of </a:t>
            </a:r>
            <a:r>
              <a:rPr lang="es-ES" dirty="0" err="1" smtClean="0">
                <a:solidFill>
                  <a:srgbClr val="FFFF00"/>
                </a:solidFill>
              </a:rPr>
              <a:t>Erlangen</a:t>
            </a:r>
            <a:r>
              <a:rPr lang="es-ES" dirty="0" smtClean="0">
                <a:solidFill>
                  <a:srgbClr val="FFFF00"/>
                </a:solidFill>
              </a:rPr>
              <a:t>: </a:t>
            </a:r>
            <a:r>
              <a:rPr lang="es-ES" dirty="0" smtClean="0"/>
              <a:t>E. Carrasco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187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LEPTS </a:t>
            </a:r>
            <a:r>
              <a:rPr lang="en-US" dirty="0" err="1" smtClean="0">
                <a:solidFill>
                  <a:srgbClr val="FF6600"/>
                </a:solidFill>
              </a:rPr>
              <a:t>vs</a:t>
            </a:r>
            <a:r>
              <a:rPr lang="en-US" dirty="0" smtClean="0">
                <a:solidFill>
                  <a:srgbClr val="FF6600"/>
                </a:solidFill>
              </a:rPr>
              <a:t> DNA</a:t>
            </a:r>
            <a:endParaRPr lang="en-US" dirty="0">
              <a:solidFill>
                <a:srgbClr val="FF6600"/>
              </a:solidFill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067410"/>
              </p:ext>
            </p:extLst>
          </p:nvPr>
        </p:nvGraphicFramePr>
        <p:xfrm>
          <a:off x="611561" y="1124745"/>
          <a:ext cx="7920879" cy="5441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3024336"/>
                <a:gridCol w="3312367"/>
              </a:tblGrid>
              <a:tr h="47295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LEPTS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DNA</a:t>
                      </a:r>
                      <a:endParaRPr lang="es-ES" sz="2400" dirty="0"/>
                    </a:p>
                  </a:txBody>
                  <a:tcPr/>
                </a:tc>
              </a:tr>
              <a:tr h="339445">
                <a:tc>
                  <a:txBody>
                    <a:bodyPr/>
                    <a:lstStyle/>
                    <a:p>
                      <a:r>
                        <a:rPr lang="es-ES" sz="2000" b="1" dirty="0" err="1" smtClean="0"/>
                        <a:t>Energy</a:t>
                      </a:r>
                      <a:r>
                        <a:rPr lang="es-ES" sz="2000" b="1" dirty="0" smtClean="0"/>
                        <a:t> </a:t>
                      </a:r>
                      <a:r>
                        <a:rPr lang="es-ES" sz="2000" b="1" dirty="0" err="1" smtClean="0"/>
                        <a:t>range</a:t>
                      </a:r>
                      <a:endParaRPr lang="es-E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0.1</a:t>
                      </a:r>
                      <a:r>
                        <a:rPr lang="es-ES" sz="2000" baseline="0" dirty="0" smtClean="0"/>
                        <a:t> eV – 100 </a:t>
                      </a:r>
                      <a:r>
                        <a:rPr lang="es-ES" sz="2000" baseline="0" dirty="0" err="1" smtClean="0"/>
                        <a:t>keV</a:t>
                      </a:r>
                      <a:r>
                        <a:rPr lang="es-ES" sz="2000" baseline="0" dirty="0" smtClean="0"/>
                        <a:t>   </a:t>
                      </a:r>
                      <a:endParaRPr lang="es-E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10 eV – 10 </a:t>
                      </a:r>
                      <a:r>
                        <a:rPr lang="es-ES" sz="2000" dirty="0" err="1" smtClean="0"/>
                        <a:t>keV</a:t>
                      </a:r>
                      <a:endParaRPr lang="es-ES" sz="2000" dirty="0"/>
                    </a:p>
                  </a:txBody>
                  <a:tcPr/>
                </a:tc>
              </a:tr>
              <a:tr h="2042073">
                <a:tc>
                  <a:txBody>
                    <a:bodyPr/>
                    <a:lstStyle/>
                    <a:p>
                      <a:r>
                        <a:rPr lang="es-ES" sz="2000" b="1" dirty="0" err="1" smtClean="0"/>
                        <a:t>Processes</a:t>
                      </a:r>
                      <a:endParaRPr lang="es-E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err="1" smtClean="0"/>
                        <a:t>Elastic</a:t>
                      </a:r>
                      <a:endParaRPr lang="es-ES" sz="2000" dirty="0"/>
                    </a:p>
                    <a:p>
                      <a:r>
                        <a:rPr lang="es-ES" sz="2000" dirty="0" smtClean="0"/>
                        <a:t>Ionisation</a:t>
                      </a:r>
                      <a:endParaRPr lang="es-ES" sz="2000" dirty="0"/>
                    </a:p>
                    <a:p>
                      <a:r>
                        <a:rPr lang="es-ES" sz="2000" dirty="0" err="1" smtClean="0"/>
                        <a:t>Attachment</a:t>
                      </a:r>
                      <a:endParaRPr lang="es-ES" sz="2000" dirty="0"/>
                    </a:p>
                    <a:p>
                      <a:r>
                        <a:rPr lang="es-ES" sz="2000" baseline="0" dirty="0" err="1" smtClean="0"/>
                        <a:t>Excitation</a:t>
                      </a:r>
                      <a:endParaRPr lang="es-ES" sz="2000" dirty="0"/>
                    </a:p>
                    <a:p>
                      <a:r>
                        <a:rPr lang="es-ES" sz="2000" dirty="0" err="1" smtClean="0"/>
                        <a:t>Vibrational</a:t>
                      </a:r>
                      <a:r>
                        <a:rPr lang="es-ES" sz="2000" baseline="0" dirty="0" smtClean="0"/>
                        <a:t> </a:t>
                      </a:r>
                      <a:r>
                        <a:rPr lang="es-ES" sz="2000" baseline="0" dirty="0" err="1" smtClean="0"/>
                        <a:t>Excit</a:t>
                      </a:r>
                      <a:r>
                        <a:rPr lang="es-ES" sz="2000" baseline="0" dirty="0" smtClean="0"/>
                        <a:t>. </a:t>
                      </a:r>
                      <a:endParaRPr lang="es-ES" sz="2000" dirty="0"/>
                    </a:p>
                    <a:p>
                      <a:r>
                        <a:rPr lang="es-ES" sz="2000" dirty="0" err="1" smtClean="0">
                          <a:solidFill>
                            <a:srgbClr val="FF0000"/>
                          </a:solidFill>
                        </a:rPr>
                        <a:t>Rotational</a:t>
                      </a:r>
                      <a:r>
                        <a:rPr lang="es-ES" sz="2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2000" baseline="0" dirty="0" err="1" smtClean="0">
                          <a:solidFill>
                            <a:srgbClr val="FF0000"/>
                          </a:solidFill>
                        </a:rPr>
                        <a:t>Excit</a:t>
                      </a:r>
                      <a:r>
                        <a:rPr lang="es-ES" sz="2000" baseline="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r>
                        <a:rPr lang="es-ES" sz="2000" baseline="0" dirty="0" err="1" smtClean="0">
                          <a:solidFill>
                            <a:srgbClr val="FF0000"/>
                          </a:solidFill>
                        </a:rPr>
                        <a:t>Neutron</a:t>
                      </a:r>
                      <a:r>
                        <a:rPr lang="es-ES" sz="2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2000" baseline="0" dirty="0" err="1" smtClean="0">
                          <a:solidFill>
                            <a:srgbClr val="FF0000"/>
                          </a:solidFill>
                        </a:rPr>
                        <a:t>dissociation</a:t>
                      </a:r>
                      <a:endParaRPr lang="es-ES" sz="20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s-ES" sz="2000" dirty="0" err="1" smtClean="0">
                          <a:solidFill>
                            <a:srgbClr val="FF0000"/>
                          </a:solidFill>
                        </a:rPr>
                        <a:t>Positronium</a:t>
                      </a:r>
                      <a:r>
                        <a:rPr lang="es-ES" sz="20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2000" dirty="0" err="1" smtClean="0">
                          <a:solidFill>
                            <a:srgbClr val="FF0000"/>
                          </a:solidFill>
                        </a:rPr>
                        <a:t>formation</a:t>
                      </a:r>
                      <a:r>
                        <a:rPr lang="es-ES" sz="2000" dirty="0" smtClean="0">
                          <a:solidFill>
                            <a:srgbClr val="FF0000"/>
                          </a:solidFill>
                        </a:rPr>
                        <a:t> (e+)</a:t>
                      </a:r>
                      <a:endParaRPr lang="es-E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err="1" smtClean="0"/>
                        <a:t>Elastic</a:t>
                      </a:r>
                      <a:endParaRPr lang="es-ES" sz="2000" dirty="0"/>
                    </a:p>
                    <a:p>
                      <a:r>
                        <a:rPr lang="es-ES" sz="2000" dirty="0" smtClean="0"/>
                        <a:t>Ionisation</a:t>
                      </a:r>
                      <a:endParaRPr lang="es-ES" sz="2000" dirty="0"/>
                    </a:p>
                    <a:p>
                      <a:r>
                        <a:rPr lang="es-ES" sz="2000" dirty="0" err="1" smtClean="0"/>
                        <a:t>Attachment</a:t>
                      </a:r>
                      <a:endParaRPr lang="es-ES" sz="2000" dirty="0"/>
                    </a:p>
                    <a:p>
                      <a:r>
                        <a:rPr lang="es-ES" sz="2000" dirty="0" err="1" smtClean="0"/>
                        <a:t>Excitation</a:t>
                      </a:r>
                      <a:endParaRPr lang="es-ES" sz="2000" dirty="0"/>
                    </a:p>
                    <a:p>
                      <a:r>
                        <a:rPr lang="es-ES" sz="2000" dirty="0" err="1" smtClean="0"/>
                        <a:t>Vibrational</a:t>
                      </a:r>
                      <a:r>
                        <a:rPr lang="es-ES" sz="2000" baseline="0" dirty="0" smtClean="0"/>
                        <a:t> </a:t>
                      </a:r>
                      <a:r>
                        <a:rPr lang="es-ES" sz="2000" baseline="0" dirty="0" err="1" smtClean="0"/>
                        <a:t>Excit</a:t>
                      </a:r>
                      <a:r>
                        <a:rPr lang="es-ES" sz="2000" baseline="0" dirty="0" smtClean="0"/>
                        <a:t>.</a:t>
                      </a:r>
                      <a:endParaRPr lang="es-ES" sz="2000" dirty="0"/>
                    </a:p>
                    <a:p>
                      <a:endParaRPr lang="es-ES" sz="2000" dirty="0"/>
                    </a:p>
                  </a:txBody>
                  <a:tcPr/>
                </a:tc>
              </a:tr>
              <a:tr h="2042073">
                <a:tc>
                  <a:txBody>
                    <a:bodyPr/>
                    <a:lstStyle/>
                    <a:p>
                      <a:r>
                        <a:rPr lang="es-ES" sz="2000" b="1" dirty="0" err="1" smtClean="0"/>
                        <a:t>Materials</a:t>
                      </a:r>
                      <a:endParaRPr lang="es-E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err="1" smtClean="0"/>
                        <a:t>Water</a:t>
                      </a:r>
                      <a:r>
                        <a:rPr lang="es-ES" sz="2000" dirty="0" smtClean="0"/>
                        <a:t>(</a:t>
                      </a:r>
                      <a:r>
                        <a:rPr lang="es-ES" sz="2000" dirty="0" err="1" smtClean="0"/>
                        <a:t>liquid</a:t>
                      </a:r>
                      <a:r>
                        <a:rPr lang="es-ES" sz="2000" dirty="0" smtClean="0"/>
                        <a:t>)</a:t>
                      </a:r>
                    </a:p>
                    <a:p>
                      <a:r>
                        <a:rPr lang="es-ES" sz="2000" dirty="0" err="1" smtClean="0">
                          <a:solidFill>
                            <a:srgbClr val="FF0000"/>
                          </a:solidFill>
                        </a:rPr>
                        <a:t>Water</a:t>
                      </a:r>
                      <a:r>
                        <a:rPr lang="es-ES" sz="2000" dirty="0" smtClean="0">
                          <a:solidFill>
                            <a:srgbClr val="FF0000"/>
                          </a:solidFill>
                        </a:rPr>
                        <a:t> (gas)</a:t>
                      </a:r>
                    </a:p>
                    <a:p>
                      <a:r>
                        <a:rPr lang="es-ES" sz="2000" dirty="0" err="1" smtClean="0">
                          <a:solidFill>
                            <a:srgbClr val="FF0000"/>
                          </a:solidFill>
                        </a:rPr>
                        <a:t>Pyrimidine</a:t>
                      </a:r>
                      <a:endParaRPr lang="es-ES" sz="20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s-ES" sz="2000" dirty="0" err="1" smtClean="0">
                          <a:solidFill>
                            <a:srgbClr val="FF0000"/>
                          </a:solidFill>
                        </a:rPr>
                        <a:t>Pyrazine</a:t>
                      </a:r>
                      <a:endParaRPr lang="es-ES" sz="20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s-ES" sz="2000" dirty="0" smtClean="0">
                          <a:solidFill>
                            <a:srgbClr val="FF0000"/>
                          </a:solidFill>
                        </a:rPr>
                        <a:t>HCO</a:t>
                      </a:r>
                    </a:p>
                    <a:p>
                      <a:r>
                        <a:rPr lang="es-ES" sz="2000" dirty="0" smtClean="0">
                          <a:solidFill>
                            <a:srgbClr val="FF0000"/>
                          </a:solidFill>
                        </a:rPr>
                        <a:t>Gold</a:t>
                      </a:r>
                      <a:endParaRPr lang="es-E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err="1" smtClean="0"/>
                        <a:t>Water</a:t>
                      </a:r>
                      <a:r>
                        <a:rPr lang="es-ES" sz="2000" baseline="0" dirty="0" smtClean="0"/>
                        <a:t> (</a:t>
                      </a:r>
                      <a:r>
                        <a:rPr lang="es-ES" sz="2000" baseline="0" dirty="0" err="1" smtClean="0"/>
                        <a:t>liquid</a:t>
                      </a:r>
                      <a:r>
                        <a:rPr lang="es-ES" sz="2000" baseline="0" dirty="0" smtClean="0"/>
                        <a:t>)</a:t>
                      </a:r>
                      <a:endParaRPr lang="es-E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LEPTS </a:t>
            </a:r>
            <a:r>
              <a:rPr lang="en-US" dirty="0" err="1" smtClean="0">
                <a:solidFill>
                  <a:srgbClr val="FF6600"/>
                </a:solidFill>
              </a:rPr>
              <a:t>vs</a:t>
            </a:r>
            <a:r>
              <a:rPr lang="en-US" dirty="0" smtClean="0">
                <a:solidFill>
                  <a:srgbClr val="FF6600"/>
                </a:solidFill>
              </a:rPr>
              <a:t> DNA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792997"/>
            <a:ext cx="8229600" cy="4525963"/>
          </a:xfrm>
        </p:spPr>
        <p:txBody>
          <a:bodyPr>
            <a:normAutofit/>
          </a:bodyPr>
          <a:lstStyle/>
          <a:p>
            <a:r>
              <a:rPr lang="es-ES" dirty="0" err="1" smtClean="0"/>
              <a:t>Microscopic</a:t>
            </a:r>
            <a:r>
              <a:rPr lang="es-ES" dirty="0" smtClean="0"/>
              <a:t> </a:t>
            </a:r>
            <a:r>
              <a:rPr lang="es-ES" dirty="0" err="1" smtClean="0"/>
              <a:t>cross</a:t>
            </a:r>
            <a:r>
              <a:rPr lang="es-ES" dirty="0" smtClean="0"/>
              <a:t> </a:t>
            </a:r>
            <a:r>
              <a:rPr lang="es-ES" dirty="0" err="1" smtClean="0"/>
              <a:t>sections</a:t>
            </a:r>
            <a:r>
              <a:rPr lang="es-ES" dirty="0" smtClean="0"/>
              <a:t>: </a:t>
            </a:r>
            <a:r>
              <a:rPr lang="es-ES" dirty="0" err="1" smtClean="0"/>
              <a:t>liquid</a:t>
            </a:r>
            <a:r>
              <a:rPr lang="es-ES" dirty="0" smtClean="0"/>
              <a:t> </a:t>
            </a:r>
            <a:r>
              <a:rPr lang="es-ES" dirty="0" err="1" smtClean="0"/>
              <a:t>water</a:t>
            </a:r>
            <a:endParaRPr lang="es-ES" dirty="0"/>
          </a:p>
        </p:txBody>
      </p:sp>
      <p:pic>
        <p:nvPicPr>
          <p:cNvPr id="89091" name="Picture 3" descr="E:\0G4WS2014\2014.09.G4WS.LEPTS\lepts.g4ws2014\gif.gas\hisExcitati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06" y="4148960"/>
            <a:ext cx="3450509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092" name="Picture 4" descr="E:\0G4WS2014\2014.09.G4WS.LEPTS\lepts.g4ws2014\gif.gas\hisIonisati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484784"/>
            <a:ext cx="3450509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094" name="Picture 6" descr="E:\0G4WS2014\2014.09.G4WS.LEPTS\lepts.g4ws2014\gif.gas\hisElastic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59" y="1484784"/>
            <a:ext cx="3450493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G4WS2014\2014.09.G4WS.LEPTS\lepts.g4ws2014\gif.gas\hisAttachment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80" y="4076794"/>
            <a:ext cx="3450507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E:\0G4WS2014\2014.09.G4WS.LEPTS\lepts.g4ws2014\gif.gas\hisVibExcitation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5" y="2978960"/>
            <a:ext cx="2952328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3200351" y="1556792"/>
            <a:ext cx="781037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5A9E"/>
                </a:solidFill>
              </a:rPr>
              <a:t>DNA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LEPTS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7751403" y="1556792"/>
            <a:ext cx="781037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5A9E"/>
                </a:solidFill>
              </a:rPr>
              <a:t>DNA</a:t>
            </a:r>
            <a:endParaRPr lang="en-US" sz="1400" b="1" dirty="0" smtClean="0">
              <a:solidFill>
                <a:srgbClr val="002060"/>
              </a:solidFill>
            </a:endParaRPr>
          </a:p>
          <a:p>
            <a:r>
              <a:rPr lang="en-US" sz="1400" b="1" dirty="0" smtClean="0">
                <a:solidFill>
                  <a:srgbClr val="FF0000"/>
                </a:solidFill>
              </a:rPr>
              <a:t>LEPTS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5159115" y="2996952"/>
            <a:ext cx="781037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5A9E"/>
                </a:solidFill>
              </a:rPr>
              <a:t>DNA</a:t>
            </a:r>
            <a:endParaRPr lang="en-US" sz="1400" b="1" dirty="0" smtClean="0">
              <a:solidFill>
                <a:srgbClr val="002060"/>
              </a:solidFill>
            </a:endParaRPr>
          </a:p>
          <a:p>
            <a:r>
              <a:rPr lang="en-US" sz="1400" b="1" dirty="0" smtClean="0">
                <a:solidFill>
                  <a:srgbClr val="FF0000"/>
                </a:solidFill>
              </a:rPr>
              <a:t>LEPTS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7751403" y="4201924"/>
            <a:ext cx="781037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5A9E"/>
                </a:solidFill>
              </a:rPr>
              <a:t>DNA</a:t>
            </a:r>
            <a:endParaRPr lang="en-US" sz="1400" b="1" dirty="0" smtClean="0">
              <a:solidFill>
                <a:srgbClr val="002060"/>
              </a:solidFill>
            </a:endParaRPr>
          </a:p>
          <a:p>
            <a:r>
              <a:rPr lang="en-US" sz="1400" b="1" dirty="0" smtClean="0">
                <a:solidFill>
                  <a:srgbClr val="FF0000"/>
                </a:solidFill>
              </a:rPr>
              <a:t>LEPTS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1117862" y="3634391"/>
            <a:ext cx="15311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og10(</a:t>
            </a:r>
            <a:r>
              <a:rPr lang="es-ES" sz="11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  <a:r>
              <a:rPr lang="es-ES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(</a:t>
            </a:r>
            <a:r>
              <a:rPr lang="es-ES" sz="11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MeV</a:t>
            </a:r>
            <a:r>
              <a:rPr lang="es-ES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16 Rectángulo"/>
          <p:cNvSpPr/>
          <p:nvPr/>
        </p:nvSpPr>
        <p:spPr>
          <a:xfrm rot="16200000">
            <a:off x="-64972" y="1921412"/>
            <a:ext cx="134203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log10(XS) </a:t>
            </a:r>
            <a:r>
              <a:rPr lang="es-ES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(mm</a:t>
            </a:r>
            <a:r>
              <a:rPr lang="es-ES" sz="1100" b="1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s-ES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1115616" y="3503831"/>
            <a:ext cx="352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 smtClean="0">
                <a:solidFill>
                  <a:schemeClr val="bg1"/>
                </a:solidFill>
              </a:rPr>
              <a:t>eV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2267744" y="3492798"/>
            <a:ext cx="4224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 err="1" smtClean="0">
                <a:solidFill>
                  <a:schemeClr val="bg1"/>
                </a:solidFill>
              </a:rPr>
              <a:t>keV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5662753" y="3530884"/>
            <a:ext cx="352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 smtClean="0">
                <a:solidFill>
                  <a:schemeClr val="bg1"/>
                </a:solidFill>
              </a:rPr>
              <a:t>eV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6814881" y="3519851"/>
            <a:ext cx="4224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 err="1" smtClean="0">
                <a:solidFill>
                  <a:schemeClr val="bg1"/>
                </a:solidFill>
              </a:rPr>
              <a:t>keV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1043608" y="6104329"/>
            <a:ext cx="352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 smtClean="0">
                <a:solidFill>
                  <a:schemeClr val="bg1"/>
                </a:solidFill>
              </a:rPr>
              <a:t>eV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2195736" y="6093296"/>
            <a:ext cx="4224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 err="1" smtClean="0">
                <a:solidFill>
                  <a:schemeClr val="bg1"/>
                </a:solidFill>
              </a:rPr>
              <a:t>keV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3419872" y="5024209"/>
            <a:ext cx="352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 smtClean="0">
                <a:solidFill>
                  <a:schemeClr val="bg1"/>
                </a:solidFill>
              </a:rPr>
              <a:t>eV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4427984" y="5013176"/>
            <a:ext cx="4224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 err="1" smtClean="0">
                <a:solidFill>
                  <a:schemeClr val="bg1"/>
                </a:solidFill>
              </a:rPr>
              <a:t>keV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5651047" y="6176337"/>
            <a:ext cx="352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 smtClean="0">
                <a:solidFill>
                  <a:schemeClr val="bg1"/>
                </a:solidFill>
              </a:rPr>
              <a:t>eV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7" name="26 Rectángulo"/>
          <p:cNvSpPr/>
          <p:nvPr/>
        </p:nvSpPr>
        <p:spPr>
          <a:xfrm>
            <a:off x="6803175" y="6165304"/>
            <a:ext cx="4224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 err="1" smtClean="0">
                <a:solidFill>
                  <a:schemeClr val="bg1"/>
                </a:solidFill>
              </a:rPr>
              <a:t>keV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5625595" y="3743454"/>
            <a:ext cx="15311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og10(</a:t>
            </a:r>
            <a:r>
              <a:rPr lang="es-ES" sz="11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  <a:r>
              <a:rPr lang="es-ES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(</a:t>
            </a:r>
            <a:r>
              <a:rPr lang="es-ES" sz="11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MeV</a:t>
            </a:r>
            <a:r>
              <a:rPr lang="es-ES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2457052" y="6207513"/>
            <a:ext cx="15311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og10(</a:t>
            </a:r>
            <a:r>
              <a:rPr lang="es-ES" sz="11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  <a:r>
              <a:rPr lang="es-ES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(</a:t>
            </a:r>
            <a:r>
              <a:rPr lang="es-ES" sz="11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MeV</a:t>
            </a:r>
            <a:r>
              <a:rPr lang="es-ES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36 Rectángulo"/>
          <p:cNvSpPr/>
          <p:nvPr/>
        </p:nvSpPr>
        <p:spPr>
          <a:xfrm rot="16200000">
            <a:off x="-72668" y="4545276"/>
            <a:ext cx="134203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log10(XS) </a:t>
            </a:r>
            <a:r>
              <a:rPr lang="es-ES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(mm</a:t>
            </a:r>
            <a:r>
              <a:rPr lang="es-ES" sz="1100" b="1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s-ES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37 Rectángulo"/>
          <p:cNvSpPr/>
          <p:nvPr/>
        </p:nvSpPr>
        <p:spPr>
          <a:xfrm>
            <a:off x="4496451" y="5141082"/>
            <a:ext cx="15311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og10(</a:t>
            </a:r>
            <a:r>
              <a:rPr lang="es-ES" sz="11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  <a:r>
              <a:rPr lang="es-ES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(</a:t>
            </a:r>
            <a:r>
              <a:rPr lang="es-ES" sz="11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MeV</a:t>
            </a:r>
            <a:r>
              <a:rPr lang="es-ES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38 Rectángulo"/>
          <p:cNvSpPr/>
          <p:nvPr/>
        </p:nvSpPr>
        <p:spPr>
          <a:xfrm rot="16200000">
            <a:off x="2375604" y="3470635"/>
            <a:ext cx="134203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log10(XS) </a:t>
            </a:r>
            <a:r>
              <a:rPr lang="es-ES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(mm</a:t>
            </a:r>
            <a:r>
              <a:rPr lang="es-ES" sz="1100" b="1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s-ES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39 Rectángulo"/>
          <p:cNvSpPr/>
          <p:nvPr/>
        </p:nvSpPr>
        <p:spPr>
          <a:xfrm>
            <a:off x="7073260" y="3618281"/>
            <a:ext cx="15311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og10(</a:t>
            </a:r>
            <a:r>
              <a:rPr lang="es-ES" sz="11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  <a:r>
              <a:rPr lang="es-ES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(</a:t>
            </a:r>
            <a:r>
              <a:rPr lang="es-ES" sz="11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MeV</a:t>
            </a:r>
            <a:r>
              <a:rPr lang="es-ES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40 Rectángulo"/>
          <p:cNvSpPr/>
          <p:nvPr/>
        </p:nvSpPr>
        <p:spPr>
          <a:xfrm rot="16200000">
            <a:off x="4535844" y="2073812"/>
            <a:ext cx="134203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log10(XS) </a:t>
            </a:r>
            <a:r>
              <a:rPr lang="es-ES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(mm</a:t>
            </a:r>
            <a:r>
              <a:rPr lang="es-ES" sz="1100" b="1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s-ES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41 Rectángulo"/>
          <p:cNvSpPr/>
          <p:nvPr/>
        </p:nvSpPr>
        <p:spPr>
          <a:xfrm>
            <a:off x="7001252" y="6274367"/>
            <a:ext cx="15311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og10(</a:t>
            </a:r>
            <a:r>
              <a:rPr lang="es-ES" sz="11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  <a:r>
              <a:rPr lang="es-ES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(</a:t>
            </a:r>
            <a:r>
              <a:rPr lang="es-ES" sz="11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MeV</a:t>
            </a:r>
            <a:r>
              <a:rPr lang="es-ES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30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LEPTS </a:t>
            </a:r>
            <a:r>
              <a:rPr lang="en-US" dirty="0" err="1" smtClean="0">
                <a:solidFill>
                  <a:srgbClr val="FF6600"/>
                </a:solidFill>
              </a:rPr>
              <a:t>vs</a:t>
            </a:r>
            <a:r>
              <a:rPr lang="en-US" dirty="0" smtClean="0">
                <a:solidFill>
                  <a:srgbClr val="FF6600"/>
                </a:solidFill>
              </a:rPr>
              <a:t> DNA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pic>
        <p:nvPicPr>
          <p:cNvPr id="90114" name="Picture 2" descr="E:\0G4WS2014\2014.09.G4WS.LEPTS\lepts.g4ws2014\gif.liquid\hisAttachmen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19" y="4221088"/>
            <a:ext cx="3450509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116" name="Picture 4" descr="E:\0G4WS2014\2014.09.G4WS.LEPTS\lepts.g4ws2014\gif.liquid\hisElastic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3450508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117" name="Picture 5" descr="E:\0G4WS2014\2014.09.G4WS.LEPTS\lepts.g4ws2014\gif.liquid\hisExcitatio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956" y="4329360"/>
            <a:ext cx="3450508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118" name="Picture 6" descr="E:\0G4WS2014\2014.09.G4WS.LEPTS\lepts.g4ws2014\gif.liquid\hisIonisation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449040"/>
            <a:ext cx="3450508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2 Marcador de contenido"/>
          <p:cNvSpPr txBox="1">
            <a:spLocks/>
          </p:cNvSpPr>
          <p:nvPr/>
        </p:nvSpPr>
        <p:spPr>
          <a:xfrm>
            <a:off x="395536" y="79299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Microscopic</a:t>
            </a:r>
            <a:r>
              <a:rPr lang="es-ES" dirty="0" smtClean="0"/>
              <a:t> </a:t>
            </a:r>
            <a:r>
              <a:rPr lang="es-ES" dirty="0" err="1" smtClean="0"/>
              <a:t>cross</a:t>
            </a:r>
            <a:r>
              <a:rPr lang="es-ES" dirty="0" smtClean="0"/>
              <a:t> </a:t>
            </a:r>
            <a:r>
              <a:rPr lang="es-ES" dirty="0" err="1" smtClean="0"/>
              <a:t>sections</a:t>
            </a:r>
            <a:r>
              <a:rPr lang="es-ES" dirty="0" smtClean="0"/>
              <a:t>: </a:t>
            </a:r>
            <a:r>
              <a:rPr lang="es-ES" dirty="0" err="1" smtClean="0"/>
              <a:t>gaseous</a:t>
            </a:r>
            <a:r>
              <a:rPr lang="es-ES" dirty="0" smtClean="0"/>
              <a:t> </a:t>
            </a:r>
            <a:r>
              <a:rPr lang="es-ES" dirty="0" err="1" smtClean="0"/>
              <a:t>water</a:t>
            </a:r>
            <a:endParaRPr lang="es-ES" dirty="0"/>
          </a:p>
        </p:txBody>
      </p:sp>
      <p:pic>
        <p:nvPicPr>
          <p:cNvPr id="11" name="Picture 3" descr="E:\0G4WS2014\2014.09.G4WS.LEPTS\lepts.g4ws2014\gif.liquid\hisVibExcitation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954339"/>
            <a:ext cx="2686911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024779" y="3616339"/>
            <a:ext cx="15037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>
                <a:solidFill>
                  <a:srgbClr val="FF0000"/>
                </a:solidFill>
              </a:rPr>
              <a:t>l</a:t>
            </a:r>
            <a:r>
              <a:rPr lang="es-ES" sz="1200" b="1" dirty="0" smtClean="0">
                <a:solidFill>
                  <a:srgbClr val="FF0000"/>
                </a:solidFill>
              </a:rPr>
              <a:t>og10(</a:t>
            </a:r>
            <a:r>
              <a:rPr lang="es-ES" sz="1200" b="1" dirty="0" err="1" smtClean="0">
                <a:solidFill>
                  <a:srgbClr val="FF0000"/>
                </a:solidFill>
              </a:rPr>
              <a:t>energy</a:t>
            </a:r>
            <a:r>
              <a:rPr lang="es-ES" sz="1200" b="1" dirty="0" smtClean="0">
                <a:solidFill>
                  <a:srgbClr val="FF0000"/>
                </a:solidFill>
              </a:rPr>
              <a:t>) (</a:t>
            </a:r>
            <a:r>
              <a:rPr lang="es-ES" sz="1200" b="1" dirty="0" err="1" smtClean="0">
                <a:solidFill>
                  <a:srgbClr val="FF0000"/>
                </a:solidFill>
              </a:rPr>
              <a:t>MeV</a:t>
            </a:r>
            <a:r>
              <a:rPr lang="es-ES" sz="1200" b="1" dirty="0" smtClean="0">
                <a:solidFill>
                  <a:srgbClr val="FF0000"/>
                </a:solidFill>
              </a:rPr>
              <a:t>)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 rot="16200000">
            <a:off x="-41793" y="1913718"/>
            <a:ext cx="12956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 smtClean="0">
                <a:solidFill>
                  <a:srgbClr val="FF0000"/>
                </a:solidFill>
              </a:rPr>
              <a:t>log10(XS) </a:t>
            </a:r>
            <a:r>
              <a:rPr lang="es-ES" sz="1200" b="1" dirty="0" smtClean="0">
                <a:solidFill>
                  <a:srgbClr val="FF0000"/>
                </a:solidFill>
              </a:rPr>
              <a:t>(mm-1)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2699792" y="1484784"/>
            <a:ext cx="1218259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5A9E"/>
                </a:solidFill>
              </a:rPr>
              <a:t>DNA (liquid)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LEPTS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7458197" y="1412776"/>
            <a:ext cx="1218259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5A9E"/>
                </a:solidFill>
              </a:rPr>
              <a:t>DNA (liquid)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LEPTS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4716016" y="2924944"/>
            <a:ext cx="1218259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5A9E"/>
                </a:solidFill>
              </a:rPr>
              <a:t>DNA (liquid)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LEPTS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7602213" y="4324995"/>
            <a:ext cx="1218259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5A9E"/>
                </a:solidFill>
              </a:rPr>
              <a:t>DNA (liquid)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LEPTS</a:t>
            </a:r>
            <a:endParaRPr lang="es-E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30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LEPTS </a:t>
            </a:r>
            <a:r>
              <a:rPr lang="en-US" dirty="0" err="1" smtClean="0">
                <a:solidFill>
                  <a:srgbClr val="FF6600"/>
                </a:solidFill>
              </a:rPr>
              <a:t>vs</a:t>
            </a:r>
            <a:r>
              <a:rPr lang="en-US" dirty="0" smtClean="0">
                <a:solidFill>
                  <a:srgbClr val="FF6600"/>
                </a:solidFill>
              </a:rPr>
              <a:t> DNA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123728" y="692696"/>
            <a:ext cx="4824536" cy="648072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0070C0"/>
                </a:solidFill>
              </a:rPr>
              <a:t>1 </a:t>
            </a:r>
            <a:r>
              <a:rPr lang="en-US" sz="3600" b="1" dirty="0" err="1" smtClean="0">
                <a:solidFill>
                  <a:srgbClr val="0070C0"/>
                </a:solidFill>
              </a:rPr>
              <a:t>keV</a:t>
            </a:r>
            <a:r>
              <a:rPr lang="en-US" sz="3600" b="1" dirty="0" smtClean="0">
                <a:solidFill>
                  <a:srgbClr val="0070C0"/>
                </a:solidFill>
              </a:rPr>
              <a:t> e- in infinite water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620675"/>
              </p:ext>
            </p:extLst>
          </p:nvPr>
        </p:nvGraphicFramePr>
        <p:xfrm>
          <a:off x="611560" y="1412776"/>
          <a:ext cx="81724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1944216"/>
                <a:gridCol w="1944216"/>
                <a:gridCol w="16916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LEPTS</a:t>
                      </a:r>
                      <a:r>
                        <a:rPr lang="es-ES" sz="2400" baseline="0" dirty="0" smtClean="0"/>
                        <a:t> </a:t>
                      </a:r>
                    </a:p>
                    <a:p>
                      <a:pPr algn="ctr"/>
                      <a:r>
                        <a:rPr lang="es-ES" sz="2400" baseline="0" dirty="0" smtClean="0"/>
                        <a:t>(E &lt; 10 eV)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DNA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LEPTS</a:t>
                      </a:r>
                      <a:endParaRPr lang="es-E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CPU</a:t>
                      </a:r>
                      <a:endParaRPr lang="es-E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0.035 </a:t>
                      </a:r>
                      <a:r>
                        <a:rPr lang="es-ES" sz="2400" b="1" dirty="0" err="1" smtClean="0"/>
                        <a:t>sec</a:t>
                      </a:r>
                      <a:endParaRPr lang="es-E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0.090 </a:t>
                      </a:r>
                      <a:r>
                        <a:rPr lang="es-ES" sz="2400" b="1" dirty="0" err="1" smtClean="0"/>
                        <a:t>sec</a:t>
                      </a:r>
                      <a:endParaRPr lang="es-E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23 </a:t>
                      </a:r>
                      <a:r>
                        <a:rPr lang="es-ES" sz="2400" b="1" dirty="0" err="1" smtClean="0"/>
                        <a:t>sec</a:t>
                      </a:r>
                      <a:endParaRPr lang="es-E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N </a:t>
                      </a:r>
                      <a:r>
                        <a:rPr lang="es-ES" sz="2400" b="1" dirty="0" err="1" smtClean="0"/>
                        <a:t>elastic</a:t>
                      </a:r>
                      <a:endParaRPr lang="es-E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524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2529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59320</a:t>
                      </a:r>
                      <a:endParaRPr lang="es-E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N ionisation</a:t>
                      </a:r>
                      <a:endParaRPr lang="es-E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36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51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36</a:t>
                      </a:r>
                      <a:endParaRPr lang="es-E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N </a:t>
                      </a:r>
                      <a:r>
                        <a:rPr lang="es-ES" sz="2400" b="1" dirty="0" err="1" smtClean="0"/>
                        <a:t>Attachment</a:t>
                      </a:r>
                      <a:endParaRPr lang="es-ES" sz="2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0.12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0.92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3.3</a:t>
                      </a:r>
                      <a:endParaRPr lang="es-E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baseline="0" dirty="0" smtClean="0"/>
                        <a:t>N </a:t>
                      </a:r>
                      <a:r>
                        <a:rPr lang="es-ES" sz="2400" b="1" baseline="0" dirty="0" err="1" smtClean="0"/>
                        <a:t>Excitation</a:t>
                      </a:r>
                      <a:endParaRPr lang="es-ES" sz="2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4.5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6.4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5.1</a:t>
                      </a:r>
                      <a:endParaRPr lang="es-E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N </a:t>
                      </a:r>
                      <a:r>
                        <a:rPr lang="es-ES" sz="2400" b="1" dirty="0" err="1" smtClean="0"/>
                        <a:t>Vibrati</a:t>
                      </a:r>
                      <a:r>
                        <a:rPr lang="es-ES" sz="2400" b="1" dirty="0" smtClean="0"/>
                        <a:t>. </a:t>
                      </a:r>
                      <a:r>
                        <a:rPr lang="es-ES" sz="2400" b="1" dirty="0" err="1" smtClean="0"/>
                        <a:t>Exc</a:t>
                      </a:r>
                      <a:r>
                        <a:rPr lang="es-ES" sz="2400" b="1" dirty="0" smtClean="0"/>
                        <a:t>.</a:t>
                      </a:r>
                      <a:endParaRPr lang="es-E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18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284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465</a:t>
                      </a:r>
                      <a:endParaRPr lang="es-E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N </a:t>
                      </a:r>
                      <a:r>
                        <a:rPr lang="es-ES" sz="2400" b="1" dirty="0" err="1" smtClean="0"/>
                        <a:t>Rotat</a:t>
                      </a:r>
                      <a:r>
                        <a:rPr lang="es-ES" sz="2400" b="1" dirty="0" smtClean="0"/>
                        <a:t>. </a:t>
                      </a:r>
                      <a:r>
                        <a:rPr lang="es-ES" sz="2400" b="1" dirty="0" err="1" smtClean="0"/>
                        <a:t>Exc</a:t>
                      </a:r>
                      <a:r>
                        <a:rPr lang="es-ES" sz="2400" b="1" dirty="0" smtClean="0"/>
                        <a:t>.</a:t>
                      </a:r>
                      <a:endParaRPr lang="es-E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345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-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3098</a:t>
                      </a:r>
                      <a:endParaRPr lang="es-E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N</a:t>
                      </a:r>
                      <a:r>
                        <a:rPr lang="es-ES" sz="2400" b="1" baseline="0" dirty="0" smtClean="0"/>
                        <a:t> Neutral </a:t>
                      </a:r>
                      <a:r>
                        <a:rPr lang="es-ES" sz="2400" b="1" baseline="0" dirty="0" err="1" smtClean="0"/>
                        <a:t>Dissoc</a:t>
                      </a:r>
                      <a:r>
                        <a:rPr lang="es-ES" sz="2400" b="1" baseline="0" dirty="0" smtClean="0"/>
                        <a:t>.</a:t>
                      </a:r>
                      <a:endParaRPr lang="es-E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19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-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19</a:t>
                      </a:r>
                      <a:endParaRPr lang="es-E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N total</a:t>
                      </a:r>
                      <a:endParaRPr lang="es-E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948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2872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59683</a:t>
                      </a:r>
                      <a:endParaRPr lang="es-E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83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LEPTS </a:t>
            </a:r>
            <a:r>
              <a:rPr lang="en-US" dirty="0" err="1" smtClean="0">
                <a:solidFill>
                  <a:srgbClr val="FF6600"/>
                </a:solidFill>
              </a:rPr>
              <a:t>vs</a:t>
            </a:r>
            <a:r>
              <a:rPr lang="en-US" dirty="0" smtClean="0">
                <a:solidFill>
                  <a:srgbClr val="FF6600"/>
                </a:solidFill>
              </a:rPr>
              <a:t> DNA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123728" y="692696"/>
            <a:ext cx="4824536" cy="71626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0070C0"/>
                </a:solidFill>
              </a:rPr>
              <a:t>1 </a:t>
            </a:r>
            <a:r>
              <a:rPr lang="en-US" sz="3600" b="1" dirty="0" err="1" smtClean="0">
                <a:solidFill>
                  <a:srgbClr val="0070C0"/>
                </a:solidFill>
              </a:rPr>
              <a:t>keV</a:t>
            </a:r>
            <a:r>
              <a:rPr lang="en-US" sz="3600" b="1" dirty="0" smtClean="0">
                <a:solidFill>
                  <a:srgbClr val="0070C0"/>
                </a:solidFill>
              </a:rPr>
              <a:t> e- in infinite water</a:t>
            </a:r>
            <a:endParaRPr lang="en-US" sz="3600" b="1" dirty="0">
              <a:solidFill>
                <a:srgbClr val="0070C0"/>
              </a:solidFill>
            </a:endParaRPr>
          </a:p>
        </p:txBody>
      </p:sp>
      <p:pic>
        <p:nvPicPr>
          <p:cNvPr id="89090" name="Picture 2" descr="E:\0G4WS2014\2014.09.G4WS.LEPTS\lepts.g4ws2014\gifRoot.-5\hisElost - z.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12" y="2565224"/>
            <a:ext cx="424678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091" name="Picture 3" descr="E:\0G4WS2014\2014.09.G4WS.LEPTS\lepts.g4ws2014\gifRoot.-5\hisElost - perp.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874" y="2565224"/>
            <a:ext cx="424678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Rectángulo"/>
          <p:cNvSpPr/>
          <p:nvPr/>
        </p:nvSpPr>
        <p:spPr>
          <a:xfrm rot="16200000">
            <a:off x="-352560" y="3183428"/>
            <a:ext cx="1335815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</a:rPr>
              <a:t>Elost</a:t>
            </a:r>
            <a:r>
              <a:rPr lang="en-US" sz="1400" b="1" dirty="0" smtClean="0">
                <a:solidFill>
                  <a:schemeClr val="bg1"/>
                </a:solidFill>
              </a:rPr>
              <a:t> per event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endParaRPr lang="es-ES" sz="1400" dirty="0"/>
          </a:p>
        </p:txBody>
      </p:sp>
      <p:sp>
        <p:nvSpPr>
          <p:cNvPr id="9" name="8 Rectángulo"/>
          <p:cNvSpPr/>
          <p:nvPr/>
        </p:nvSpPr>
        <p:spPr>
          <a:xfrm rot="16200000">
            <a:off x="4254260" y="3335828"/>
            <a:ext cx="1335815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</a:rPr>
              <a:t>Elost</a:t>
            </a:r>
            <a:r>
              <a:rPr lang="en-US" sz="1400" b="1" dirty="0" smtClean="0">
                <a:solidFill>
                  <a:schemeClr val="bg1"/>
                </a:solidFill>
              </a:rPr>
              <a:t> per event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endParaRPr lang="es-ES" sz="1400" dirty="0"/>
          </a:p>
        </p:txBody>
      </p:sp>
      <p:sp>
        <p:nvSpPr>
          <p:cNvPr id="10" name="9 Rectángulo"/>
          <p:cNvSpPr/>
          <p:nvPr/>
        </p:nvSpPr>
        <p:spPr>
          <a:xfrm>
            <a:off x="3341747" y="5261099"/>
            <a:ext cx="943913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Z (micron)</a:t>
            </a:r>
            <a:endParaRPr lang="es-ES" sz="1400" dirty="0"/>
          </a:p>
        </p:txBody>
      </p:sp>
      <p:sp>
        <p:nvSpPr>
          <p:cNvPr id="11" name="10 Rectángulo"/>
          <p:cNvSpPr/>
          <p:nvPr/>
        </p:nvSpPr>
        <p:spPr>
          <a:xfrm>
            <a:off x="7876559" y="5259610"/>
            <a:ext cx="1049711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XY (micron)</a:t>
            </a:r>
            <a:endParaRPr lang="es-ES" sz="1400" dirty="0"/>
          </a:p>
        </p:txBody>
      </p:sp>
      <p:sp>
        <p:nvSpPr>
          <p:cNvPr id="12" name="11 Rectángulo"/>
          <p:cNvSpPr/>
          <p:nvPr/>
        </p:nvSpPr>
        <p:spPr>
          <a:xfrm>
            <a:off x="8664308" y="4849415"/>
            <a:ext cx="184731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endParaRPr lang="es-ES" sz="1400" dirty="0"/>
          </a:p>
        </p:txBody>
      </p:sp>
      <p:sp>
        <p:nvSpPr>
          <p:cNvPr id="13" name="12 Rectángulo"/>
          <p:cNvSpPr/>
          <p:nvPr/>
        </p:nvSpPr>
        <p:spPr>
          <a:xfrm>
            <a:off x="4100929" y="4849415"/>
            <a:ext cx="184731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endParaRPr lang="es-ES" sz="1400" dirty="0"/>
          </a:p>
        </p:txBody>
      </p:sp>
      <p:sp>
        <p:nvSpPr>
          <p:cNvPr id="14" name="13 Rectángulo"/>
          <p:cNvSpPr/>
          <p:nvPr/>
        </p:nvSpPr>
        <p:spPr>
          <a:xfrm>
            <a:off x="3003353" y="2911840"/>
            <a:ext cx="676788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LEPTS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DNA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7596336" y="2914311"/>
            <a:ext cx="676788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LEPTS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DNA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184055" y="2028904"/>
            <a:ext cx="28281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E- sent along Z axis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01376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Conclusions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600200"/>
            <a:ext cx="8579296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By integrating GEANT4</a:t>
            </a:r>
            <a:r>
              <a:rPr lang="en-US" dirty="0" smtClean="0"/>
              <a:t> (high energy)+ </a:t>
            </a:r>
            <a:r>
              <a:rPr lang="en-US" dirty="0" smtClean="0">
                <a:solidFill>
                  <a:srgbClr val="FFFF00"/>
                </a:solidFill>
              </a:rPr>
              <a:t>GAMOS </a:t>
            </a:r>
            <a:r>
              <a:rPr lang="en-US" dirty="0" smtClean="0"/>
              <a:t>(geometry)+</a:t>
            </a:r>
            <a:r>
              <a:rPr lang="en-US" dirty="0" smtClean="0">
                <a:solidFill>
                  <a:srgbClr val="FFFF00"/>
                </a:solidFill>
              </a:rPr>
              <a:t>LEPTS</a:t>
            </a:r>
            <a:r>
              <a:rPr lang="en-US" dirty="0" smtClean="0"/>
              <a:t> (low energy) we obtained a suitable tool to simulate single particle tracks over a wide energy range.</a:t>
            </a:r>
            <a:endParaRPr lang="es-ES" dirty="0" smtClean="0"/>
          </a:p>
          <a:p>
            <a:r>
              <a:rPr lang="es-ES" dirty="0" err="1" smtClean="0">
                <a:solidFill>
                  <a:srgbClr val="FFFF00"/>
                </a:solidFill>
              </a:rPr>
              <a:t>This</a:t>
            </a:r>
            <a:r>
              <a:rPr lang="es-ES" dirty="0" smtClean="0">
                <a:solidFill>
                  <a:srgbClr val="FFFF00"/>
                </a:solidFill>
              </a:rPr>
              <a:t> </a:t>
            </a:r>
            <a:r>
              <a:rPr lang="es-ES" dirty="0" err="1" smtClean="0">
                <a:solidFill>
                  <a:srgbClr val="FFFF00"/>
                </a:solidFill>
              </a:rPr>
              <a:t>modelling</a:t>
            </a:r>
            <a:r>
              <a:rPr lang="es-ES" dirty="0" smtClean="0">
                <a:solidFill>
                  <a:srgbClr val="FFFF00"/>
                </a:solidFill>
              </a:rPr>
              <a:t> </a:t>
            </a:r>
            <a:r>
              <a:rPr lang="es-ES" dirty="0" err="1" smtClean="0">
                <a:solidFill>
                  <a:srgbClr val="FFFF00"/>
                </a:solidFill>
              </a:rPr>
              <a:t>procedure</a:t>
            </a:r>
            <a:r>
              <a:rPr lang="es-ES" dirty="0" smtClean="0">
                <a:solidFill>
                  <a:srgbClr val="FFFF00"/>
                </a:solidFill>
              </a:rPr>
              <a:t> </a:t>
            </a:r>
            <a:r>
              <a:rPr lang="es-ES" dirty="0" err="1" smtClean="0">
                <a:solidFill>
                  <a:srgbClr val="FFFF00"/>
                </a:solidFill>
              </a:rPr>
              <a:t>provides</a:t>
            </a:r>
            <a:r>
              <a:rPr lang="es-ES" dirty="0" smtClean="0">
                <a:solidFill>
                  <a:srgbClr val="FFFF00"/>
                </a:solidFill>
              </a:rPr>
              <a:t> a </a:t>
            </a:r>
            <a:r>
              <a:rPr lang="es-ES" dirty="0" err="1" smtClean="0">
                <a:solidFill>
                  <a:srgbClr val="FFFF00"/>
                </a:solidFill>
              </a:rPr>
              <a:t>detailed</a:t>
            </a:r>
            <a:r>
              <a:rPr lang="es-ES" dirty="0" smtClean="0">
                <a:solidFill>
                  <a:srgbClr val="FFFF00"/>
                </a:solidFill>
              </a:rPr>
              <a:t> </a:t>
            </a:r>
            <a:r>
              <a:rPr lang="es-ES" dirty="0" err="1" smtClean="0">
                <a:solidFill>
                  <a:srgbClr val="FFFF00"/>
                </a:solidFill>
              </a:rPr>
              <a:t>map</a:t>
            </a:r>
            <a:r>
              <a:rPr lang="es-ES" dirty="0" smtClean="0">
                <a:solidFill>
                  <a:srgbClr val="FFFF00"/>
                </a:solidFill>
              </a:rPr>
              <a:t> </a:t>
            </a:r>
            <a:r>
              <a:rPr lang="es-ES" dirty="0" smtClean="0"/>
              <a:t>of </a:t>
            </a:r>
            <a:r>
              <a:rPr lang="es-ES" dirty="0" err="1" smtClean="0"/>
              <a:t>induced</a:t>
            </a:r>
            <a:r>
              <a:rPr lang="es-ES" dirty="0" smtClean="0"/>
              <a:t> </a:t>
            </a:r>
            <a:r>
              <a:rPr lang="es-ES" dirty="0" err="1" smtClean="0"/>
              <a:t>dissociation</a:t>
            </a:r>
            <a:r>
              <a:rPr lang="es-ES" dirty="0" smtClean="0"/>
              <a:t> in molecular targets adsorbed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solid</a:t>
            </a:r>
            <a:r>
              <a:rPr lang="es-ES" dirty="0" smtClean="0"/>
              <a:t> </a:t>
            </a:r>
            <a:r>
              <a:rPr lang="es-ES" dirty="0" err="1" smtClean="0"/>
              <a:t>substrates</a:t>
            </a:r>
            <a:r>
              <a:rPr lang="es-ES" dirty="0" smtClean="0"/>
              <a:t>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Validation experiments</a:t>
            </a:r>
            <a:r>
              <a:rPr lang="en-US" dirty="0" smtClean="0"/>
              <a:t> are currently in progress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New measurements </a:t>
            </a:r>
            <a:r>
              <a:rPr lang="en-US" dirty="0" smtClean="0"/>
              <a:t>on further interactions of produced radicals are </a:t>
            </a:r>
            <a:r>
              <a:rPr lang="en-US" dirty="0" smtClean="0"/>
              <a:t>needed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LEPTS vs DNA: </a:t>
            </a:r>
          </a:p>
          <a:p>
            <a:pPr lvl="1"/>
            <a:r>
              <a:rPr lang="en-US" dirty="0" smtClean="0"/>
              <a:t>LEPTS 0.1 eV – 100 </a:t>
            </a:r>
            <a:r>
              <a:rPr lang="en-US" dirty="0" err="1" smtClean="0"/>
              <a:t>keV</a:t>
            </a:r>
            <a:r>
              <a:rPr lang="en-US" dirty="0" smtClean="0"/>
              <a:t>, DNA 10 eV – 10 </a:t>
            </a:r>
            <a:r>
              <a:rPr lang="en-US" dirty="0" err="1" smtClean="0"/>
              <a:t>keV</a:t>
            </a:r>
            <a:endParaRPr lang="en-US" dirty="0" smtClean="0"/>
          </a:p>
          <a:p>
            <a:pPr lvl="1"/>
            <a:r>
              <a:rPr lang="en-US" dirty="0" smtClean="0"/>
              <a:t>LEPTS has more processes: rotational excitation, neutral dissociation, </a:t>
            </a:r>
            <a:r>
              <a:rPr lang="en-US" dirty="0" err="1" smtClean="0"/>
              <a:t>positronium</a:t>
            </a:r>
            <a:r>
              <a:rPr lang="en-US" dirty="0" smtClean="0"/>
              <a:t> formation</a:t>
            </a:r>
          </a:p>
          <a:p>
            <a:pPr lvl="1"/>
            <a:r>
              <a:rPr lang="en-US" dirty="0" smtClean="0"/>
              <a:t>LEPTS has more materials:  water gaseous, pyrimidine, </a:t>
            </a:r>
            <a:r>
              <a:rPr lang="en-US" dirty="0" err="1" smtClean="0"/>
              <a:t>pyrazine</a:t>
            </a:r>
            <a:r>
              <a:rPr lang="en-US" dirty="0" smtClean="0"/>
              <a:t>, HCO, Au</a:t>
            </a:r>
          </a:p>
          <a:p>
            <a:pPr lvl="1"/>
            <a:r>
              <a:rPr lang="en-US" dirty="0" smtClean="0"/>
              <a:t>Cross sections are similar for elastic and ionisation</a:t>
            </a:r>
          </a:p>
          <a:p>
            <a:pPr lvl="1"/>
            <a:r>
              <a:rPr lang="en-US" dirty="0" smtClean="0"/>
              <a:t>Cross sections are significantly different for attachment, electro. </a:t>
            </a:r>
            <a:r>
              <a:rPr lang="en-US" dirty="0" err="1" smtClean="0"/>
              <a:t>Excit</a:t>
            </a:r>
            <a:r>
              <a:rPr lang="en-US" dirty="0" smtClean="0"/>
              <a:t>., </a:t>
            </a:r>
            <a:r>
              <a:rPr lang="en-US" dirty="0" err="1" smtClean="0"/>
              <a:t>vib</a:t>
            </a:r>
            <a:r>
              <a:rPr lang="en-US" dirty="0" smtClean="0"/>
              <a:t>. </a:t>
            </a:r>
            <a:r>
              <a:rPr lang="en-US" dirty="0" err="1" smtClean="0"/>
              <a:t>excit</a:t>
            </a:r>
            <a:r>
              <a:rPr lang="en-US" dirty="0" smtClean="0"/>
              <a:t>.</a:t>
            </a:r>
            <a:endParaRPr lang="en-US" dirty="0" smtClean="0"/>
          </a:p>
          <a:p>
            <a:pPr marL="457200" lvl="1" indent="0">
              <a:buNone/>
            </a:pPr>
            <a:r>
              <a:rPr lang="es-ES" dirty="0" smtClean="0"/>
              <a:t> </a:t>
            </a:r>
          </a:p>
          <a:p>
            <a:pPr marL="0" indent="0">
              <a:buNone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Autofit/>
          </a:bodyPr>
          <a:lstStyle/>
          <a:p>
            <a:r>
              <a:rPr lang="es-ES" sz="4000" dirty="0" err="1" smtClean="0">
                <a:solidFill>
                  <a:srgbClr val="FF6600"/>
                </a:solidFill>
              </a:rPr>
              <a:t>What</a:t>
            </a:r>
            <a:r>
              <a:rPr lang="es-ES" sz="4000" dirty="0" smtClean="0">
                <a:solidFill>
                  <a:srgbClr val="FF6600"/>
                </a:solidFill>
              </a:rPr>
              <a:t> </a:t>
            </a:r>
            <a:r>
              <a:rPr lang="es-ES" sz="4000" dirty="0" err="1" smtClean="0">
                <a:solidFill>
                  <a:srgbClr val="FF6600"/>
                </a:solidFill>
              </a:rPr>
              <a:t>is</a:t>
            </a:r>
            <a:r>
              <a:rPr lang="es-ES" sz="4000" dirty="0" smtClean="0">
                <a:solidFill>
                  <a:srgbClr val="FF6600"/>
                </a:solidFill>
              </a:rPr>
              <a:t> LEPTS?</a:t>
            </a:r>
            <a:endParaRPr lang="es-ES" sz="4000" dirty="0">
              <a:solidFill>
                <a:srgbClr val="FF66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525963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FFFF00"/>
                </a:solidFill>
              </a:rPr>
              <a:t>Set of Geant4 physics models and data to simulate interactions of low energy </a:t>
            </a:r>
            <a:r>
              <a:rPr lang="en-GB" sz="3600" dirty="0" smtClean="0">
                <a:solidFill>
                  <a:srgbClr val="FFFF00"/>
                </a:solidFill>
              </a:rPr>
              <a:t>(eV-.</a:t>
            </a:r>
            <a:r>
              <a:rPr lang="en-GB" sz="3600" dirty="0" err="1" smtClean="0">
                <a:solidFill>
                  <a:srgbClr val="FFFF00"/>
                </a:solidFill>
              </a:rPr>
              <a:t>keV</a:t>
            </a:r>
            <a:r>
              <a:rPr lang="en-GB" sz="3600" dirty="0" smtClean="0">
                <a:solidFill>
                  <a:srgbClr val="FFFF00"/>
                </a:solidFill>
              </a:rPr>
              <a:t>) </a:t>
            </a:r>
            <a:r>
              <a:rPr lang="en-GB" sz="3600" dirty="0" smtClean="0">
                <a:solidFill>
                  <a:srgbClr val="FFFF00"/>
                </a:solidFill>
              </a:rPr>
              <a:t>interactions of electrons, positrons (and ions):</a:t>
            </a:r>
          </a:p>
          <a:p>
            <a:pPr lvl="1"/>
            <a:r>
              <a:rPr lang="en-GB" dirty="0" smtClean="0"/>
              <a:t>Based on data mostly collected by the LEPTS collaboration</a:t>
            </a:r>
          </a:p>
          <a:p>
            <a:pPr lvl="1"/>
            <a:r>
              <a:rPr lang="en-GB" dirty="0" smtClean="0"/>
              <a:t>+ theoretical calculations to complete the data </a:t>
            </a:r>
          </a:p>
          <a:p>
            <a:pPr lvl="1"/>
            <a:r>
              <a:rPr lang="en-GB" dirty="0" smtClean="0"/>
              <a:t>Materials: WATER, HCO, PYRIMIDINE, Au, </a:t>
            </a:r>
            <a:r>
              <a:rPr lang="en-GB" dirty="0" smtClean="0"/>
              <a:t>...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956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Autofit/>
          </a:bodyPr>
          <a:lstStyle/>
          <a:p>
            <a:r>
              <a:rPr lang="es-ES" sz="4000" dirty="0" smtClean="0">
                <a:solidFill>
                  <a:srgbClr val="FF6600"/>
                </a:solidFill>
              </a:rPr>
              <a:t>General data </a:t>
            </a:r>
            <a:r>
              <a:rPr lang="es-ES" sz="4000" dirty="0" err="1" smtClean="0">
                <a:solidFill>
                  <a:srgbClr val="FF6600"/>
                </a:solidFill>
              </a:rPr>
              <a:t>needed</a:t>
            </a:r>
            <a:r>
              <a:rPr lang="es-ES" sz="4000" dirty="0" smtClean="0">
                <a:solidFill>
                  <a:srgbClr val="FF6600"/>
                </a:solidFill>
              </a:rPr>
              <a:t> </a:t>
            </a:r>
            <a:r>
              <a:rPr lang="es-ES" sz="4000" dirty="0" err="1" smtClean="0">
                <a:solidFill>
                  <a:srgbClr val="FF6600"/>
                </a:solidFill>
              </a:rPr>
              <a:t>for</a:t>
            </a:r>
            <a:r>
              <a:rPr lang="es-ES" sz="4000" dirty="0" smtClean="0">
                <a:solidFill>
                  <a:srgbClr val="FF6600"/>
                </a:solidFill>
              </a:rPr>
              <a:t> </a:t>
            </a:r>
            <a:r>
              <a:rPr lang="es-ES" sz="4000" dirty="0" err="1" smtClean="0">
                <a:solidFill>
                  <a:srgbClr val="FF6600"/>
                </a:solidFill>
              </a:rPr>
              <a:t>the</a:t>
            </a:r>
            <a:r>
              <a:rPr lang="es-ES" sz="4000" dirty="0" smtClean="0">
                <a:solidFill>
                  <a:srgbClr val="FF6600"/>
                </a:solidFill>
              </a:rPr>
              <a:t> </a:t>
            </a:r>
            <a:r>
              <a:rPr lang="es-ES" sz="4000" dirty="0" err="1" smtClean="0">
                <a:solidFill>
                  <a:srgbClr val="FF6600"/>
                </a:solidFill>
              </a:rPr>
              <a:t>simulation</a:t>
            </a:r>
            <a:r>
              <a:rPr lang="es-ES" sz="4000" dirty="0" smtClean="0">
                <a:solidFill>
                  <a:srgbClr val="FF6600"/>
                </a:solidFill>
              </a:rPr>
              <a:t> (0-10 </a:t>
            </a:r>
            <a:r>
              <a:rPr lang="es-ES" sz="4000" dirty="0" err="1" smtClean="0">
                <a:solidFill>
                  <a:srgbClr val="FF6600"/>
                </a:solidFill>
              </a:rPr>
              <a:t>keV</a:t>
            </a:r>
            <a:r>
              <a:rPr lang="es-ES" sz="4000" dirty="0" smtClean="0">
                <a:solidFill>
                  <a:srgbClr val="FF6600"/>
                </a:solidFill>
              </a:rPr>
              <a:t>)</a:t>
            </a:r>
            <a:endParaRPr lang="es-ES" sz="4000" dirty="0">
              <a:solidFill>
                <a:srgbClr val="FF66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GB" sz="3600" dirty="0" smtClean="0">
                <a:solidFill>
                  <a:srgbClr val="FFFF00"/>
                </a:solidFill>
              </a:rPr>
              <a:t>Electron scattering integral cross sections (ICS):</a:t>
            </a:r>
          </a:p>
          <a:p>
            <a:pPr lvl="1"/>
            <a:r>
              <a:rPr lang="en-GB" dirty="0" smtClean="0"/>
              <a:t>Total scattering cross sections (used to check sum of processes XS), </a:t>
            </a:r>
          </a:p>
          <a:p>
            <a:pPr lvl="1"/>
            <a:r>
              <a:rPr lang="en-GB" dirty="0" smtClean="0"/>
              <a:t>Elastic cross sections, </a:t>
            </a:r>
          </a:p>
          <a:p>
            <a:pPr lvl="1"/>
            <a:r>
              <a:rPr lang="en-GB" dirty="0" smtClean="0"/>
              <a:t>Inelastic cross sections: total and partial ionisation , electronic excitation, neutral dissociation,  vibrational excitation, rotational </a:t>
            </a:r>
            <a:r>
              <a:rPr lang="en-GB" dirty="0" smtClean="0"/>
              <a:t>excitation, electron attachment and </a:t>
            </a:r>
            <a:r>
              <a:rPr lang="en-GB" dirty="0" err="1" smtClean="0"/>
              <a:t>positronium</a:t>
            </a:r>
            <a:r>
              <a:rPr lang="en-GB" dirty="0" smtClean="0"/>
              <a:t> formation</a:t>
            </a:r>
            <a:endParaRPr lang="en-GB" dirty="0" smtClean="0"/>
          </a:p>
          <a:p>
            <a:r>
              <a:rPr lang="en-GB" dirty="0">
                <a:solidFill>
                  <a:srgbClr val="FFFF00"/>
                </a:solidFill>
              </a:rPr>
              <a:t>Electron scattering </a:t>
            </a:r>
            <a:r>
              <a:rPr lang="en-GB" dirty="0" smtClean="0">
                <a:solidFill>
                  <a:srgbClr val="FFFF00"/>
                </a:solidFill>
              </a:rPr>
              <a:t>differential cross </a:t>
            </a:r>
            <a:r>
              <a:rPr lang="en-GB" dirty="0">
                <a:solidFill>
                  <a:srgbClr val="FFFF00"/>
                </a:solidFill>
              </a:rPr>
              <a:t>sections </a:t>
            </a:r>
            <a:r>
              <a:rPr lang="en-GB" dirty="0" smtClean="0">
                <a:solidFill>
                  <a:srgbClr val="FFFF00"/>
                </a:solidFill>
              </a:rPr>
              <a:t>(DCS):</a:t>
            </a:r>
            <a:endParaRPr lang="en-GB" dirty="0">
              <a:solidFill>
                <a:srgbClr val="FFFF00"/>
              </a:solidFill>
            </a:endParaRPr>
          </a:p>
          <a:p>
            <a:pPr lvl="1"/>
            <a:r>
              <a:rPr lang="en-GB" dirty="0" smtClean="0"/>
              <a:t>Elastic DCS (angle)</a:t>
            </a:r>
          </a:p>
          <a:p>
            <a:pPr lvl="1"/>
            <a:r>
              <a:rPr lang="en-GB" dirty="0" smtClean="0"/>
              <a:t>Inelastic DCS (angle and energy loss)</a:t>
            </a:r>
            <a:r>
              <a:rPr lang="en-GB" dirty="0"/>
              <a:t>	</a:t>
            </a:r>
            <a:endParaRPr lang="en-GB" dirty="0" smtClean="0"/>
          </a:p>
          <a:p>
            <a:r>
              <a:rPr lang="en-GB" dirty="0" smtClean="0">
                <a:solidFill>
                  <a:srgbClr val="FFFF00"/>
                </a:solidFill>
              </a:rPr>
              <a:t>Electron energy loss distribution functions</a:t>
            </a:r>
          </a:p>
        </p:txBody>
      </p:sp>
    </p:spTree>
    <p:extLst>
      <p:ext uri="{BB962C8B-B14F-4D97-AF65-F5344CB8AC3E}">
        <p14:creationId xmlns:p14="http://schemas.microsoft.com/office/powerpoint/2010/main" val="31956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 err="1" smtClean="0">
                <a:solidFill>
                  <a:srgbClr val="FF6600"/>
                </a:solidFill>
              </a:rPr>
              <a:t>Low</a:t>
            </a:r>
            <a:r>
              <a:rPr lang="es-ES" sz="4000" dirty="0" smtClean="0">
                <a:solidFill>
                  <a:srgbClr val="FF6600"/>
                </a:solidFill>
              </a:rPr>
              <a:t> </a:t>
            </a:r>
            <a:r>
              <a:rPr lang="es-ES" sz="4000" dirty="0" err="1" smtClean="0">
                <a:solidFill>
                  <a:srgbClr val="FF6600"/>
                </a:solidFill>
              </a:rPr>
              <a:t>energy</a:t>
            </a:r>
            <a:r>
              <a:rPr lang="es-ES" sz="4000" dirty="0" smtClean="0">
                <a:solidFill>
                  <a:srgbClr val="FF6600"/>
                </a:solidFill>
              </a:rPr>
              <a:t> </a:t>
            </a:r>
            <a:r>
              <a:rPr lang="es-ES" sz="4000" dirty="0" err="1" smtClean="0">
                <a:solidFill>
                  <a:srgbClr val="FF6600"/>
                </a:solidFill>
              </a:rPr>
              <a:t>electron</a:t>
            </a:r>
            <a:r>
              <a:rPr lang="es-ES" sz="4000" dirty="0" smtClean="0">
                <a:solidFill>
                  <a:srgbClr val="FF6600"/>
                </a:solidFill>
              </a:rPr>
              <a:t> </a:t>
            </a:r>
            <a:r>
              <a:rPr lang="es-ES" sz="4000" dirty="0" err="1" smtClean="0">
                <a:solidFill>
                  <a:srgbClr val="FF6600"/>
                </a:solidFill>
              </a:rPr>
              <a:t>interaction</a:t>
            </a:r>
            <a:r>
              <a:rPr lang="es-ES" sz="4000" dirty="0" smtClean="0">
                <a:solidFill>
                  <a:srgbClr val="FF6600"/>
                </a:solidFill>
              </a:rPr>
              <a:t> data</a:t>
            </a:r>
            <a:endParaRPr lang="es-ES" sz="4000" dirty="0">
              <a:solidFill>
                <a:srgbClr val="FF66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GB" sz="3600" dirty="0" smtClean="0">
                <a:solidFill>
                  <a:srgbClr val="FFFF00"/>
                </a:solidFill>
              </a:rPr>
              <a:t>Experimental data sources: </a:t>
            </a:r>
          </a:p>
          <a:p>
            <a:pPr lvl="1"/>
            <a:r>
              <a:rPr lang="en-GB" dirty="0" smtClean="0"/>
              <a:t>Electron and positron scattering cross sections with molecules: CSIC, Flinders University (FU), </a:t>
            </a:r>
            <a:r>
              <a:rPr lang="en-GB" dirty="0" err="1" smtClean="0"/>
              <a:t>Université</a:t>
            </a:r>
            <a:r>
              <a:rPr lang="en-GB" dirty="0" smtClean="0"/>
              <a:t> de Liège (UL), Sophia University (SU), Australian National University (ANU)</a:t>
            </a:r>
          </a:p>
          <a:p>
            <a:pPr lvl="1"/>
            <a:r>
              <a:rPr lang="en-GB" dirty="0" smtClean="0"/>
              <a:t>Electron transfer to molecules: CSIC, New University of Lisbon (UNL)  </a:t>
            </a:r>
          </a:p>
          <a:p>
            <a:r>
              <a:rPr lang="en-GB" dirty="0" err="1" smtClean="0">
                <a:solidFill>
                  <a:srgbClr val="FFFF00"/>
                </a:solidFill>
              </a:rPr>
              <a:t>Thoretical</a:t>
            </a:r>
            <a:r>
              <a:rPr lang="en-GB" dirty="0" smtClean="0">
                <a:solidFill>
                  <a:srgbClr val="FFFF00"/>
                </a:solidFill>
              </a:rPr>
              <a:t> methods:</a:t>
            </a:r>
          </a:p>
          <a:p>
            <a:pPr lvl="1"/>
            <a:r>
              <a:rPr lang="en-GB" dirty="0" smtClean="0"/>
              <a:t>Electron and positron scattering with molecules: CSIC (IAM-SCAR), Open University (R-matrix), University of Rome (Single-Centre Expansion)</a:t>
            </a:r>
          </a:p>
        </p:txBody>
      </p:sp>
    </p:spTree>
    <p:extLst>
      <p:ext uri="{BB962C8B-B14F-4D97-AF65-F5344CB8AC3E}">
        <p14:creationId xmlns:p14="http://schemas.microsoft.com/office/powerpoint/2010/main" val="31956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6600"/>
                </a:solidFill>
              </a:rPr>
              <a:t>Data </a:t>
            </a:r>
            <a:r>
              <a:rPr lang="es-ES" dirty="0" err="1" smtClean="0">
                <a:solidFill>
                  <a:srgbClr val="FF6600"/>
                </a:solidFill>
              </a:rPr>
              <a:t>sources</a:t>
            </a:r>
            <a:endParaRPr lang="es-ES" dirty="0">
              <a:solidFill>
                <a:srgbClr val="FF66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Electron scattering experiments: </a:t>
            </a:r>
          </a:p>
          <a:p>
            <a:pPr lvl="1"/>
            <a:r>
              <a:rPr lang="en-US" dirty="0" smtClean="0"/>
              <a:t>Transmission measurements (Madrid, Canberra)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rossed beam experiments: EEL spectroscopy and TOF measurements (Madrid, Lisbon, Canberra, Adelaide)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Electron scattering calculations: </a:t>
            </a:r>
          </a:p>
          <a:p>
            <a:pPr lvl="1"/>
            <a:r>
              <a:rPr lang="en-US" dirty="0" smtClean="0"/>
              <a:t>IAM-SCAR (Madrid), SCE (Rome), R-Matrix (UK)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6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79 CuadroTexto"/>
          <p:cNvSpPr txBox="1"/>
          <p:nvPr/>
        </p:nvSpPr>
        <p:spPr>
          <a:xfrm>
            <a:off x="467544" y="249289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graphicFrame>
        <p:nvGraphicFramePr>
          <p:cNvPr id="156" name="155 Objeto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875943"/>
              </p:ext>
            </p:extLst>
          </p:nvPr>
        </p:nvGraphicFramePr>
        <p:xfrm>
          <a:off x="107504" y="620688"/>
          <a:ext cx="3994282" cy="2995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0" name="Presentación" r:id="rId4" imgW="4570530" imgH="3427400" progId="PowerPoint.Show.12">
                  <p:embed/>
                </p:oleObj>
              </mc:Choice>
              <mc:Fallback>
                <p:oleObj name="Presentación" r:id="rId4" imgW="4570530" imgH="3427400" progId="PowerPoint.Show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620688"/>
                        <a:ext cx="3994282" cy="29953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" name="156 Objeto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24590"/>
              </p:ext>
            </p:extLst>
          </p:nvPr>
        </p:nvGraphicFramePr>
        <p:xfrm>
          <a:off x="4860032" y="764704"/>
          <a:ext cx="4032481" cy="3024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1" name="Presentación" r:id="rId6" imgW="4570530" imgH="3427400" progId="PowerPoint.Show.12">
                  <p:embed/>
                </p:oleObj>
              </mc:Choice>
              <mc:Fallback>
                <p:oleObj name="Presentación" r:id="rId6" imgW="4570530" imgH="3427400" progId="PowerPoint.Show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764704"/>
                        <a:ext cx="4032481" cy="30240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" name="157 Objeto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519721"/>
              </p:ext>
            </p:extLst>
          </p:nvPr>
        </p:nvGraphicFramePr>
        <p:xfrm>
          <a:off x="-1" y="3501008"/>
          <a:ext cx="4320979" cy="324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2" name="Presentación" r:id="rId8" imgW="4570530" imgH="3427400" progId="PowerPoint.Show.12">
                  <p:embed/>
                </p:oleObj>
              </mc:Choice>
              <mc:Fallback>
                <p:oleObj name="Presentación" r:id="rId8" imgW="4570530" imgH="3427400" progId="PowerPoint.Show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3501008"/>
                        <a:ext cx="4320979" cy="3240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" name="158 Objeto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343105"/>
              </p:ext>
            </p:extLst>
          </p:nvPr>
        </p:nvGraphicFramePr>
        <p:xfrm>
          <a:off x="4716016" y="3645024"/>
          <a:ext cx="4284464" cy="3212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3" name="Presentación" r:id="rId10" imgW="4570530" imgH="3427400" progId="PowerPoint.Show.12">
                  <p:embed/>
                </p:oleObj>
              </mc:Choice>
              <mc:Fallback>
                <p:oleObj name="Presentación" r:id="rId10" imgW="4570530" imgH="3427400" progId="PowerPoint.Show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3645024"/>
                        <a:ext cx="4284464" cy="32129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67544" y="-43543"/>
            <a:ext cx="8229600" cy="1143000"/>
          </a:xfrm>
        </p:spPr>
        <p:txBody>
          <a:bodyPr/>
          <a:lstStyle/>
          <a:p>
            <a:r>
              <a:rPr lang="es-ES" dirty="0" smtClean="0">
                <a:solidFill>
                  <a:srgbClr val="FF6600"/>
                </a:solidFill>
              </a:rPr>
              <a:t>Experimental </a:t>
            </a:r>
            <a:r>
              <a:rPr lang="es-ES" dirty="0" err="1" smtClean="0">
                <a:solidFill>
                  <a:srgbClr val="FF6600"/>
                </a:solidFill>
              </a:rPr>
              <a:t>systems</a:t>
            </a:r>
            <a:endParaRPr lang="es-E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79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7698" y="150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rgbClr val="FF3300"/>
                </a:solidFill>
              </a:rPr>
              <a:t>Validation</a:t>
            </a:r>
            <a:r>
              <a:rPr lang="es-ES" dirty="0" smtClean="0">
                <a:solidFill>
                  <a:srgbClr val="FF3300"/>
                </a:solidFill>
              </a:rPr>
              <a:t> </a:t>
            </a:r>
            <a:r>
              <a:rPr lang="es-ES" dirty="0" err="1" smtClean="0">
                <a:solidFill>
                  <a:srgbClr val="FF3300"/>
                </a:solidFill>
              </a:rPr>
              <a:t>experiment</a:t>
            </a:r>
            <a:r>
              <a:rPr lang="es-ES" dirty="0" smtClean="0">
                <a:solidFill>
                  <a:srgbClr val="FF3300"/>
                </a:solidFill>
              </a:rPr>
              <a:t>:                            </a:t>
            </a:r>
            <a:r>
              <a:rPr lang="es-ES" sz="3600" dirty="0" err="1" smtClean="0">
                <a:solidFill>
                  <a:srgbClr val="FFFF00"/>
                </a:solidFill>
              </a:rPr>
              <a:t>currently</a:t>
            </a:r>
            <a:r>
              <a:rPr lang="es-ES" sz="3600" dirty="0" smtClean="0">
                <a:solidFill>
                  <a:srgbClr val="FFFF00"/>
                </a:solidFill>
              </a:rPr>
              <a:t> in </a:t>
            </a:r>
            <a:r>
              <a:rPr lang="es-ES" sz="3600" dirty="0" err="1" smtClean="0">
                <a:solidFill>
                  <a:srgbClr val="FFFF00"/>
                </a:solidFill>
              </a:rPr>
              <a:t>progress</a:t>
            </a:r>
            <a:r>
              <a:rPr lang="es-ES" sz="3600" dirty="0" smtClean="0">
                <a:solidFill>
                  <a:srgbClr val="FFFF00"/>
                </a:solidFill>
              </a:rPr>
              <a:t> </a:t>
            </a:r>
            <a:r>
              <a:rPr lang="es-ES" sz="3600" smtClean="0">
                <a:solidFill>
                  <a:srgbClr val="FFFF00"/>
                </a:solidFill>
              </a:rPr>
              <a:t>at CSIC (STSM-CELINA)</a:t>
            </a:r>
            <a:endParaRPr lang="es-ES" sz="3600" dirty="0">
              <a:solidFill>
                <a:srgbClr val="FFFF00"/>
              </a:solidFill>
            </a:endParaRPr>
          </a:p>
        </p:txBody>
      </p:sp>
      <p:pic>
        <p:nvPicPr>
          <p:cNvPr id="3" name="2 Imagen" descr="DSCN207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372252"/>
            <a:ext cx="3456384" cy="5269723"/>
          </a:xfrm>
          <a:prstGeom prst="rect">
            <a:avLst/>
          </a:prstGeom>
        </p:spPr>
      </p:pic>
      <p:pic>
        <p:nvPicPr>
          <p:cNvPr id="4" name="3 Imagen" descr="DSCN195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2389268"/>
            <a:ext cx="3236976" cy="306019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321264" y="1529616"/>
            <a:ext cx="13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Electron</a:t>
            </a:r>
            <a:r>
              <a:rPr lang="es-ES" dirty="0" smtClean="0"/>
              <a:t> </a:t>
            </a:r>
            <a:r>
              <a:rPr lang="es-ES" dirty="0" err="1" smtClean="0"/>
              <a:t>gun</a:t>
            </a:r>
            <a:endParaRPr lang="es-ES" dirty="0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5148064" y="1898948"/>
            <a:ext cx="648072" cy="809972"/>
          </a:xfrm>
          <a:prstGeom prst="straightConnector1">
            <a:avLst/>
          </a:prstGeom>
          <a:ln w="127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6516216" y="1372252"/>
            <a:ext cx="1869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TOF </a:t>
            </a:r>
            <a:r>
              <a:rPr lang="es-ES" dirty="0" err="1" smtClean="0"/>
              <a:t>spectrometer</a:t>
            </a:r>
            <a:endParaRPr lang="es-ES" dirty="0"/>
          </a:p>
        </p:txBody>
      </p:sp>
      <p:cxnSp>
        <p:nvCxnSpPr>
          <p:cNvPr id="10" name="9 Conector recto de flecha"/>
          <p:cNvCxnSpPr/>
          <p:nvPr/>
        </p:nvCxnSpPr>
        <p:spPr>
          <a:xfrm flipH="1">
            <a:off x="6948264" y="1783016"/>
            <a:ext cx="178851" cy="809972"/>
          </a:xfrm>
          <a:prstGeom prst="straightConnector1">
            <a:avLst/>
          </a:prstGeom>
          <a:ln w="127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7451151" y="5589240"/>
            <a:ext cx="1513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Electrostatic</a:t>
            </a:r>
            <a:r>
              <a:rPr lang="es-ES" dirty="0"/>
              <a:t> </a:t>
            </a:r>
            <a:r>
              <a:rPr lang="es-ES" dirty="0" smtClean="0"/>
              <a:t>                          </a:t>
            </a:r>
            <a:r>
              <a:rPr lang="es-ES" dirty="0" err="1" smtClean="0"/>
              <a:t>spectrometer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543034" y="5899744"/>
            <a:ext cx="151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 </a:t>
            </a:r>
            <a:r>
              <a:rPr lang="es-ES" dirty="0" err="1" smtClean="0"/>
              <a:t>monocristal</a:t>
            </a:r>
            <a:r>
              <a:rPr lang="es-ES" dirty="0" smtClean="0"/>
              <a:t> </a:t>
            </a:r>
            <a:r>
              <a:rPr lang="es-ES" dirty="0" err="1" smtClean="0"/>
              <a:t>substrate</a:t>
            </a: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4321264" y="5444524"/>
            <a:ext cx="1224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Adsorbed </a:t>
            </a:r>
            <a:r>
              <a:rPr lang="es-ES" dirty="0" err="1" smtClean="0"/>
              <a:t>ethylene</a:t>
            </a:r>
            <a:endParaRPr lang="es-ES" dirty="0"/>
          </a:p>
        </p:txBody>
      </p:sp>
      <p:cxnSp>
        <p:nvCxnSpPr>
          <p:cNvPr id="15" name="14 Conector recto de flecha"/>
          <p:cNvCxnSpPr/>
          <p:nvPr/>
        </p:nvCxnSpPr>
        <p:spPr>
          <a:xfrm flipV="1">
            <a:off x="6300192" y="4221088"/>
            <a:ext cx="324036" cy="1678656"/>
          </a:xfrm>
          <a:prstGeom prst="straightConnector1">
            <a:avLst/>
          </a:prstGeom>
          <a:ln w="127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4804792" y="4077072"/>
            <a:ext cx="1817744" cy="1417686"/>
          </a:xfrm>
          <a:prstGeom prst="straightConnector1">
            <a:avLst/>
          </a:prstGeom>
          <a:ln w="127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12" idx="0"/>
          </p:cNvCxnSpPr>
          <p:nvPr/>
        </p:nvCxnSpPr>
        <p:spPr>
          <a:xfrm flipH="1" flipV="1">
            <a:off x="7668344" y="4581128"/>
            <a:ext cx="539476" cy="1008112"/>
          </a:xfrm>
          <a:prstGeom prst="straightConnector1">
            <a:avLst/>
          </a:prstGeom>
          <a:ln w="127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57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6600"/>
                </a:solidFill>
              </a:rPr>
              <a:t>Input data: ICS</a:t>
            </a:r>
            <a:endParaRPr lang="es-ES" dirty="0">
              <a:solidFill>
                <a:srgbClr val="FF6600"/>
              </a:solidFill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4364086" cy="377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844823"/>
            <a:ext cx="4248472" cy="3802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425451" y="6001005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 smtClean="0">
                <a:solidFill>
                  <a:srgbClr val="FFFF00"/>
                </a:solidFill>
              </a:rPr>
              <a:t>Pyrimidine</a:t>
            </a:r>
            <a:endParaRPr lang="es-ES" sz="2400" b="1" dirty="0">
              <a:solidFill>
                <a:srgbClr val="FFFF00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444208" y="6036639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rgbClr val="FFFF00"/>
                </a:solidFill>
              </a:rPr>
              <a:t>Gold</a:t>
            </a:r>
            <a:endParaRPr lang="es-E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16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5406</TotalTime>
  <Words>1288</Words>
  <Application>Microsoft Office PowerPoint</Application>
  <PresentationFormat>Presentación en pantalla (4:3)</PresentationFormat>
  <Paragraphs>276</Paragraphs>
  <Slides>25</Slides>
  <Notes>12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7" baseType="lpstr">
      <vt:lpstr>Tema de Office</vt:lpstr>
      <vt:lpstr>Presentación</vt:lpstr>
      <vt:lpstr>Geant4 LEPTS (Low Energy Particle Tracking Simulation): Modeling low energy particle interactions (electrons, positrons and radicals) in biological media</vt:lpstr>
      <vt:lpstr>LEPTS team</vt:lpstr>
      <vt:lpstr>What is LEPTS?</vt:lpstr>
      <vt:lpstr>General data needed for the simulation (0-10 keV)</vt:lpstr>
      <vt:lpstr>Low energy electron interaction data</vt:lpstr>
      <vt:lpstr>Data sources</vt:lpstr>
      <vt:lpstr>Experimental systems</vt:lpstr>
      <vt:lpstr>Validation experiment:                            currently in progress at CSIC (STSM-CELINA)</vt:lpstr>
      <vt:lpstr>Input data: ICS</vt:lpstr>
      <vt:lpstr>Input  data: Angular distribution functions (DCS)</vt:lpstr>
      <vt:lpstr>Input data: Energy loss distribution functions</vt:lpstr>
      <vt:lpstr>Presentación de PowerPoint</vt:lpstr>
      <vt:lpstr>Presentación de PowerPoint</vt:lpstr>
      <vt:lpstr>Total electron scattering cross section from pyrimidine</vt:lpstr>
      <vt:lpstr>Total electron scattering cross section from pyrazine</vt:lpstr>
      <vt:lpstr>Particle track simulation</vt:lpstr>
      <vt:lpstr>Presentación de PowerPoint</vt:lpstr>
      <vt:lpstr>5keV electrons – pyrimidine on  Au substrate</vt:lpstr>
      <vt:lpstr>LEPTS into GEANT4</vt:lpstr>
      <vt:lpstr>LEPTS vs DNA</vt:lpstr>
      <vt:lpstr>LEPTS vs DNA</vt:lpstr>
      <vt:lpstr>LEPTS vs DNA</vt:lpstr>
      <vt:lpstr>LEPTS vs DNA</vt:lpstr>
      <vt:lpstr>LEPTS vs DNA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Molecular data:                                                 Validation of estimated uncertainties</dc:title>
  <dc:creator>Gustavo</dc:creator>
  <cp:lastModifiedBy>Administrador</cp:lastModifiedBy>
  <cp:revision>217</cp:revision>
  <dcterms:created xsi:type="dcterms:W3CDTF">2013-04-24T09:15:50Z</dcterms:created>
  <dcterms:modified xsi:type="dcterms:W3CDTF">2014-09-30T07:21:15Z</dcterms:modified>
</cp:coreProperties>
</file>