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65" autoAdjust="0"/>
  </p:normalViewPr>
  <p:slideViewPr>
    <p:cSldViewPr snapToGrid="0">
      <p:cViewPr varScale="1">
        <p:scale>
          <a:sx n="57" d="100"/>
          <a:sy n="57" d="100"/>
        </p:scale>
        <p:origin x="672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E4D5-276A-475B-B54D-50BC316FAEC7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6802-5CA4-4832-A3B1-5030E6E3D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30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a very simple</a:t>
            </a:r>
            <a:r>
              <a:rPr lang="en-US" baseline="0" dirty="0" smtClean="0"/>
              <a:t> workflow; we need the solution to work (hold) for any topology.</a:t>
            </a:r>
          </a:p>
          <a:p>
            <a:r>
              <a:rPr lang="en-US" baseline="0" dirty="0" smtClean="0"/>
              <a:t>I will prove this by covering a topology combining all 3 possible communication patterns.</a:t>
            </a:r>
            <a:r>
              <a:rPr lang="en-US" baseline="0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682D-7441-4976-8FFF-4B91ACD53F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In order to make this happen, we need to add variables that serve to give information on the topology.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baseline="0" dirty="0" smtClean="0">
                <a:sym typeface="Wingdings" panose="05000000000000000000" pitchFamily="2" charset="2"/>
              </a:rPr>
              <a:t>Go over them (as they are)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baseline="0" dirty="0" smtClean="0"/>
          </a:p>
          <a:p>
            <a:r>
              <a:rPr lang="en-GB" baseline="0" dirty="0" smtClean="0"/>
              <a:t>Now a payload includes, in addition to the data to send, previous audits and topology information.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682D-7441-4976-8FFF-4B91ACD53F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 as is) This is the list of</a:t>
            </a:r>
            <a:r>
              <a:rPr lang="en-US" baseline="0" dirty="0" smtClean="0"/>
              <a:t> audit records here. The final audit record is the audit trail combining all of them.</a:t>
            </a:r>
          </a:p>
          <a:p>
            <a:r>
              <a:rPr lang="en-US" baseline="0" dirty="0" smtClean="0"/>
              <a:t>As we can see, node A is the initiator with the label ‘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’, and node B has a parallel label.</a:t>
            </a:r>
          </a:p>
          <a:p>
            <a:r>
              <a:rPr lang="en-US" dirty="0" smtClean="0"/>
              <a:t>Transactions</a:t>
            </a:r>
            <a:r>
              <a:rPr lang="en-US" baseline="0" dirty="0" smtClean="0"/>
              <a:t> 5 and 7 result from a parallel request, so they are listed in </a:t>
            </a:r>
            <a:r>
              <a:rPr lang="en-US" baseline="0" dirty="0" err="1" smtClean="0"/>
              <a:t>paraPrev</a:t>
            </a:r>
            <a:r>
              <a:rPr lang="en-US" baseline="0" dirty="0" smtClean="0"/>
              <a:t> of Audit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682D-7441-4976-8FFF-4B91ACD53F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8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682D-7441-4976-8FFF-4B91ACD53F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9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0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4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3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4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0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F282-2C80-4BB3-8BA7-123232568F79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6503-4A33-493D-A349-63D3A792A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Recursive Algorithm to Decode </a:t>
            </a:r>
            <a:r>
              <a:rPr lang="en-GB" smtClean="0"/>
              <a:t>Audit Trails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distinguish 3 communication patterns: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Sequential with no backpropagation (A, B, 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Sequential with backpropagation (B,C, 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Parallel communication (B,C,E)</a:t>
            </a:r>
          </a:p>
          <a:p>
            <a:endParaRPr lang="en-GB" dirty="0" smtClean="0"/>
          </a:p>
          <a:p>
            <a:r>
              <a:rPr lang="en-GB" dirty="0" smtClean="0"/>
              <a:t>We need to prove that our audit trails can trace back interactions in topology combining the 3 patterns.</a:t>
            </a:r>
          </a:p>
          <a:p>
            <a:pPr marL="457200" lvl="1" indent="0">
              <a:buNone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184447"/>
            <a:ext cx="3688080" cy="26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Few data variables need to be added, and rules followed to ensure traceability.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Label: should be </a:t>
            </a:r>
            <a:r>
              <a:rPr lang="en-GB" dirty="0" smtClean="0">
                <a:solidFill>
                  <a:srgbClr val="FF0000"/>
                </a:solidFill>
              </a:rPr>
              <a:t>‘</a:t>
            </a:r>
            <a:r>
              <a:rPr lang="en-GB" dirty="0" err="1" smtClean="0">
                <a:solidFill>
                  <a:srgbClr val="FF0000"/>
                </a:solidFill>
              </a:rPr>
              <a:t>ini</a:t>
            </a:r>
            <a:r>
              <a:rPr lang="en-GB" dirty="0" smtClean="0">
                <a:solidFill>
                  <a:srgbClr val="FF0000"/>
                </a:solidFill>
              </a:rPr>
              <a:t>’ </a:t>
            </a:r>
            <a:r>
              <a:rPr lang="en-GB" dirty="0" smtClean="0"/>
              <a:t>for workflow initializer, and </a:t>
            </a:r>
            <a:r>
              <a:rPr lang="en-GB" dirty="0" smtClean="0">
                <a:solidFill>
                  <a:srgbClr val="FF0000"/>
                </a:solidFill>
              </a:rPr>
              <a:t>‘parallel’</a:t>
            </a:r>
            <a:r>
              <a:rPr lang="en-GB" dirty="0" smtClean="0"/>
              <a:t> used for processes sending parallel requests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Rec: intended recipient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Iss</a:t>
            </a:r>
            <a:r>
              <a:rPr lang="en-GB" dirty="0" smtClean="0"/>
              <a:t>: issuer for the sender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Prev</a:t>
            </a:r>
            <a:r>
              <a:rPr lang="en-GB" dirty="0" smtClean="0"/>
              <a:t>: contains the encrypted audit trail of the previous transactions. 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ParaPrev: used to list encrypted audit trails from request sent in parallel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5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Messages and </a:t>
            </a:r>
            <a:r>
              <a:rPr lang="en-GB" dirty="0"/>
              <a:t>A</a:t>
            </a:r>
            <a:r>
              <a:rPr lang="en-GB" dirty="0" smtClean="0"/>
              <a:t>udit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7" y="198328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 smtClean="0"/>
              <a:t>Payload</a:t>
            </a:r>
            <a:r>
              <a:rPr lang="en-GB" baseline="-25000" dirty="0" err="1" smtClean="0"/>
              <a:t>A</a:t>
            </a:r>
            <a:r>
              <a:rPr lang="en-GB" baseline="-25000" dirty="0" err="1" smtClean="0">
                <a:sym typeface="Wingdings" panose="05000000000000000000" pitchFamily="2" charset="2"/>
              </a:rPr>
              <a:t>B</a:t>
            </a:r>
            <a:r>
              <a:rPr lang="en-GB" dirty="0" smtClean="0"/>
              <a:t>: </a:t>
            </a:r>
            <a:r>
              <a:rPr lang="en-GB" dirty="0"/>
              <a:t>[Data(A,B), </a:t>
            </a:r>
            <a:r>
              <a:rPr lang="en-GB" dirty="0" err="1"/>
              <a:t>Iss</a:t>
            </a:r>
            <a:r>
              <a:rPr lang="en-GB" dirty="0"/>
              <a:t>=A, Rec=B,  Label=</a:t>
            </a:r>
            <a:r>
              <a:rPr lang="en-GB" dirty="0" err="1"/>
              <a:t>ini</a:t>
            </a:r>
            <a:r>
              <a:rPr lang="en-GB" dirty="0"/>
              <a:t>] </a:t>
            </a:r>
          </a:p>
          <a:p>
            <a:r>
              <a:rPr lang="en-GB" dirty="0" err="1" smtClean="0"/>
              <a:t>Payload</a:t>
            </a:r>
            <a:r>
              <a:rPr lang="en-GB" baseline="-25000" dirty="0" err="1" smtClean="0"/>
              <a:t>B</a:t>
            </a:r>
            <a:r>
              <a:rPr lang="en-GB" baseline="-25000" dirty="0" err="1" smtClean="0">
                <a:sym typeface="Wingdings" panose="05000000000000000000" pitchFamily="2" charset="2"/>
              </a:rPr>
              <a:t>C</a:t>
            </a:r>
            <a:r>
              <a:rPr lang="en-GB" dirty="0" smtClean="0"/>
              <a:t>: </a:t>
            </a:r>
            <a:r>
              <a:rPr lang="en-GB" dirty="0"/>
              <a:t>[Data(B,C), </a:t>
            </a:r>
            <a:r>
              <a:rPr lang="en-GB" dirty="0" err="1"/>
              <a:t>Iss</a:t>
            </a:r>
            <a:r>
              <a:rPr lang="en-GB" dirty="0"/>
              <a:t>=B, Rec=C, </a:t>
            </a:r>
            <a:r>
              <a:rPr lang="en-GB" dirty="0" smtClean="0"/>
              <a:t>Label=parallel,</a:t>
            </a:r>
            <a:br>
              <a:rPr lang="en-GB" dirty="0" smtClean="0"/>
            </a:b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/>
              <a:t>A</a:t>
            </a:r>
            <a:r>
              <a:rPr lang="en-GB" baseline="-25000" dirty="0" err="1">
                <a:sym typeface="Wingdings" panose="05000000000000000000" pitchFamily="2" charset="2"/>
              </a:rPr>
              <a:t>B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 smtClean="0"/>
              <a:t>C</a:t>
            </a:r>
            <a:r>
              <a:rPr lang="en-GB" baseline="-25000" dirty="0" err="1" smtClean="0">
                <a:sym typeface="Wingdings" panose="05000000000000000000" pitchFamily="2" charset="2"/>
              </a:rPr>
              <a:t>D</a:t>
            </a:r>
            <a:r>
              <a:rPr lang="en-GB" dirty="0" smtClean="0"/>
              <a:t>: </a:t>
            </a:r>
            <a:r>
              <a:rPr lang="en-GB" dirty="0"/>
              <a:t>[Data(C,D), </a:t>
            </a:r>
            <a:r>
              <a:rPr lang="en-GB" dirty="0" err="1"/>
              <a:t>Iss</a:t>
            </a:r>
            <a:r>
              <a:rPr lang="en-GB" dirty="0"/>
              <a:t>=C, Rec=D,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B</a:t>
            </a:r>
            <a:r>
              <a:rPr lang="en-GB" baseline="-25000" dirty="0" err="1" smtClean="0">
                <a:sym typeface="Wingdings" panose="05000000000000000000" pitchFamily="2" charset="2"/>
              </a:rPr>
              <a:t>C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/>
              <a:t>D</a:t>
            </a:r>
            <a:r>
              <a:rPr lang="en-GB" baseline="-25000" dirty="0" err="1" smtClean="0">
                <a:sym typeface="Wingdings" panose="05000000000000000000" pitchFamily="2" charset="2"/>
              </a:rPr>
              <a:t>C</a:t>
            </a:r>
            <a:r>
              <a:rPr lang="en-GB" dirty="0" smtClean="0"/>
              <a:t>: </a:t>
            </a:r>
            <a:r>
              <a:rPr lang="en-GB" dirty="0"/>
              <a:t>[Data(D,C), </a:t>
            </a:r>
            <a:r>
              <a:rPr lang="en-GB" dirty="0" err="1"/>
              <a:t>Iss</a:t>
            </a:r>
            <a:r>
              <a:rPr lang="en-GB" dirty="0"/>
              <a:t>=D, Rec=C,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D</a:t>
            </a:r>
            <a:r>
              <a:rPr lang="en-GB" baseline="-25000" dirty="0" err="1" smtClean="0">
                <a:sym typeface="Wingdings" panose="05000000000000000000" pitchFamily="2" charset="2"/>
              </a:rPr>
              <a:t>C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 smtClean="0"/>
              <a:t>C</a:t>
            </a:r>
            <a:r>
              <a:rPr lang="en-GB" baseline="-25000" dirty="0" err="1" smtClean="0">
                <a:sym typeface="Wingdings" panose="05000000000000000000" pitchFamily="2" charset="2"/>
              </a:rPr>
              <a:t></a:t>
            </a:r>
            <a:r>
              <a:rPr lang="en-GB" baseline="-25000" dirty="0" err="1">
                <a:sym typeface="Wingdings" panose="05000000000000000000" pitchFamily="2" charset="2"/>
              </a:rPr>
              <a:t>B</a:t>
            </a:r>
            <a:r>
              <a:rPr lang="en-GB" dirty="0" smtClean="0"/>
              <a:t>: </a:t>
            </a:r>
            <a:r>
              <a:rPr lang="en-GB" dirty="0"/>
              <a:t>[Data(C,B), </a:t>
            </a:r>
            <a:r>
              <a:rPr lang="en-GB" dirty="0" err="1"/>
              <a:t>Iss</a:t>
            </a:r>
            <a:r>
              <a:rPr lang="en-GB" dirty="0"/>
              <a:t>=C, Rec=B,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D</a:t>
            </a:r>
            <a:r>
              <a:rPr lang="en-GB" baseline="-25000" dirty="0" err="1" smtClean="0">
                <a:sym typeface="Wingdings" panose="05000000000000000000" pitchFamily="2" charset="2"/>
              </a:rPr>
              <a:t>C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 smtClean="0"/>
              <a:t>B</a:t>
            </a:r>
            <a:r>
              <a:rPr lang="en-GB" baseline="-25000" dirty="0" err="1" smtClean="0">
                <a:sym typeface="Wingdings" panose="05000000000000000000" pitchFamily="2" charset="2"/>
              </a:rPr>
              <a:t>E</a:t>
            </a:r>
            <a:r>
              <a:rPr lang="en-GB" dirty="0" smtClean="0"/>
              <a:t>: </a:t>
            </a:r>
            <a:r>
              <a:rPr lang="en-GB" dirty="0"/>
              <a:t>[Data(B,E), </a:t>
            </a:r>
            <a:r>
              <a:rPr lang="en-GB" dirty="0" err="1"/>
              <a:t>Iss</a:t>
            </a:r>
            <a:r>
              <a:rPr lang="en-GB" dirty="0"/>
              <a:t>=B, Rec=E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Label=parallel</a:t>
            </a:r>
            <a:r>
              <a:rPr lang="en-GB" dirty="0"/>
              <a:t>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/>
              <a:t>A</a:t>
            </a:r>
            <a:r>
              <a:rPr lang="en-GB" baseline="-25000" dirty="0" err="1">
                <a:sym typeface="Wingdings" panose="05000000000000000000" pitchFamily="2" charset="2"/>
              </a:rPr>
              <a:t>B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 smtClean="0"/>
              <a:t>E</a:t>
            </a:r>
            <a:r>
              <a:rPr lang="en-GB" baseline="-25000" dirty="0" err="1" smtClean="0">
                <a:sym typeface="Wingdings" panose="05000000000000000000" pitchFamily="2" charset="2"/>
              </a:rPr>
              <a:t>B</a:t>
            </a:r>
            <a:r>
              <a:rPr lang="en-GB" dirty="0" smtClean="0"/>
              <a:t>: </a:t>
            </a:r>
            <a:r>
              <a:rPr lang="en-GB" dirty="0"/>
              <a:t>[Data(E,B), </a:t>
            </a:r>
            <a:r>
              <a:rPr lang="en-GB" dirty="0" err="1"/>
              <a:t>Iss</a:t>
            </a:r>
            <a:r>
              <a:rPr lang="en-GB" dirty="0"/>
              <a:t>=E, Rec=B,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/>
              <a:t>B</a:t>
            </a:r>
            <a:r>
              <a:rPr lang="en-GB" baseline="-25000" dirty="0" err="1" smtClean="0">
                <a:sym typeface="Wingdings" panose="05000000000000000000" pitchFamily="2" charset="2"/>
              </a:rPr>
              <a:t>E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/>
              <a:t>B</a:t>
            </a:r>
            <a:r>
              <a:rPr lang="en-GB" baseline="-25000" dirty="0" err="1" smtClean="0">
                <a:sym typeface="Wingdings" panose="05000000000000000000" pitchFamily="2" charset="2"/>
              </a:rPr>
              <a:t>F</a:t>
            </a:r>
            <a:r>
              <a:rPr lang="en-GB" dirty="0" smtClean="0"/>
              <a:t>: </a:t>
            </a:r>
            <a:r>
              <a:rPr lang="en-GB" dirty="0"/>
              <a:t>[Data(B,F), </a:t>
            </a:r>
            <a:r>
              <a:rPr lang="en-GB" dirty="0" err="1"/>
              <a:t>Iss</a:t>
            </a:r>
            <a:r>
              <a:rPr lang="en-GB" dirty="0"/>
              <a:t>=B, Rec=F, </a:t>
            </a:r>
            <a:r>
              <a:rPr lang="en-GB" dirty="0" err="1"/>
              <a:t>ParaPrev</a:t>
            </a:r>
            <a:r>
              <a:rPr lang="en-GB" dirty="0"/>
              <a:t>= [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C</a:t>
            </a:r>
            <a:r>
              <a:rPr lang="en-GB" baseline="-25000" dirty="0" err="1" smtClean="0">
                <a:sym typeface="Wingdings" panose="05000000000000000000" pitchFamily="2" charset="2"/>
              </a:rPr>
              <a:t>B</a:t>
            </a:r>
            <a:r>
              <a:rPr lang="en-GB" dirty="0" err="1" smtClean="0"/>
              <a:t>,Audit</a:t>
            </a:r>
            <a:r>
              <a:rPr lang="en-GB" baseline="-25000" dirty="0" err="1"/>
              <a:t>E</a:t>
            </a:r>
            <a:r>
              <a:rPr lang="en-GB" baseline="-25000" dirty="0" err="1" smtClean="0">
                <a:sym typeface="Wingdings" panose="05000000000000000000" pitchFamily="2" charset="2"/>
              </a:rPr>
              <a:t>F</a:t>
            </a:r>
            <a:r>
              <a:rPr lang="en-GB" dirty="0" smtClean="0"/>
              <a:t>]]</a:t>
            </a:r>
            <a:endParaRPr lang="en-GB" dirty="0"/>
          </a:p>
          <a:p>
            <a:r>
              <a:rPr lang="en-GB" dirty="0" err="1" smtClean="0"/>
              <a:t>Payload</a:t>
            </a:r>
            <a:r>
              <a:rPr lang="en-GB" baseline="-25000" dirty="0" err="1" smtClean="0"/>
              <a:t>F</a:t>
            </a:r>
            <a:r>
              <a:rPr lang="en-GB" baseline="-25000" dirty="0" err="1" smtClean="0">
                <a:sym typeface="Wingdings" panose="05000000000000000000" pitchFamily="2" charset="2"/>
              </a:rPr>
              <a:t>A</a:t>
            </a:r>
            <a:r>
              <a:rPr lang="en-GB" dirty="0" smtClean="0"/>
              <a:t>: </a:t>
            </a:r>
            <a:r>
              <a:rPr lang="en-GB" dirty="0"/>
              <a:t>[Data(F,A), </a:t>
            </a:r>
            <a:r>
              <a:rPr lang="en-GB" dirty="0" err="1"/>
              <a:t>Iss</a:t>
            </a:r>
            <a:r>
              <a:rPr lang="en-GB" dirty="0"/>
              <a:t>=F, Rec=A,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B</a:t>
            </a:r>
            <a:r>
              <a:rPr lang="en-GB" baseline="-25000" dirty="0" err="1" smtClean="0">
                <a:sym typeface="Wingdings" panose="05000000000000000000" pitchFamily="2" charset="2"/>
              </a:rPr>
              <a:t>F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/>
              <a:t>Final: [End-of-workflow, </a:t>
            </a:r>
            <a:r>
              <a:rPr lang="en-GB" dirty="0" err="1" smtClean="0"/>
              <a:t>Prev</a:t>
            </a:r>
            <a:r>
              <a:rPr lang="en-GB" dirty="0" smtClean="0"/>
              <a:t>=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F</a:t>
            </a:r>
            <a:r>
              <a:rPr lang="en-GB" baseline="-25000" dirty="0" err="1" smtClean="0">
                <a:sym typeface="Wingdings" panose="05000000000000000000" pitchFamily="2" charset="2"/>
              </a:rPr>
              <a:t>A</a:t>
            </a:r>
            <a:r>
              <a:rPr lang="en-GB" dirty="0" smtClean="0"/>
              <a:t>]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39" y="1027906"/>
            <a:ext cx="5450840" cy="3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 have formalised the payload structure for </a:t>
            </a:r>
            <a:r>
              <a:rPr lang="en-GB" dirty="0" smtClean="0"/>
              <a:t>reference with </a:t>
            </a:r>
            <a:r>
              <a:rPr lang="en-GB" dirty="0"/>
              <a:t>the below: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640" y="3844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payload always has the data to be sent, and is only </a:t>
            </a:r>
            <a:r>
              <a:rPr lang="en-GB" dirty="0" smtClean="0"/>
              <a:t>exempt from </a:t>
            </a:r>
            <a:r>
              <a:rPr lang="en-GB" dirty="0"/>
              <a:t>containing a previous audit record if it is sent by </a:t>
            </a:r>
            <a:r>
              <a:rPr lang="en-GB" dirty="0" smtClean="0"/>
              <a:t>the initialiser </a:t>
            </a:r>
            <a:r>
              <a:rPr lang="en-GB" dirty="0"/>
              <a:t>of the workflow. A participant that sends </a:t>
            </a:r>
            <a:r>
              <a:rPr lang="en-GB" dirty="0" smtClean="0"/>
              <a:t>parallel </a:t>
            </a:r>
            <a:r>
              <a:rPr lang="en-GB" dirty="0"/>
              <a:t>requests, sends the </a:t>
            </a:r>
            <a:r>
              <a:rPr lang="en-GB" dirty="0" smtClean="0"/>
              <a:t>audit records </a:t>
            </a:r>
            <a:r>
              <a:rPr lang="en-GB" dirty="0"/>
              <a:t>of the request it </a:t>
            </a:r>
            <a:r>
              <a:rPr lang="en-GB" dirty="0" smtClean="0"/>
              <a:t>received to </a:t>
            </a:r>
            <a:r>
              <a:rPr lang="en-GB" dirty="0"/>
              <a:t>its parallel </a:t>
            </a:r>
            <a:r>
              <a:rPr lang="en-GB" dirty="0" err="1"/>
              <a:t>callees</a:t>
            </a:r>
            <a:r>
              <a:rPr lang="en-GB" dirty="0"/>
              <a:t>; it then adds the audit records of </a:t>
            </a:r>
            <a:r>
              <a:rPr lang="en-GB" dirty="0" smtClean="0"/>
              <a:t>the parallel </a:t>
            </a:r>
            <a:r>
              <a:rPr lang="en-GB" dirty="0"/>
              <a:t>requests to the payload of the following linear call.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90" y="1825625"/>
            <a:ext cx="4838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Traceback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1320" cy="3935095"/>
          </a:xfrm>
        </p:spPr>
        <p:txBody>
          <a:bodyPr>
            <a:noAutofit/>
          </a:bodyPr>
          <a:lstStyle/>
          <a:p>
            <a:r>
              <a:rPr lang="en-GB" sz="1600" dirty="0" err="1"/>
              <a:t>Payload</a:t>
            </a:r>
            <a:r>
              <a:rPr lang="en-GB" sz="1600" baseline="-25000" dirty="0" err="1"/>
              <a:t>A</a:t>
            </a:r>
            <a:r>
              <a:rPr lang="en-GB" sz="1600" baseline="-25000" dirty="0" err="1">
                <a:sym typeface="Wingdings" panose="05000000000000000000" pitchFamily="2" charset="2"/>
              </a:rPr>
              <a:t>B</a:t>
            </a:r>
            <a:r>
              <a:rPr lang="en-GB" sz="1600" dirty="0"/>
              <a:t>: [Data(A,B), </a:t>
            </a:r>
            <a:r>
              <a:rPr lang="en-GB" sz="1600" dirty="0" err="1"/>
              <a:t>Iss</a:t>
            </a:r>
            <a:r>
              <a:rPr lang="en-GB" sz="1600" dirty="0"/>
              <a:t>=A, </a:t>
            </a:r>
            <a:r>
              <a:rPr lang="en-GB" sz="1600" dirty="0" smtClean="0"/>
              <a:t>Rec=B,  Label=</a:t>
            </a:r>
            <a:r>
              <a:rPr lang="en-GB" sz="1600" dirty="0" err="1" smtClean="0"/>
              <a:t>ini</a:t>
            </a:r>
            <a:r>
              <a:rPr lang="en-GB" sz="1600" dirty="0" smtClean="0"/>
              <a:t>] </a:t>
            </a:r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B</a:t>
            </a:r>
            <a:r>
              <a:rPr lang="en-GB" sz="1600" baseline="-25000" dirty="0" err="1">
                <a:sym typeface="Wingdings" panose="05000000000000000000" pitchFamily="2" charset="2"/>
              </a:rPr>
              <a:t>C</a:t>
            </a:r>
            <a:r>
              <a:rPr lang="en-GB" sz="1600" dirty="0" smtClean="0"/>
              <a:t>: </a:t>
            </a:r>
            <a:r>
              <a:rPr lang="en-GB" sz="1600" dirty="0"/>
              <a:t>[Data(B,C), </a:t>
            </a:r>
            <a:r>
              <a:rPr lang="en-GB" sz="1600" dirty="0" err="1"/>
              <a:t>Iss</a:t>
            </a:r>
            <a:r>
              <a:rPr lang="en-GB" sz="1600" dirty="0"/>
              <a:t>=B, Rec=C, Label=parallel,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A</a:t>
            </a:r>
            <a:r>
              <a:rPr lang="en-GB" sz="1600" baseline="-25000" dirty="0" err="1">
                <a:sym typeface="Wingdings" panose="05000000000000000000" pitchFamily="2" charset="2"/>
              </a:rPr>
              <a:t>B</a:t>
            </a:r>
            <a:r>
              <a:rPr lang="en-GB" sz="1600" dirty="0" smtClean="0"/>
              <a:t>]</a:t>
            </a:r>
            <a:endParaRPr lang="en-GB" sz="1600" dirty="0"/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C</a:t>
            </a:r>
            <a:r>
              <a:rPr lang="en-GB" sz="1600" baseline="-25000" dirty="0" err="1">
                <a:sym typeface="Wingdings" panose="05000000000000000000" pitchFamily="2" charset="2"/>
              </a:rPr>
              <a:t>D</a:t>
            </a:r>
            <a:r>
              <a:rPr lang="en-GB" sz="1600" dirty="0" smtClean="0"/>
              <a:t>: </a:t>
            </a:r>
            <a:r>
              <a:rPr lang="en-GB" sz="1600" dirty="0"/>
              <a:t>[Data(C,D), </a:t>
            </a:r>
            <a:r>
              <a:rPr lang="en-GB" sz="1600" dirty="0" err="1"/>
              <a:t>Iss</a:t>
            </a:r>
            <a:r>
              <a:rPr lang="en-GB" sz="1600" dirty="0"/>
              <a:t>=C, Rec=D,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B</a:t>
            </a:r>
            <a:r>
              <a:rPr lang="en-GB" sz="1600" baseline="-25000" dirty="0" err="1">
                <a:sym typeface="Wingdings" panose="05000000000000000000" pitchFamily="2" charset="2"/>
              </a:rPr>
              <a:t>C</a:t>
            </a:r>
            <a:r>
              <a:rPr lang="en-GB" sz="1600" dirty="0" smtClean="0"/>
              <a:t>]</a:t>
            </a:r>
            <a:endParaRPr lang="en-GB" sz="1600" dirty="0"/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D</a:t>
            </a:r>
            <a:r>
              <a:rPr lang="en-GB" sz="1600" baseline="-25000" dirty="0" err="1">
                <a:sym typeface="Wingdings" panose="05000000000000000000" pitchFamily="2" charset="2"/>
              </a:rPr>
              <a:t>C</a:t>
            </a:r>
            <a:r>
              <a:rPr lang="en-GB" sz="1600" dirty="0" smtClean="0"/>
              <a:t>: </a:t>
            </a:r>
            <a:r>
              <a:rPr lang="en-GB" sz="1600" dirty="0"/>
              <a:t>[Data(D,C), </a:t>
            </a:r>
            <a:r>
              <a:rPr lang="en-GB" sz="1600" dirty="0" err="1"/>
              <a:t>Iss</a:t>
            </a:r>
            <a:r>
              <a:rPr lang="en-GB" sz="1600" dirty="0"/>
              <a:t>=D, Rec=C,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D</a:t>
            </a:r>
            <a:r>
              <a:rPr lang="en-GB" sz="1600" baseline="-25000" dirty="0" err="1">
                <a:sym typeface="Wingdings" panose="05000000000000000000" pitchFamily="2" charset="2"/>
              </a:rPr>
              <a:t>C</a:t>
            </a:r>
            <a:r>
              <a:rPr lang="en-GB" sz="1600" dirty="0" smtClean="0"/>
              <a:t>]</a:t>
            </a:r>
            <a:endParaRPr lang="en-GB" sz="1600" dirty="0"/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C</a:t>
            </a:r>
            <a:r>
              <a:rPr lang="en-GB" sz="1600" baseline="-25000" dirty="0" err="1">
                <a:sym typeface="Wingdings" panose="05000000000000000000" pitchFamily="2" charset="2"/>
              </a:rPr>
              <a:t>B</a:t>
            </a:r>
            <a:r>
              <a:rPr lang="en-GB" sz="1600" dirty="0" smtClean="0"/>
              <a:t>: </a:t>
            </a:r>
            <a:r>
              <a:rPr lang="en-GB" sz="1600" dirty="0"/>
              <a:t>[Data(C,B), </a:t>
            </a:r>
            <a:r>
              <a:rPr lang="en-GB" sz="1600" dirty="0" err="1"/>
              <a:t>Iss</a:t>
            </a:r>
            <a:r>
              <a:rPr lang="en-GB" sz="1600" dirty="0"/>
              <a:t>=C, Rec=B,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D</a:t>
            </a:r>
            <a:r>
              <a:rPr lang="en-GB" sz="1600" baseline="-25000" dirty="0" err="1">
                <a:sym typeface="Wingdings" panose="05000000000000000000" pitchFamily="2" charset="2"/>
              </a:rPr>
              <a:t>C</a:t>
            </a:r>
            <a:r>
              <a:rPr lang="en-GB" sz="1600" dirty="0"/>
              <a:t>]</a:t>
            </a:r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B</a:t>
            </a:r>
            <a:r>
              <a:rPr lang="en-GB" sz="1600" baseline="-25000" dirty="0" err="1">
                <a:sym typeface="Wingdings" panose="05000000000000000000" pitchFamily="2" charset="2"/>
              </a:rPr>
              <a:t>E</a:t>
            </a:r>
            <a:r>
              <a:rPr lang="en-GB" sz="1600" dirty="0" smtClean="0"/>
              <a:t>: </a:t>
            </a:r>
            <a:r>
              <a:rPr lang="en-GB" sz="1600" dirty="0"/>
              <a:t>[Data(B,E), </a:t>
            </a:r>
            <a:r>
              <a:rPr lang="en-GB" sz="1600" dirty="0" err="1"/>
              <a:t>Iss</a:t>
            </a:r>
            <a:r>
              <a:rPr lang="en-GB" sz="1600" dirty="0"/>
              <a:t>=B, Rec=E, Label=parallel,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A</a:t>
            </a:r>
            <a:r>
              <a:rPr lang="en-GB" sz="1600" baseline="-25000" dirty="0" err="1">
                <a:sym typeface="Wingdings" panose="05000000000000000000" pitchFamily="2" charset="2"/>
              </a:rPr>
              <a:t>B</a:t>
            </a:r>
            <a:r>
              <a:rPr lang="en-GB" sz="1600" dirty="0" smtClean="0"/>
              <a:t>]</a:t>
            </a:r>
            <a:endParaRPr lang="en-GB" sz="1600" dirty="0"/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E</a:t>
            </a:r>
            <a:r>
              <a:rPr lang="en-GB" sz="1600" baseline="-25000" dirty="0" err="1">
                <a:sym typeface="Wingdings" panose="05000000000000000000" pitchFamily="2" charset="2"/>
              </a:rPr>
              <a:t>B</a:t>
            </a:r>
            <a:r>
              <a:rPr lang="en-GB" sz="1600" dirty="0" smtClean="0"/>
              <a:t>: </a:t>
            </a:r>
            <a:r>
              <a:rPr lang="en-GB" sz="1600" dirty="0"/>
              <a:t>[Data(E,B), </a:t>
            </a:r>
            <a:r>
              <a:rPr lang="en-GB" sz="1600" dirty="0" err="1"/>
              <a:t>Iss</a:t>
            </a:r>
            <a:r>
              <a:rPr lang="en-GB" sz="1600" dirty="0"/>
              <a:t>=E, Rec=B, </a:t>
            </a:r>
            <a:r>
              <a:rPr lang="en-GB" sz="1600" dirty="0" err="1" smtClean="0"/>
              <a:t>Prev</a:t>
            </a:r>
            <a:r>
              <a:rPr lang="en-GB" sz="1600" dirty="0" smtClean="0"/>
              <a:t>=</a:t>
            </a:r>
            <a:r>
              <a:rPr lang="en-GB" sz="1600" dirty="0" err="1" smtClean="0"/>
              <a:t>Audit</a:t>
            </a:r>
            <a:r>
              <a:rPr lang="en-GB" sz="1600" baseline="-25000" dirty="0" err="1" smtClean="0"/>
              <a:t>B</a:t>
            </a:r>
            <a:r>
              <a:rPr lang="en-GB" sz="1600" baseline="-25000" dirty="0" err="1">
                <a:sym typeface="Wingdings" panose="05000000000000000000" pitchFamily="2" charset="2"/>
              </a:rPr>
              <a:t>E</a:t>
            </a:r>
            <a:r>
              <a:rPr lang="en-GB" sz="1600" dirty="0" smtClean="0"/>
              <a:t>]</a:t>
            </a:r>
            <a:endParaRPr lang="en-GB" sz="1600" dirty="0"/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B</a:t>
            </a:r>
            <a:r>
              <a:rPr lang="en-GB" sz="1600" baseline="-25000" dirty="0" err="1">
                <a:sym typeface="Wingdings" panose="05000000000000000000" pitchFamily="2" charset="2"/>
              </a:rPr>
              <a:t>F</a:t>
            </a:r>
            <a:r>
              <a:rPr lang="en-GB" sz="1600" baseline="-25000" dirty="0">
                <a:sym typeface="Wingdings" panose="05000000000000000000" pitchFamily="2" charset="2"/>
              </a:rPr>
              <a:t> </a:t>
            </a:r>
            <a:r>
              <a:rPr lang="en-GB" sz="1600" dirty="0" smtClean="0"/>
              <a:t>: </a:t>
            </a:r>
            <a:r>
              <a:rPr lang="en-GB" sz="1600" dirty="0"/>
              <a:t>[Data(B,F), </a:t>
            </a:r>
            <a:r>
              <a:rPr lang="en-GB" sz="1600" dirty="0" err="1"/>
              <a:t>Iss</a:t>
            </a:r>
            <a:r>
              <a:rPr lang="en-GB" sz="1600" dirty="0"/>
              <a:t>=B, Rec=F, ParaPrev= [</a:t>
            </a:r>
            <a:r>
              <a:rPr lang="en-GB" sz="1600" dirty="0" err="1"/>
              <a:t>Audit</a:t>
            </a:r>
            <a:r>
              <a:rPr lang="en-GB" sz="1600" baseline="-25000" dirty="0" err="1"/>
              <a:t>C</a:t>
            </a:r>
            <a:r>
              <a:rPr lang="en-GB" sz="1600" baseline="-25000" dirty="0" err="1">
                <a:sym typeface="Wingdings" panose="05000000000000000000" pitchFamily="2" charset="2"/>
              </a:rPr>
              <a:t>B</a:t>
            </a:r>
            <a:r>
              <a:rPr lang="en-GB" sz="1600" dirty="0" err="1"/>
              <a:t>,Audit</a:t>
            </a:r>
            <a:r>
              <a:rPr lang="en-GB" sz="1600" baseline="-25000" dirty="0" err="1"/>
              <a:t>E</a:t>
            </a:r>
            <a:r>
              <a:rPr lang="en-GB" sz="1600" baseline="-25000" dirty="0" err="1">
                <a:sym typeface="Wingdings" panose="05000000000000000000" pitchFamily="2" charset="2"/>
              </a:rPr>
              <a:t>F</a:t>
            </a:r>
            <a:r>
              <a:rPr lang="en-GB" sz="1600" dirty="0" smtClean="0"/>
              <a:t>]]</a:t>
            </a:r>
            <a:endParaRPr lang="en-GB" sz="1600" dirty="0"/>
          </a:p>
          <a:p>
            <a:r>
              <a:rPr lang="en-GB" sz="1600" dirty="0" err="1"/>
              <a:t>Payload</a:t>
            </a:r>
            <a:r>
              <a:rPr lang="en-GB" sz="1600" baseline="-25000" dirty="0" err="1"/>
              <a:t>F</a:t>
            </a:r>
            <a:r>
              <a:rPr lang="en-GB" sz="1600" baseline="-25000" dirty="0" err="1">
                <a:sym typeface="Wingdings" panose="05000000000000000000" pitchFamily="2" charset="2"/>
              </a:rPr>
              <a:t>A</a:t>
            </a:r>
            <a:r>
              <a:rPr lang="en-GB" sz="1600" baseline="-25000" dirty="0">
                <a:sym typeface="Wingdings" panose="05000000000000000000" pitchFamily="2" charset="2"/>
              </a:rPr>
              <a:t> </a:t>
            </a:r>
            <a:r>
              <a:rPr lang="en-GB" sz="1600" dirty="0" smtClean="0"/>
              <a:t>: </a:t>
            </a:r>
            <a:r>
              <a:rPr lang="en-GB" sz="1600" dirty="0"/>
              <a:t>[Data(F,A), </a:t>
            </a:r>
            <a:r>
              <a:rPr lang="en-GB" sz="1600" dirty="0" err="1"/>
              <a:t>Iss</a:t>
            </a:r>
            <a:r>
              <a:rPr lang="en-GB" sz="1600" dirty="0"/>
              <a:t>=F, Rec=A,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B</a:t>
            </a:r>
            <a:r>
              <a:rPr lang="en-GB" sz="1600" baseline="-25000" dirty="0" err="1">
                <a:sym typeface="Wingdings" panose="05000000000000000000" pitchFamily="2" charset="2"/>
              </a:rPr>
              <a:t>F</a:t>
            </a:r>
            <a:r>
              <a:rPr lang="en-GB" sz="1600" dirty="0" smtClean="0"/>
              <a:t>]</a:t>
            </a:r>
          </a:p>
          <a:p>
            <a:r>
              <a:rPr lang="en-GB" sz="1600" dirty="0" smtClean="0"/>
              <a:t>Final: [End-of-workflow, </a:t>
            </a:r>
            <a:r>
              <a:rPr lang="en-GB" sz="1600" dirty="0" err="1"/>
              <a:t>Prev</a:t>
            </a:r>
            <a:r>
              <a:rPr lang="en-GB" sz="1600" dirty="0"/>
              <a:t>=</a:t>
            </a:r>
            <a:r>
              <a:rPr lang="en-GB" sz="1600" dirty="0" err="1"/>
              <a:t>Audit</a:t>
            </a:r>
            <a:r>
              <a:rPr lang="en-GB" sz="1600" baseline="-25000" dirty="0" err="1"/>
              <a:t>F</a:t>
            </a:r>
            <a:r>
              <a:rPr lang="en-GB" sz="1600" baseline="-25000" dirty="0" err="1">
                <a:sym typeface="Wingdings" panose="05000000000000000000" pitchFamily="2" charset="2"/>
              </a:rPr>
              <a:t>A</a:t>
            </a:r>
            <a:r>
              <a:rPr lang="en-GB" sz="1600" dirty="0" smtClean="0"/>
              <a:t>]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466094"/>
            <a:ext cx="3434907" cy="879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710" y="4089196"/>
            <a:ext cx="601594" cy="91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656" y="4176254"/>
            <a:ext cx="239344" cy="3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489" y="3186509"/>
            <a:ext cx="304031" cy="50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7004" y="3217707"/>
            <a:ext cx="627469" cy="10217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91280" y="438645"/>
            <a:ext cx="652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run the algorithm on the </a:t>
            </a:r>
            <a:r>
              <a:rPr lang="en-GB" dirty="0" smtClean="0"/>
              <a:t>Previous </a:t>
            </a:r>
            <a:r>
              <a:rPr lang="en-GB" dirty="0" smtClean="0"/>
              <a:t>audit records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8560" y="3266450"/>
            <a:ext cx="323438" cy="4979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91280" y="1381459"/>
            <a:ext cx="675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Payload</a:t>
            </a:r>
            <a:r>
              <a:rPr lang="en-GB" baseline="-25000" dirty="0" err="1"/>
              <a:t>A</a:t>
            </a:r>
            <a:r>
              <a:rPr lang="en-GB" baseline="-25000" dirty="0" err="1">
                <a:sym typeface="Wingdings" panose="05000000000000000000" pitchFamily="2" charset="2"/>
              </a:rPr>
              <a:t>B</a:t>
            </a:r>
            <a:r>
              <a:rPr lang="en-GB" baseline="-25000" dirty="0">
                <a:sym typeface="Wingdings" panose="05000000000000000000" pitchFamily="2" charset="2"/>
              </a:rPr>
              <a:t> </a:t>
            </a:r>
            <a:r>
              <a:rPr lang="en-GB" dirty="0" smtClean="0"/>
              <a:t>has been already covered.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9686" y="3000714"/>
            <a:ext cx="970313" cy="2845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0730" y="2780798"/>
            <a:ext cx="1481344" cy="5755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9601" y="3266450"/>
            <a:ext cx="646875" cy="97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58073" y="781007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recursion ends here for</a:t>
            </a:r>
            <a:r>
              <a:rPr lang="en-GB" dirty="0" smtClean="0"/>
              <a:t> 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C</a:t>
            </a:r>
            <a:r>
              <a:rPr lang="en-GB" baseline="-25000" dirty="0" err="1" smtClean="0">
                <a:sym typeface="Wingdings" panose="05000000000000000000" pitchFamily="2" charset="2"/>
              </a:rPr>
              <a:t>B</a:t>
            </a:r>
            <a:r>
              <a:rPr lang="en-GB" dirty="0" smtClean="0"/>
              <a:t> since we no longer have previous records. </a:t>
            </a:r>
            <a:r>
              <a:rPr lang="en-GB" dirty="0"/>
              <a:t>We move to </a:t>
            </a:r>
            <a:r>
              <a:rPr lang="en-GB" dirty="0" err="1" smtClean="0"/>
              <a:t>Audit</a:t>
            </a:r>
            <a:r>
              <a:rPr lang="en-GB" baseline="-25000" dirty="0" err="1" smtClean="0"/>
              <a:t>E</a:t>
            </a:r>
            <a:r>
              <a:rPr lang="en-GB" baseline="-25000" dirty="0" err="1" smtClean="0">
                <a:sym typeface="Wingdings" panose="05000000000000000000" pitchFamily="2" charset="2"/>
              </a:rPr>
              <a:t>F</a:t>
            </a:r>
            <a:r>
              <a:rPr lang="en-GB" baseline="-25000" dirty="0" smtClean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2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9" grpId="0"/>
      <p:bldP spid="1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594</Words>
  <Application>Microsoft Office PowerPoint</Application>
  <PresentationFormat>Widescreen</PresentationFormat>
  <Paragraphs>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Recursive Algorithm to Decode Audit Trails</vt:lpstr>
      <vt:lpstr>Communication Patterns</vt:lpstr>
      <vt:lpstr>Message Notations</vt:lpstr>
      <vt:lpstr>Messages and Audit Data</vt:lpstr>
      <vt:lpstr>We have formalised the payload structure for reference with the below:</vt:lpstr>
      <vt:lpstr>Traceback</vt:lpstr>
    </vt:vector>
  </TitlesOfParts>
  <Company>Birmingham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Patterns</dc:title>
  <dc:creator>Antonio Nehme</dc:creator>
  <cp:lastModifiedBy>Antonio Nehme</cp:lastModifiedBy>
  <cp:revision>18</cp:revision>
  <dcterms:created xsi:type="dcterms:W3CDTF">2018-12-19T17:49:03Z</dcterms:created>
  <dcterms:modified xsi:type="dcterms:W3CDTF">2019-01-08T18:30:57Z</dcterms:modified>
</cp:coreProperties>
</file>