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257" r:id="rId3"/>
    <p:sldId id="264" r:id="rId4"/>
    <p:sldId id="258" r:id="rId5"/>
    <p:sldId id="272" r:id="rId6"/>
    <p:sldId id="290" r:id="rId7"/>
    <p:sldId id="293" r:id="rId8"/>
    <p:sldId id="292" r:id="rId9"/>
    <p:sldId id="294" r:id="rId10"/>
    <p:sldId id="295" r:id="rId11"/>
    <p:sldId id="288" r:id="rId12"/>
  </p:sldIdLst>
  <p:sldSz cx="9144000" cy="5143500" type="screen16x9"/>
  <p:notesSz cx="6858000" cy="9144000"/>
  <p:embeddedFontLst>
    <p:embeddedFont>
      <p:font typeface="Bebas Neue" panose="020B0606020202050201" pitchFamily="34" charset="0"/>
      <p:regular r:id="rId14"/>
    </p:embeddedFont>
    <p:embeddedFont>
      <p:font typeface="Nunito" pitchFamily="2" charset="0"/>
      <p:regular r:id="rId15"/>
      <p:bold r:id="rId16"/>
      <p:italic r:id="rId17"/>
      <p:boldItalic r:id="rId18"/>
    </p:embeddedFont>
    <p:embeddedFont>
      <p:font typeface="Raleway" pitchFamily="2" charset="0"/>
      <p:regular r:id="rId19"/>
      <p:bold r:id="rId20"/>
      <p:italic r:id="rId21"/>
      <p:boldItalic r:id="rId22"/>
    </p:embeddedFont>
    <p:embeddedFont>
      <p:font typeface="Raleway Medium"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752519-791F-45DA-A5FF-B4AB48037D13}">
  <a:tblStyle styleId="{37752519-791F-45DA-A5FF-B4AB48037D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mas\Desktop\sokobond_results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mas\Desktop\sokobond_results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wsl.localhost\Ubuntu\home\tomas\Uni\3ano\2semestre\AI\IA-project\docs\data\sokobond_results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wsl.localhost\Ubuntu\home\tomas\Uni\3ano\2semestre\AI\IA-project\docs\data\sokobond_results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Execution time -</a:t>
            </a:r>
            <a:r>
              <a:rPr lang="en-US" sz="1200" baseline="0"/>
              <a:t> all levels</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MeanLevels!$B$13</c:f>
              <c:strCache>
                <c:ptCount val="1"/>
                <c:pt idx="0">
                  <c:v>Execution time</c:v>
                </c:pt>
              </c:strCache>
            </c:strRef>
          </c:tx>
          <c:spPr>
            <a:solidFill>
              <a:schemeClr val="accent1"/>
            </a:solidFill>
            <a:ln>
              <a:noFill/>
            </a:ln>
            <a:effectLst/>
          </c:spPr>
          <c:invertIfNegative val="0"/>
          <c:cat>
            <c:strRef>
              <c:f>MeanLevels!$A$14:$A$18</c:f>
              <c:strCache>
                <c:ptCount val="5"/>
                <c:pt idx="0">
                  <c:v>DFS</c:v>
                </c:pt>
                <c:pt idx="1">
                  <c:v>BFS</c:v>
                </c:pt>
                <c:pt idx="2">
                  <c:v>IDS</c:v>
                </c:pt>
                <c:pt idx="3">
                  <c:v>A*</c:v>
                </c:pt>
                <c:pt idx="4">
                  <c:v>Greedy</c:v>
                </c:pt>
              </c:strCache>
            </c:strRef>
          </c:cat>
          <c:val>
            <c:numRef>
              <c:f>MeanLevels!$B$14:$B$18</c:f>
              <c:numCache>
                <c:formatCode>General</c:formatCode>
                <c:ptCount val="5"/>
                <c:pt idx="0">
                  <c:v>18.816155374050144</c:v>
                </c:pt>
                <c:pt idx="1">
                  <c:v>9.8071607483757859</c:v>
                </c:pt>
                <c:pt idx="2">
                  <c:v>51.167031764984131</c:v>
                </c:pt>
                <c:pt idx="3" formatCode="0.00">
                  <c:v>10.819503837161596</c:v>
                </c:pt>
                <c:pt idx="4" formatCode="0.00">
                  <c:v>15.600723371461585</c:v>
                </c:pt>
              </c:numCache>
            </c:numRef>
          </c:val>
          <c:extLst>
            <c:ext xmlns:c16="http://schemas.microsoft.com/office/drawing/2014/chart" uri="{C3380CC4-5D6E-409C-BE32-E72D297353CC}">
              <c16:uniqueId val="{00000000-9CFF-4028-B894-70A14B089E5E}"/>
            </c:ext>
          </c:extLst>
        </c:ser>
        <c:dLbls>
          <c:showLegendKey val="0"/>
          <c:showVal val="0"/>
          <c:showCatName val="0"/>
          <c:showSerName val="0"/>
          <c:showPercent val="0"/>
          <c:showBubbleSize val="0"/>
        </c:dLbls>
        <c:gapWidth val="219"/>
        <c:overlap val="-27"/>
        <c:axId val="410613376"/>
        <c:axId val="410616256"/>
      </c:barChart>
      <c:catAx>
        <c:axId val="41061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10616256"/>
        <c:crosses val="autoZero"/>
        <c:auto val="1"/>
        <c:lblAlgn val="ctr"/>
        <c:lblOffset val="100"/>
        <c:noMultiLvlLbl val="0"/>
      </c:catAx>
      <c:valAx>
        <c:axId val="41061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1061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Nodes created/visited - all levels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MeanLevels!$C$13</c:f>
              <c:strCache>
                <c:ptCount val="1"/>
                <c:pt idx="0">
                  <c:v>Nodes created</c:v>
                </c:pt>
              </c:strCache>
            </c:strRef>
          </c:tx>
          <c:spPr>
            <a:solidFill>
              <a:schemeClr val="accent1"/>
            </a:solidFill>
            <a:ln>
              <a:noFill/>
            </a:ln>
            <a:effectLst/>
          </c:spPr>
          <c:invertIfNegative val="0"/>
          <c:cat>
            <c:strRef>
              <c:f>MeanLevels!$A$14:$A$18</c:f>
              <c:strCache>
                <c:ptCount val="5"/>
                <c:pt idx="0">
                  <c:v>DFS</c:v>
                </c:pt>
                <c:pt idx="1">
                  <c:v>BFS</c:v>
                </c:pt>
                <c:pt idx="2">
                  <c:v>IDS</c:v>
                </c:pt>
                <c:pt idx="3">
                  <c:v>A*</c:v>
                </c:pt>
                <c:pt idx="4">
                  <c:v>Greedy</c:v>
                </c:pt>
              </c:strCache>
            </c:strRef>
          </c:cat>
          <c:val>
            <c:numRef>
              <c:f>MeanLevels!$C$14:$C$18</c:f>
              <c:numCache>
                <c:formatCode>General</c:formatCode>
                <c:ptCount val="5"/>
                <c:pt idx="0">
                  <c:v>21932.875</c:v>
                </c:pt>
                <c:pt idx="1">
                  <c:v>9744.8888888888887</c:v>
                </c:pt>
                <c:pt idx="2">
                  <c:v>58209.285714285717</c:v>
                </c:pt>
                <c:pt idx="3" formatCode="0.00">
                  <c:v>6981.333333333333</c:v>
                </c:pt>
                <c:pt idx="4" formatCode="0.00">
                  <c:v>11089.083333333334</c:v>
                </c:pt>
              </c:numCache>
            </c:numRef>
          </c:val>
          <c:extLst>
            <c:ext xmlns:c16="http://schemas.microsoft.com/office/drawing/2014/chart" uri="{C3380CC4-5D6E-409C-BE32-E72D297353CC}">
              <c16:uniqueId val="{00000000-B5B6-4EF9-972C-F93BBEA5D373}"/>
            </c:ext>
          </c:extLst>
        </c:ser>
        <c:ser>
          <c:idx val="1"/>
          <c:order val="1"/>
          <c:tx>
            <c:strRef>
              <c:f>MeanLevels!$D$13</c:f>
              <c:strCache>
                <c:ptCount val="1"/>
                <c:pt idx="0">
                  <c:v>Nodes visited</c:v>
                </c:pt>
              </c:strCache>
            </c:strRef>
          </c:tx>
          <c:spPr>
            <a:solidFill>
              <a:srgbClr val="002060"/>
            </a:solidFill>
            <a:ln>
              <a:noFill/>
            </a:ln>
            <a:effectLst/>
          </c:spPr>
          <c:invertIfNegative val="0"/>
          <c:cat>
            <c:strRef>
              <c:f>MeanLevels!$A$14:$A$18</c:f>
              <c:strCache>
                <c:ptCount val="5"/>
                <c:pt idx="0">
                  <c:v>DFS</c:v>
                </c:pt>
                <c:pt idx="1">
                  <c:v>BFS</c:v>
                </c:pt>
                <c:pt idx="2">
                  <c:v>IDS</c:v>
                </c:pt>
                <c:pt idx="3">
                  <c:v>A*</c:v>
                </c:pt>
                <c:pt idx="4">
                  <c:v>Greedy</c:v>
                </c:pt>
              </c:strCache>
            </c:strRef>
          </c:cat>
          <c:val>
            <c:numRef>
              <c:f>MeanLevels!$D$14:$D$18</c:f>
              <c:numCache>
                <c:formatCode>General</c:formatCode>
                <c:ptCount val="5"/>
                <c:pt idx="0">
                  <c:v>5483</c:v>
                </c:pt>
                <c:pt idx="1">
                  <c:v>2436</c:v>
                </c:pt>
                <c:pt idx="2">
                  <c:v>14549.428571428571</c:v>
                </c:pt>
                <c:pt idx="3" formatCode="0.00">
                  <c:v>1745.1111111111111</c:v>
                </c:pt>
                <c:pt idx="4" formatCode="0.00">
                  <c:v>2772.0509259259256</c:v>
                </c:pt>
              </c:numCache>
            </c:numRef>
          </c:val>
          <c:extLst>
            <c:ext xmlns:c16="http://schemas.microsoft.com/office/drawing/2014/chart" uri="{C3380CC4-5D6E-409C-BE32-E72D297353CC}">
              <c16:uniqueId val="{00000001-B5B6-4EF9-972C-F93BBEA5D373}"/>
            </c:ext>
          </c:extLst>
        </c:ser>
        <c:dLbls>
          <c:showLegendKey val="0"/>
          <c:showVal val="0"/>
          <c:showCatName val="0"/>
          <c:showSerName val="0"/>
          <c:showPercent val="0"/>
          <c:showBubbleSize val="0"/>
        </c:dLbls>
        <c:gapWidth val="219"/>
        <c:overlap val="-27"/>
        <c:axId val="160891408"/>
        <c:axId val="430751328"/>
      </c:barChart>
      <c:catAx>
        <c:axId val="16089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30751328"/>
        <c:crosses val="autoZero"/>
        <c:auto val="1"/>
        <c:lblAlgn val="ctr"/>
        <c:lblOffset val="100"/>
        <c:noMultiLvlLbl val="0"/>
      </c:catAx>
      <c:valAx>
        <c:axId val="43075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16089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dirty="0">
                <a:solidFill>
                  <a:sysClr val="windowText" lastClr="000000">
                    <a:lumMod val="65000"/>
                    <a:lumOff val="35000"/>
                  </a:sysClr>
                </a:solidFill>
              </a:rPr>
              <a:t>Execution time - all levels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MeanLevels!$B$20</c:f>
              <c:strCache>
                <c:ptCount val="1"/>
                <c:pt idx="0">
                  <c:v>Execution time</c:v>
                </c:pt>
              </c:strCache>
            </c:strRef>
          </c:tx>
          <c:spPr>
            <a:solidFill>
              <a:schemeClr val="accent1"/>
            </a:solidFill>
            <a:ln>
              <a:noFill/>
            </a:ln>
            <a:effectLst/>
          </c:spPr>
          <c:invertIfNegative val="0"/>
          <c:cat>
            <c:strRef>
              <c:f>MeanLevels!$A$21:$A$23</c:f>
              <c:strCache>
                <c:ptCount val="3"/>
                <c:pt idx="0">
                  <c:v>Manhattam Distance</c:v>
                </c:pt>
                <c:pt idx="1">
                  <c:v>Prioritize Free Electrons</c:v>
                </c:pt>
                <c:pt idx="2">
                  <c:v>Minimize Free Electrons</c:v>
                </c:pt>
              </c:strCache>
            </c:strRef>
          </c:cat>
          <c:val>
            <c:numRef>
              <c:f>MeanLevels!$B$21:$B$23</c:f>
              <c:numCache>
                <c:formatCode>0.00</c:formatCode>
                <c:ptCount val="3"/>
                <c:pt idx="0">
                  <c:v>7.553908891148037</c:v>
                </c:pt>
                <c:pt idx="1">
                  <c:v>23.945093716184299</c:v>
                </c:pt>
                <c:pt idx="2">
                  <c:v>10.745541135470074</c:v>
                </c:pt>
              </c:numCache>
            </c:numRef>
          </c:val>
          <c:extLst>
            <c:ext xmlns:c16="http://schemas.microsoft.com/office/drawing/2014/chart" uri="{C3380CC4-5D6E-409C-BE32-E72D297353CC}">
              <c16:uniqueId val="{00000000-3366-489C-9B4F-12489E823129}"/>
            </c:ext>
          </c:extLst>
        </c:ser>
        <c:dLbls>
          <c:showLegendKey val="0"/>
          <c:showVal val="0"/>
          <c:showCatName val="0"/>
          <c:showSerName val="0"/>
          <c:showPercent val="0"/>
          <c:showBubbleSize val="0"/>
        </c:dLbls>
        <c:gapWidth val="219"/>
        <c:overlap val="-27"/>
        <c:axId val="400378256"/>
        <c:axId val="400377776"/>
      </c:barChart>
      <c:catAx>
        <c:axId val="40037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00377776"/>
        <c:crosses val="autoZero"/>
        <c:auto val="1"/>
        <c:lblAlgn val="ctr"/>
        <c:lblOffset val="100"/>
        <c:noMultiLvlLbl val="0"/>
      </c:catAx>
      <c:valAx>
        <c:axId val="4003777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0037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a:solidFill>
                  <a:sysClr val="windowText" lastClr="000000">
                    <a:lumMod val="65000"/>
                    <a:lumOff val="35000"/>
                  </a:sysClr>
                </a:solidFill>
              </a:rPr>
              <a:t>Nodes created/visited - all levels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MeanLevels!$C$20</c:f>
              <c:strCache>
                <c:ptCount val="1"/>
                <c:pt idx="0">
                  <c:v>Nodes created</c:v>
                </c:pt>
              </c:strCache>
            </c:strRef>
          </c:tx>
          <c:spPr>
            <a:solidFill>
              <a:schemeClr val="accent1"/>
            </a:solidFill>
            <a:ln>
              <a:noFill/>
            </a:ln>
            <a:effectLst/>
          </c:spPr>
          <c:invertIfNegative val="0"/>
          <c:cat>
            <c:strRef>
              <c:f>MeanLevels!$A$21:$A$23</c:f>
              <c:strCache>
                <c:ptCount val="3"/>
                <c:pt idx="0">
                  <c:v>Manhattam Distance</c:v>
                </c:pt>
                <c:pt idx="1">
                  <c:v>Prioritize Free Electrons</c:v>
                </c:pt>
                <c:pt idx="2">
                  <c:v>Minimize Free Electrons</c:v>
                </c:pt>
              </c:strCache>
            </c:strRef>
          </c:cat>
          <c:val>
            <c:numRef>
              <c:f>MeanLevels!$C$21:$C$23</c:f>
              <c:numCache>
                <c:formatCode>0.00</c:formatCode>
                <c:ptCount val="3"/>
                <c:pt idx="0">
                  <c:v>5220</c:v>
                </c:pt>
                <c:pt idx="1">
                  <c:v>16410.354166666668</c:v>
                </c:pt>
                <c:pt idx="2">
                  <c:v>7053.333333333333</c:v>
                </c:pt>
              </c:numCache>
            </c:numRef>
          </c:val>
          <c:extLst>
            <c:ext xmlns:c16="http://schemas.microsoft.com/office/drawing/2014/chart" uri="{C3380CC4-5D6E-409C-BE32-E72D297353CC}">
              <c16:uniqueId val="{00000000-E464-4E47-9206-392C39A048AE}"/>
            </c:ext>
          </c:extLst>
        </c:ser>
        <c:ser>
          <c:idx val="1"/>
          <c:order val="1"/>
          <c:tx>
            <c:strRef>
              <c:f>MeanLevels!$D$20</c:f>
              <c:strCache>
                <c:ptCount val="1"/>
                <c:pt idx="0">
                  <c:v>Nodes visited</c:v>
                </c:pt>
              </c:strCache>
            </c:strRef>
          </c:tx>
          <c:spPr>
            <a:solidFill>
              <a:srgbClr val="002060"/>
            </a:solidFill>
            <a:ln>
              <a:noFill/>
            </a:ln>
            <a:effectLst/>
          </c:spPr>
          <c:invertIfNegative val="0"/>
          <c:cat>
            <c:strRef>
              <c:f>MeanLevels!$A$21:$A$23</c:f>
              <c:strCache>
                <c:ptCount val="3"/>
                <c:pt idx="0">
                  <c:v>Manhattam Distance</c:v>
                </c:pt>
                <c:pt idx="1">
                  <c:v>Prioritize Free Electrons</c:v>
                </c:pt>
                <c:pt idx="2">
                  <c:v>Minimize Free Electrons</c:v>
                </c:pt>
              </c:strCache>
            </c:strRef>
          </c:cat>
          <c:val>
            <c:numRef>
              <c:f>MeanLevels!$D$21:$D$23</c:f>
              <c:numCache>
                <c:formatCode>0.00</c:formatCode>
                <c:ptCount val="3"/>
                <c:pt idx="0">
                  <c:v>1304.7777777777778</c:v>
                </c:pt>
                <c:pt idx="1">
                  <c:v>4102.3680555555557</c:v>
                </c:pt>
                <c:pt idx="2">
                  <c:v>1763.1111111111111</c:v>
                </c:pt>
              </c:numCache>
            </c:numRef>
          </c:val>
          <c:extLst>
            <c:ext xmlns:c16="http://schemas.microsoft.com/office/drawing/2014/chart" uri="{C3380CC4-5D6E-409C-BE32-E72D297353CC}">
              <c16:uniqueId val="{00000001-E464-4E47-9206-392C39A048AE}"/>
            </c:ext>
          </c:extLst>
        </c:ser>
        <c:dLbls>
          <c:showLegendKey val="0"/>
          <c:showVal val="0"/>
          <c:showCatName val="0"/>
          <c:showSerName val="0"/>
          <c:showPercent val="0"/>
          <c:showBubbleSize val="0"/>
        </c:dLbls>
        <c:gapWidth val="219"/>
        <c:overlap val="-27"/>
        <c:axId val="414829424"/>
        <c:axId val="414826544"/>
      </c:barChart>
      <c:catAx>
        <c:axId val="41482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14826544"/>
        <c:crosses val="autoZero"/>
        <c:auto val="1"/>
        <c:lblAlgn val="ctr"/>
        <c:lblOffset val="100"/>
        <c:noMultiLvlLbl val="0"/>
      </c:catAx>
      <c:valAx>
        <c:axId val="4148265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14829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015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80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88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82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99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6" r:id="rId6"/>
    <p:sldLayoutId id="2147483676" r:id="rId7"/>
    <p:sldLayoutId id="2147483679"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hyperlink" Target="https://store.steampowered.com/app/290260/Sokobond/"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pygame.org/docs/" TargetMode="External"/><Relationship Id="rId4" Type="http://schemas.openxmlformats.org/officeDocument/2006/relationships/hyperlink" Target="https://github.com/vpelss/Sokobond_J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ARTIFICIAL INTELLIGENCE</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Sokobond - pygame</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840335"/>
            <a:ext cx="4412100" cy="543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up202108689 – António Azevedo</a:t>
            </a:r>
          </a:p>
          <a:p>
            <a:pPr marL="0" lvl="0" indent="0" algn="l" rtl="0">
              <a:spcBef>
                <a:spcPts val="0"/>
              </a:spcBef>
              <a:spcAft>
                <a:spcPts val="0"/>
              </a:spcAft>
              <a:buNone/>
            </a:pPr>
            <a:r>
              <a:rPr lang="pt-PT" dirty="0"/>
              <a:t>up202108794 – José Martins</a:t>
            </a:r>
          </a:p>
          <a:p>
            <a:pPr marL="0" lvl="0" indent="0" algn="l" rtl="0">
              <a:spcBef>
                <a:spcPts val="0"/>
              </a:spcBef>
              <a:spcAft>
                <a:spcPts val="0"/>
              </a:spcAft>
              <a:buNone/>
            </a:pPr>
            <a:r>
              <a:rPr lang="pt-PT" dirty="0"/>
              <a:t>up202108776 – Tomás Martins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90" name="Google Shape;890;p54"/>
          <p:cNvGrpSpPr/>
          <p:nvPr/>
        </p:nvGrpSpPr>
        <p:grpSpPr>
          <a:xfrm>
            <a:off x="1049294" y="545887"/>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97EDEE8-172E-A050-E367-A1BCFB83E73C}"/>
              </a:ext>
            </a:extLst>
          </p:cNvPr>
          <p:cNvSpPr>
            <a:spLocks noGrp="1"/>
          </p:cNvSpPr>
          <p:nvPr>
            <p:ph type="title" idx="15"/>
          </p:nvPr>
        </p:nvSpPr>
        <p:spPr/>
        <p:txBody>
          <a:bodyPr/>
          <a:lstStyle/>
          <a:p>
            <a:r>
              <a:rPr lang="en" dirty="0"/>
              <a:t>Heuristics - </a:t>
            </a:r>
            <a:r>
              <a:rPr lang="en-US" dirty="0"/>
              <a:t>analysis</a:t>
            </a:r>
          </a:p>
        </p:txBody>
      </p:sp>
      <p:sp>
        <p:nvSpPr>
          <p:cNvPr id="7" name="Google Shape;414;p40">
            <a:extLst>
              <a:ext uri="{FF2B5EF4-FFF2-40B4-BE49-F238E27FC236}">
                <a16:creationId xmlns:a16="http://schemas.microsoft.com/office/drawing/2014/main" id="{BBAED1E5-144B-33A0-9977-B53A1BAAE888}"/>
              </a:ext>
            </a:extLst>
          </p:cNvPr>
          <p:cNvSpPr txBox="1">
            <a:spLocks noGrp="1"/>
          </p:cNvSpPr>
          <p:nvPr>
            <p:ph type="subTitle" idx="1"/>
          </p:nvPr>
        </p:nvSpPr>
        <p:spPr>
          <a:xfrm>
            <a:off x="1293644" y="1537108"/>
            <a:ext cx="3072238" cy="2761192"/>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200" dirty="0">
                <a:solidFill>
                  <a:schemeClr val="bg1"/>
                </a:solidFill>
              </a:rPr>
              <a:t>The Manhattan Distance heuristic consistently outperformed the others with both algorithms, delivering superior results in execution time, memory usage, and finding mostly optimal solutions;</a:t>
            </a:r>
          </a:p>
          <a:p>
            <a:pPr marL="171450" lvl="0" indent="-171450" algn="just" rtl="0">
              <a:spcBef>
                <a:spcPts val="0"/>
              </a:spcBef>
              <a:spcAft>
                <a:spcPts val="0"/>
              </a:spcAft>
              <a:buFont typeface="Arial" panose="020B0604020202020204" pitchFamily="34" charset="0"/>
              <a:buChar char="•"/>
            </a:pPr>
            <a:endParaRPr lang="pt-PT" sz="1200" dirty="0">
              <a:solidFill>
                <a:schemeClr val="bg1"/>
              </a:solidFill>
            </a:endParaRPr>
          </a:p>
          <a:p>
            <a:pPr marL="171450" lvl="0" indent="-171450" algn="just" rtl="0">
              <a:spcBef>
                <a:spcPts val="0"/>
              </a:spcBef>
              <a:spcAft>
                <a:spcPts val="0"/>
              </a:spcAft>
              <a:buFont typeface="Arial" panose="020B0604020202020204" pitchFamily="34" charset="0"/>
              <a:buChar char="•"/>
            </a:pPr>
            <a:r>
              <a:rPr lang="en-US" sz="1200" dirty="0">
                <a:solidFill>
                  <a:schemeClr val="bg1"/>
                </a:solidFill>
              </a:rPr>
              <a:t>The Free Electrons heuristic, despite demanding a significant amount of memory resources and correlating with longer execution times compared to the third heuristic, yields substantially better solutions without compromising too much of the overall performance.</a:t>
            </a:r>
          </a:p>
        </p:txBody>
      </p:sp>
      <p:graphicFrame>
        <p:nvGraphicFramePr>
          <p:cNvPr id="2" name="Chart 1">
            <a:extLst>
              <a:ext uri="{FF2B5EF4-FFF2-40B4-BE49-F238E27FC236}">
                <a16:creationId xmlns:a16="http://schemas.microsoft.com/office/drawing/2014/main" id="{D964FA92-AC9B-2494-79AC-00EC2E7A047B}"/>
              </a:ext>
            </a:extLst>
          </p:cNvPr>
          <p:cNvGraphicFramePr>
            <a:graphicFrameLocks/>
          </p:cNvGraphicFramePr>
          <p:nvPr>
            <p:extLst>
              <p:ext uri="{D42A27DB-BD31-4B8C-83A1-F6EECF244321}">
                <p14:modId xmlns:p14="http://schemas.microsoft.com/office/powerpoint/2010/main" val="3018845468"/>
              </p:ext>
            </p:extLst>
          </p:nvPr>
        </p:nvGraphicFramePr>
        <p:xfrm>
          <a:off x="4688344" y="1017725"/>
          <a:ext cx="3162012" cy="17800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876DA4F4-18AC-9B8B-319F-E4F2AE3E2CD5}"/>
              </a:ext>
            </a:extLst>
          </p:cNvPr>
          <p:cNvGraphicFramePr>
            <a:graphicFrameLocks/>
          </p:cNvGraphicFramePr>
          <p:nvPr>
            <p:extLst>
              <p:ext uri="{D42A27DB-BD31-4B8C-83A1-F6EECF244321}">
                <p14:modId xmlns:p14="http://schemas.microsoft.com/office/powerpoint/2010/main" val="635265747"/>
              </p:ext>
            </p:extLst>
          </p:nvPr>
        </p:nvGraphicFramePr>
        <p:xfrm>
          <a:off x="4688344" y="2917704"/>
          <a:ext cx="3162012" cy="17050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521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7" name="Google Shape;413;p40">
            <a:extLst>
              <a:ext uri="{FF2B5EF4-FFF2-40B4-BE49-F238E27FC236}">
                <a16:creationId xmlns:a16="http://schemas.microsoft.com/office/drawing/2014/main" id="{1729646F-2431-9DF9-E6B9-6837D28AEE76}"/>
              </a:ext>
            </a:extLst>
          </p:cNvPr>
          <p:cNvSpPr/>
          <p:nvPr/>
        </p:nvSpPr>
        <p:spPr>
          <a:xfrm>
            <a:off x="653392" y="1142333"/>
            <a:ext cx="4881267" cy="36379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err="1"/>
              <a:t>Conclusion</a:t>
            </a:r>
            <a:r>
              <a:rPr lang="pt-PT" dirty="0"/>
              <a:t> </a:t>
            </a:r>
            <a:r>
              <a:rPr lang="en" dirty="0"/>
              <a:t>and sources</a:t>
            </a:r>
            <a:endParaRPr dirty="0"/>
          </a:p>
        </p:txBody>
      </p:sp>
      <p:sp>
        <p:nvSpPr>
          <p:cNvPr id="1457" name="Google Shape;1457;p70"/>
          <p:cNvSpPr txBox="1"/>
          <p:nvPr/>
        </p:nvSpPr>
        <p:spPr>
          <a:xfrm>
            <a:off x="813692" y="1478989"/>
            <a:ext cx="4463159" cy="2930938"/>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solidFill>
                  <a:schemeClr val="dk1"/>
                </a:solidFill>
                <a:latin typeface="Raleway"/>
                <a:ea typeface="Raleway"/>
                <a:cs typeface="Raleway"/>
                <a:sym typeface="Raleway"/>
              </a:rPr>
              <a:t>This project provided us with a valuable opportunity to understand how search algorithms work in the context of single-player games. We gained a clear understanding of the importance of optimization, ensuring the usage of algorithms with a balance between solution quality, system stability, and time efficiency. Moreover, we understood the significance of developing effective heuristics to speed up the solution finding process. Overall, this project strengthened our comprehension of game development, algorithm optimization, and problem-solving techniques.</a:t>
            </a:r>
            <a:endParaRPr lang="pt-PT" dirty="0">
              <a:solidFill>
                <a:schemeClr val="dk1"/>
              </a:solidFill>
              <a:latin typeface="Raleway"/>
              <a:ea typeface="Raleway"/>
              <a:cs typeface="Raleway"/>
              <a:sym typeface="Raleway"/>
            </a:endParaRPr>
          </a:p>
        </p:txBody>
      </p:sp>
      <p:grpSp>
        <p:nvGrpSpPr>
          <p:cNvPr id="1458" name="Google Shape;1458;p70"/>
          <p:cNvGrpSpPr/>
          <p:nvPr/>
        </p:nvGrpSpPr>
        <p:grpSpPr>
          <a:xfrm>
            <a:off x="-819758" y="637729"/>
            <a:ext cx="3397850" cy="187275"/>
            <a:chOff x="-3237675" y="-1132050"/>
            <a:chExt cx="3397850" cy="187275"/>
          </a:xfrm>
        </p:grpSpPr>
        <p:sp>
          <p:nvSpPr>
            <p:cNvPr id="1459" name="Google Shape;1459;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70"/>
          <p:cNvGrpSpPr/>
          <p:nvPr/>
        </p:nvGrpSpPr>
        <p:grpSpPr>
          <a:xfrm>
            <a:off x="6551322" y="637729"/>
            <a:ext cx="3397850" cy="187275"/>
            <a:chOff x="-3237675" y="-1132050"/>
            <a:chExt cx="3397850" cy="187275"/>
          </a:xfrm>
        </p:grpSpPr>
        <p:sp>
          <p:nvSpPr>
            <p:cNvPr id="1469" name="Google Shape;1469;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Sources</a:t>
            </a:r>
            <a:endParaRPr sz="2500" dirty="0">
              <a:solidFill>
                <a:schemeClr val="accent2"/>
              </a:solidFill>
              <a:latin typeface="Bebas Neue"/>
              <a:ea typeface="Bebas Neue"/>
              <a:cs typeface="Bebas Neue"/>
              <a:sym typeface="Bebas Neue"/>
            </a:endParaRPr>
          </a:p>
        </p:txBody>
      </p:sp>
      <p:sp>
        <p:nvSpPr>
          <p:cNvPr id="1479" name="Google Shape;1479;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sp>
        <p:nvSpPr>
          <p:cNvPr id="8" name="Google Shape;413;p40">
            <a:extLst>
              <a:ext uri="{FF2B5EF4-FFF2-40B4-BE49-F238E27FC236}">
                <a16:creationId xmlns:a16="http://schemas.microsoft.com/office/drawing/2014/main" id="{DD67A7CB-D124-4C7F-3981-9730691B2B96}"/>
              </a:ext>
            </a:extLst>
          </p:cNvPr>
          <p:cNvSpPr/>
          <p:nvPr/>
        </p:nvSpPr>
        <p:spPr>
          <a:xfrm>
            <a:off x="5760720" y="1155032"/>
            <a:ext cx="3093719" cy="363794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63;p54">
            <a:extLst>
              <a:ext uri="{FF2B5EF4-FFF2-40B4-BE49-F238E27FC236}">
                <a16:creationId xmlns:a16="http://schemas.microsoft.com/office/drawing/2014/main" id="{2C79F277-6896-34B8-F11B-38B2663F5025}"/>
              </a:ext>
            </a:extLst>
          </p:cNvPr>
          <p:cNvSpPr txBox="1">
            <a:spLocks/>
          </p:cNvSpPr>
          <p:nvPr/>
        </p:nvSpPr>
        <p:spPr>
          <a:xfrm>
            <a:off x="5856218" y="1218454"/>
            <a:ext cx="1390208" cy="4856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pt-PT" sz="2500" dirty="0" err="1"/>
              <a:t>liNKS</a:t>
            </a:r>
            <a:endParaRPr lang="pt-PT" sz="2500" dirty="0"/>
          </a:p>
        </p:txBody>
      </p:sp>
      <p:sp>
        <p:nvSpPr>
          <p:cNvPr id="11" name="Google Shape;1488;p71">
            <a:extLst>
              <a:ext uri="{FF2B5EF4-FFF2-40B4-BE49-F238E27FC236}">
                <a16:creationId xmlns:a16="http://schemas.microsoft.com/office/drawing/2014/main" id="{DB54181D-8B30-E968-1CE8-41A36743BE26}"/>
              </a:ext>
            </a:extLst>
          </p:cNvPr>
          <p:cNvSpPr txBox="1">
            <a:spLocks/>
          </p:cNvSpPr>
          <p:nvPr/>
        </p:nvSpPr>
        <p:spPr>
          <a:xfrm>
            <a:off x="5856218" y="1767537"/>
            <a:ext cx="2792482" cy="273823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en-US" sz="1200" dirty="0">
                <a:latin typeface="Bebas Neue" panose="020B0606020202050201" pitchFamily="34" charset="0"/>
              </a:rPr>
              <a:t>STEAM PAGE: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Sokobond</a:t>
            </a:r>
            <a:r>
              <a:rPr lang="pt-PT" sz="1200" b="0" i="0" u="none" strike="noStrike" dirty="0">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on</a:t>
            </a:r>
            <a:r>
              <a:rPr lang="pt-PT" sz="1200" b="0" i="0" u="none" strike="noStrike" dirty="0">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3">
                  <a:extLst>
                    <a:ext uri="{A12FA001-AC4F-418D-AE19-62706E023703}">
                      <ahyp:hlinkClr xmlns:ahyp="http://schemas.microsoft.com/office/drawing/2018/hyperlinkcolor" val="tx"/>
                    </a:ext>
                  </a:extLst>
                </a:hlinkClick>
              </a:rPr>
              <a:t>Steam</a:t>
            </a:r>
            <a:r>
              <a:rPr lang="pt-PT" sz="1200" b="0" i="0" u="none" strike="noStrike" dirty="0">
                <a:solidFill>
                  <a:schemeClr val="tx2">
                    <a:lumMod val="50000"/>
                  </a:schemeClr>
                </a:solidFill>
                <a:effectLst/>
                <a:latin typeface="Bebas Neue" panose="020B0606020202050201" pitchFamily="34" charset="0"/>
              </a:rPr>
              <a:t>;</a:t>
            </a:r>
          </a:p>
          <a:p>
            <a:pPr>
              <a:buClr>
                <a:schemeClr val="hlink"/>
              </a:buClr>
              <a:buSzPts val="1100"/>
            </a:pPr>
            <a:endParaRPr lang="pt-PT" sz="1200" b="0" i="0" u="none" strike="noStrike" dirty="0">
              <a:solidFill>
                <a:schemeClr val="tx2">
                  <a:lumMod val="50000"/>
                </a:schemeClr>
              </a:solidFill>
              <a:effectLst/>
              <a:latin typeface="Bebas Neue" panose="020B0606020202050201" pitchFamily="34" charset="0"/>
            </a:endParaRPr>
          </a:p>
          <a:p>
            <a:pPr>
              <a:buClr>
                <a:schemeClr val="hlink"/>
              </a:buClr>
              <a:buSzPts val="1100"/>
            </a:pPr>
            <a:r>
              <a:rPr lang="pt-PT" sz="1200" dirty="0" err="1">
                <a:solidFill>
                  <a:schemeClr val="tx1"/>
                </a:solidFill>
                <a:latin typeface="Bebas Neue" panose="020B0606020202050201" pitchFamily="34" charset="0"/>
              </a:rPr>
              <a:t>Alternative</a:t>
            </a:r>
            <a:r>
              <a:rPr lang="pt-PT" sz="1200" dirty="0">
                <a:solidFill>
                  <a:schemeClr val="tx1"/>
                </a:solidFill>
                <a:latin typeface="Bebas Neue" panose="020B0606020202050201" pitchFamily="34" charset="0"/>
              </a:rPr>
              <a:t> </a:t>
            </a:r>
            <a:r>
              <a:rPr lang="pt-PT" sz="1200" dirty="0" err="1">
                <a:solidFill>
                  <a:schemeClr val="tx1"/>
                </a:solidFill>
                <a:latin typeface="Bebas Neue" panose="020B0606020202050201" pitchFamily="34" charset="0"/>
              </a:rPr>
              <a:t>implementation</a:t>
            </a:r>
            <a:r>
              <a:rPr lang="pt-PT" sz="1200" dirty="0">
                <a:solidFill>
                  <a:schemeClr val="tx1"/>
                </a:solidFill>
                <a:latin typeface="Bebas Neue" panose="020B0606020202050201" pitchFamily="34" charset="0"/>
              </a:rPr>
              <a:t>:</a:t>
            </a:r>
            <a:r>
              <a:rPr lang="pt-PT" sz="1200" dirty="0">
                <a:solidFill>
                  <a:schemeClr val="tx2">
                    <a:lumMod val="50000"/>
                  </a:schemeClr>
                </a:solidFill>
                <a:latin typeface="Bebas Neue" panose="020B0606020202050201" pitchFamily="34" charset="0"/>
              </a:rPr>
              <a:t> </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JavaScript </a:t>
            </a:r>
            <a:r>
              <a:rPr lang="pt-PT" sz="1200" b="0" i="0" u="none" strike="noStrike" dirty="0" err="1">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version</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on</a:t>
            </a:r>
            <a:r>
              <a:rPr lang="pt-PT" sz="1200" b="0" i="0" u="none" strike="noStrike" dirty="0">
                <a:solidFill>
                  <a:schemeClr val="tx2">
                    <a:lumMod val="50000"/>
                  </a:schemeClr>
                </a:solidFill>
                <a:effectLst/>
                <a:latin typeface="Bebas Neue" panose="020B0606020202050201" pitchFamily="34" charset="0"/>
                <a:hlinkClick r:id="rId4">
                  <a:extLst>
                    <a:ext uri="{A12FA001-AC4F-418D-AE19-62706E023703}">
                      <ahyp:hlinkClr xmlns:ahyp="http://schemas.microsoft.com/office/drawing/2018/hyperlinkcolor" val="tx"/>
                    </a:ext>
                  </a:extLst>
                </a:hlinkClick>
              </a:rPr>
              <a:t> GitHub</a:t>
            </a:r>
            <a:r>
              <a:rPr lang="pt-PT" sz="1200" b="0" i="0" u="none" strike="noStrike" dirty="0">
                <a:solidFill>
                  <a:schemeClr val="tx2">
                    <a:lumMod val="50000"/>
                  </a:schemeClr>
                </a:solidFill>
                <a:effectLst/>
                <a:latin typeface="Bebas Neue" panose="020B0606020202050201" pitchFamily="34" charset="0"/>
              </a:rPr>
              <a:t>;</a:t>
            </a:r>
          </a:p>
          <a:p>
            <a:pPr>
              <a:buClr>
                <a:schemeClr val="hlink"/>
              </a:buClr>
              <a:buSzPts val="1100"/>
            </a:pPr>
            <a:endParaRPr lang="pt-PT" sz="1200" b="0" i="0" u="none" strike="noStrike" dirty="0">
              <a:solidFill>
                <a:schemeClr val="tx2">
                  <a:lumMod val="50000"/>
                </a:schemeClr>
              </a:solidFill>
              <a:effectLst/>
              <a:latin typeface="Bebas Neue" panose="020B0606020202050201" pitchFamily="34" charset="0"/>
            </a:endParaRPr>
          </a:p>
          <a:p>
            <a:pPr>
              <a:buClr>
                <a:schemeClr val="hlink"/>
              </a:buClr>
              <a:buSzPts val="1100"/>
            </a:pPr>
            <a:r>
              <a:rPr lang="pt-PT" sz="1200" dirty="0">
                <a:solidFill>
                  <a:schemeClr val="tx1"/>
                </a:solidFill>
                <a:latin typeface="Bebas Neue" panose="020B0606020202050201" pitchFamily="34" charset="0"/>
              </a:rPr>
              <a:t>Ai </a:t>
            </a:r>
            <a:r>
              <a:rPr lang="pt-PT" sz="1200" dirty="0" err="1">
                <a:solidFill>
                  <a:schemeClr val="tx1"/>
                </a:solidFill>
                <a:latin typeface="Bebas Neue" panose="020B0606020202050201" pitchFamily="34" charset="0"/>
              </a:rPr>
              <a:t>uc</a:t>
            </a:r>
            <a:r>
              <a:rPr lang="pt-PT" sz="1200" dirty="0">
                <a:solidFill>
                  <a:schemeClr val="tx1"/>
                </a:solidFill>
                <a:latin typeface="Bebas Neue" panose="020B0606020202050201" pitchFamily="34" charset="0"/>
              </a:rPr>
              <a:t> </a:t>
            </a:r>
            <a:r>
              <a:rPr lang="pt-PT" sz="1200" dirty="0" err="1">
                <a:solidFill>
                  <a:schemeClr val="tx1"/>
                </a:solidFill>
                <a:latin typeface="Bebas Neue" panose="020B0606020202050201" pitchFamily="34" charset="0"/>
              </a:rPr>
              <a:t>books</a:t>
            </a:r>
            <a:r>
              <a:rPr lang="pt-PT" sz="1200" dirty="0">
                <a:solidFill>
                  <a:schemeClr val="tx1"/>
                </a:solidFill>
                <a:latin typeface="Bebas Neue" panose="020B0606020202050201" pitchFamily="34" charset="0"/>
              </a:rPr>
              <a:t>:</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Stuart Russell, Peter Norvig: "Artificial Intelligence" ISBN: 978-0-13-207148-2;</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Richard S. Sutton: "Reinforcement Learning" ISBN: 978-0-262-03924-6;</a:t>
            </a:r>
          </a:p>
          <a:p>
            <a:pPr marL="285750" indent="-285750">
              <a:buClr>
                <a:schemeClr val="hlink"/>
              </a:buClr>
              <a:buSzPts val="1100"/>
              <a:buFont typeface="Arial" panose="020B0604020202020204" pitchFamily="34" charset="0"/>
              <a:buChar char="•"/>
            </a:pPr>
            <a:r>
              <a:rPr lang="en-US" sz="1200" dirty="0">
                <a:solidFill>
                  <a:schemeClr val="tx2">
                    <a:lumMod val="50000"/>
                  </a:schemeClr>
                </a:solidFill>
                <a:latin typeface="Bebas Neue" panose="020B0606020202050201" pitchFamily="34" charset="0"/>
              </a:rPr>
              <a:t>Stuart Russell, Peter Norvig: "Artificial Intelligence: A Modern Approach“;</a:t>
            </a:r>
          </a:p>
          <a:p>
            <a:pPr marL="285750" indent="-285750">
              <a:buClr>
                <a:schemeClr val="hlink"/>
              </a:buClr>
              <a:buSzPts val="1100"/>
              <a:buFont typeface="Arial" panose="020B0604020202020204" pitchFamily="34" charset="0"/>
              <a:buChar char="•"/>
            </a:pPr>
            <a:endParaRPr lang="en-US" sz="1200" dirty="0">
              <a:solidFill>
                <a:schemeClr val="tx2">
                  <a:lumMod val="50000"/>
                </a:schemeClr>
              </a:solidFill>
              <a:latin typeface="Bebas Neue" panose="020B0606020202050201" pitchFamily="34" charset="0"/>
            </a:endParaRPr>
          </a:p>
          <a:p>
            <a:pPr>
              <a:buClr>
                <a:schemeClr val="hlink"/>
              </a:buClr>
              <a:buSzPts val="1100"/>
            </a:pPr>
            <a:r>
              <a:rPr lang="en-US" sz="1200" dirty="0" err="1">
                <a:solidFill>
                  <a:schemeClr val="tx1"/>
                </a:solidFill>
                <a:latin typeface="Bebas Neue" panose="020B0606020202050201" pitchFamily="34" charset="0"/>
              </a:rPr>
              <a:t>Pygame</a:t>
            </a:r>
            <a:r>
              <a:rPr lang="en-US" sz="1200" dirty="0">
                <a:solidFill>
                  <a:schemeClr val="tx1"/>
                </a:solidFill>
                <a:latin typeface="Bebas Neue" panose="020B0606020202050201" pitchFamily="34" charset="0"/>
              </a:rPr>
              <a:t> Documentation: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Official</a:t>
            </a:r>
            <a:r>
              <a:rPr lang="pt-PT" sz="1200" b="0" i="0" u="none" strike="noStrike" dirty="0">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Pygame</a:t>
            </a:r>
            <a:r>
              <a:rPr lang="pt-PT" sz="1200" b="0" i="0" u="none" strike="noStrike" dirty="0">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 </a:t>
            </a:r>
            <a:r>
              <a:rPr lang="pt-PT" sz="1200" b="0" i="0" u="none" strike="noStrike" dirty="0" err="1">
                <a:solidFill>
                  <a:schemeClr val="tx2">
                    <a:lumMod val="50000"/>
                  </a:schemeClr>
                </a:solidFill>
                <a:effectLst/>
                <a:latin typeface="Bebas Neue" panose="020B0606020202050201" pitchFamily="34" charset="0"/>
                <a:hlinkClick r:id="rId5">
                  <a:extLst>
                    <a:ext uri="{A12FA001-AC4F-418D-AE19-62706E023703}">
                      <ahyp:hlinkClr xmlns:ahyp="http://schemas.microsoft.com/office/drawing/2018/hyperlinkcolor" val="tx"/>
                    </a:ext>
                  </a:extLst>
                </a:hlinkClick>
              </a:rPr>
              <a:t>Documentation</a:t>
            </a:r>
            <a:endParaRPr lang="en-US" sz="1200" dirty="0">
              <a:solidFill>
                <a:schemeClr val="tx2">
                  <a:lumMod val="50000"/>
                </a:schemeClr>
              </a:solidFill>
              <a:latin typeface="Bebas Neue" panose="020B0606020202050201"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Sokobond</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1D1DCFFA-15E1-671A-E840-CF786AB76351}"/>
              </a:ext>
            </a:extLst>
          </p:cNvPr>
          <p:cNvSpPr>
            <a:spLocks noGrp="1" noChangeArrowheads="1"/>
          </p:cNvSpPr>
          <p:nvPr>
            <p:ph type="subTitle" idx="1"/>
          </p:nvPr>
        </p:nvSpPr>
        <p:spPr bwMode="auto">
          <a:xfrm>
            <a:off x="883920" y="1278753"/>
            <a:ext cx="39776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PT" sz="2000" b="0" i="0" u="none" strike="noStrike" cap="none" normalizeH="0" baseline="0" dirty="0" err="1">
                <a:ln>
                  <a:noFill/>
                </a:ln>
                <a:solidFill>
                  <a:schemeClr val="tx1"/>
                </a:solidFill>
                <a:effectLst/>
                <a:latin typeface="Bebas Neue" panose="020B0606020202050201" pitchFamily="34" charset="0"/>
              </a:rPr>
              <a:t>Sokobond</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offers</a:t>
            </a:r>
            <a:r>
              <a:rPr kumimoji="0" lang="pt-PT" altLang="pt-PT" sz="2000" b="0" i="0" u="none" strike="noStrike" cap="none" normalizeH="0" baseline="0" dirty="0">
                <a:ln>
                  <a:noFill/>
                </a:ln>
                <a:solidFill>
                  <a:schemeClr val="tx1"/>
                </a:solidFill>
                <a:effectLst/>
                <a:latin typeface="Bebas Neue" panose="020B0606020202050201" pitchFamily="34" charset="0"/>
              </a:rPr>
              <a:t> a </a:t>
            </a:r>
            <a:r>
              <a:rPr kumimoji="0" lang="pt-PT" altLang="pt-PT" sz="2000" b="0" i="0" u="none" strike="noStrike" cap="none" normalizeH="0" baseline="0" dirty="0" err="1">
                <a:ln>
                  <a:noFill/>
                </a:ln>
                <a:solidFill>
                  <a:schemeClr val="tx1"/>
                </a:solidFill>
                <a:effectLst/>
                <a:latin typeface="Bebas Neue" panose="020B0606020202050201" pitchFamily="34" charset="0"/>
              </a:rPr>
              <a:t>unique</a:t>
            </a:r>
            <a:r>
              <a:rPr kumimoji="0" lang="pt-PT" altLang="pt-PT" sz="2000" b="0" i="0" u="none" strike="noStrike" cap="none" normalizeH="0" baseline="0" dirty="0">
                <a:ln>
                  <a:noFill/>
                </a:ln>
                <a:solidFill>
                  <a:schemeClr val="tx1"/>
                </a:solidFill>
                <a:effectLst/>
                <a:latin typeface="Bebas Neue" panose="020B0606020202050201" pitchFamily="34" charset="0"/>
              </a:rPr>
              <a:t> puzzle </a:t>
            </a:r>
            <a:r>
              <a:rPr kumimoji="0" lang="pt-PT" altLang="pt-PT" sz="2000" b="0" i="0" u="none" strike="noStrike" cap="none" normalizeH="0" baseline="0" dirty="0" err="1">
                <a:ln>
                  <a:noFill/>
                </a:ln>
                <a:solidFill>
                  <a:schemeClr val="tx1"/>
                </a:solidFill>
                <a:effectLst/>
                <a:latin typeface="Bebas Neue" panose="020B0606020202050201" pitchFamily="34" charset="0"/>
              </a:rPr>
              <a:t>experience</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that</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blends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logic</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with</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chemistry</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Players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strategically</a:t>
            </a:r>
            <a:r>
              <a:rPr kumimoji="0" lang="pt-PT" altLang="pt-PT" sz="2000" b="0" i="0" u="none" strike="noStrike" cap="none" normalizeH="0" baseline="0" dirty="0">
                <a:ln>
                  <a:noFill/>
                </a:ln>
                <a:solidFill>
                  <a:schemeClr val="tx1"/>
                </a:solidFill>
                <a:effectLst/>
                <a:latin typeface="Bebas Neue" panose="020B0606020202050201" pitchFamily="34" charset="0"/>
              </a:rPr>
              <a:t> move </a:t>
            </a:r>
            <a:r>
              <a:rPr kumimoji="0" lang="pt-PT" altLang="pt-PT" sz="2000" b="0" i="0" u="none" strike="noStrike" cap="none" normalizeH="0" baseline="0" dirty="0" err="1">
                <a:ln>
                  <a:noFill/>
                </a:ln>
                <a:solidFill>
                  <a:schemeClr val="tx1"/>
                </a:solidFill>
                <a:effectLst/>
                <a:latin typeface="Bebas Neue" panose="020B0606020202050201" pitchFamily="34" charset="0"/>
              </a:rPr>
              <a:t>atoms</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on</a:t>
            </a:r>
            <a:r>
              <a:rPr kumimoji="0" lang="pt-PT" altLang="pt-PT" sz="2000" b="0" i="0" u="none" strike="noStrike" cap="none" normalizeH="0" baseline="0" dirty="0">
                <a:ln>
                  <a:noFill/>
                </a:ln>
                <a:solidFill>
                  <a:schemeClr val="tx1"/>
                </a:solidFill>
                <a:effectLst/>
                <a:latin typeface="Bebas Neue" panose="020B0606020202050201" pitchFamily="34" charset="0"/>
              </a:rPr>
              <a:t> a </a:t>
            </a:r>
            <a:r>
              <a:rPr kumimoji="0" lang="pt-PT" altLang="pt-PT" sz="2000" b="0" i="0" u="none" strike="noStrike" cap="none" normalizeH="0" baseline="0" dirty="0" err="1">
                <a:ln>
                  <a:noFill/>
                </a:ln>
                <a:solidFill>
                  <a:schemeClr val="tx1"/>
                </a:solidFill>
                <a:effectLst/>
                <a:latin typeface="Bebas Neue" panose="020B0606020202050201" pitchFamily="34" charset="0"/>
              </a:rPr>
              <a:t>grid</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aiming</a:t>
            </a:r>
            <a:r>
              <a:rPr kumimoji="0" lang="pt-PT" altLang="pt-PT" sz="2000" b="0" i="0" u="none" strike="noStrike" cap="none" normalizeH="0" baseline="0" dirty="0">
                <a:ln>
                  <a:noFill/>
                </a:ln>
                <a:solidFill>
                  <a:schemeClr val="tx1"/>
                </a:solidFill>
                <a:effectLst/>
                <a:latin typeface="Bebas Neue" panose="020B0606020202050201" pitchFamily="34" charset="0"/>
              </a:rPr>
              <a:t> to </a:t>
            </a:r>
            <a:r>
              <a:rPr kumimoji="0" lang="pt-PT" altLang="pt-PT" sz="2000" b="0" i="0" u="none" strike="noStrike" cap="none" normalizeH="0" baseline="0" dirty="0" err="1">
                <a:ln>
                  <a:noFill/>
                </a:ln>
                <a:solidFill>
                  <a:schemeClr val="tx1"/>
                </a:solidFill>
                <a:effectLst/>
                <a:latin typeface="Bebas Neue" panose="020B0606020202050201" pitchFamily="34" charset="0"/>
              </a:rPr>
              <a:t>form</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specific</a:t>
            </a:r>
            <a:r>
              <a:rPr kumimoji="0" lang="pt-PT" altLang="pt-PT" sz="2000" b="0" i="0" u="none" strike="noStrike" cap="none" normalizeH="0" baseline="0" dirty="0">
                <a:ln>
                  <a:noFill/>
                </a:ln>
                <a:solidFill>
                  <a:schemeClr val="tx1"/>
                </a:solidFill>
                <a:effectLst/>
                <a:latin typeface="Bebas Neue" panose="020B0606020202050201" pitchFamily="34" charset="0"/>
              </a:rPr>
              <a:t> </a:t>
            </a:r>
            <a:r>
              <a:rPr kumimoji="0" lang="pt-PT" altLang="pt-PT" sz="2000" b="0" i="0" u="none" strike="noStrike" cap="none" normalizeH="0" baseline="0" dirty="0" err="1">
                <a:ln>
                  <a:noFill/>
                </a:ln>
                <a:solidFill>
                  <a:schemeClr val="tx1"/>
                </a:solidFill>
                <a:effectLst/>
                <a:latin typeface="Bebas Neue" panose="020B0606020202050201" pitchFamily="34" charset="0"/>
              </a:rPr>
              <a:t>molecules</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by</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bonding</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with</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other</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atoms</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located</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on</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the</a:t>
            </a:r>
            <a:r>
              <a:rPr lang="pt-PT" altLang="pt-PT" sz="2000" dirty="0">
                <a:solidFill>
                  <a:schemeClr val="tx1"/>
                </a:solidFill>
                <a:latin typeface="Bebas Neue" panose="020B0606020202050201" pitchFamily="34" charset="0"/>
              </a:rPr>
              <a:t> </a:t>
            </a:r>
            <a:r>
              <a:rPr lang="pt-PT" altLang="pt-PT" sz="2000" dirty="0" err="1">
                <a:solidFill>
                  <a:schemeClr val="tx1"/>
                </a:solidFill>
                <a:latin typeface="Bebas Neue" panose="020B0606020202050201" pitchFamily="34" charset="0"/>
              </a:rPr>
              <a:t>grid</a:t>
            </a:r>
            <a:br>
              <a:rPr kumimoji="0" lang="pt-PT" altLang="pt-PT" sz="2000" b="0" i="0" u="none" strike="noStrike" cap="none" normalizeH="0" baseline="0" dirty="0">
                <a:ln>
                  <a:noFill/>
                </a:ln>
                <a:solidFill>
                  <a:schemeClr val="tx1"/>
                </a:solidFill>
                <a:effectLst/>
                <a:latin typeface="Bebas Neue" panose="020B0606020202050201" pitchFamily="34" charset="0"/>
              </a:rPr>
            </a:br>
            <a:endParaRPr kumimoji="0" lang="pt-PT" altLang="pt-PT" sz="2000" b="0" i="0" u="none" strike="noStrike" cap="none" normalizeH="0" baseline="0" dirty="0">
              <a:ln>
                <a:noFill/>
              </a:ln>
              <a:solidFill>
                <a:schemeClr val="tx1"/>
              </a:solidFill>
              <a:effectLst/>
              <a:latin typeface="Bebas Neue" panose="020B0606020202050201" pitchFamily="34" charset="0"/>
            </a:endParaRPr>
          </a:p>
        </p:txBody>
      </p:sp>
      <p:sp>
        <p:nvSpPr>
          <p:cNvPr id="3" name="Subtitle 1">
            <a:extLst>
              <a:ext uri="{FF2B5EF4-FFF2-40B4-BE49-F238E27FC236}">
                <a16:creationId xmlns:a16="http://schemas.microsoft.com/office/drawing/2014/main" id="{0D7425C1-A1CF-8489-22A8-18CC8A401B7F}"/>
              </a:ext>
            </a:extLst>
          </p:cNvPr>
          <p:cNvSpPr txBox="1">
            <a:spLocks noChangeArrowheads="1"/>
          </p:cNvSpPr>
          <p:nvPr/>
        </p:nvSpPr>
        <p:spPr bwMode="auto">
          <a:xfrm>
            <a:off x="4850881" y="3181225"/>
            <a:ext cx="339625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Raleway"/>
              <a:buAutoNum type="arabicPeriod"/>
              <a:defRPr sz="12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accent2"/>
              </a:buClr>
              <a:buSzPts val="1400"/>
              <a:buFont typeface="Raleway Medium"/>
              <a:buChar char="●"/>
              <a:defRPr sz="1200" b="0" i="0" u="none" strike="noStrike" cap="none">
                <a:solidFill>
                  <a:schemeClr val="accent2"/>
                </a:solidFill>
                <a:latin typeface="Raleway Medium"/>
                <a:ea typeface="Raleway Medium"/>
                <a:cs typeface="Raleway Medium"/>
                <a:sym typeface="Raleway Medium"/>
              </a:defRPr>
            </a:lvl2pPr>
            <a:lvl3pPr marL="1371600" marR="0" lvl="2"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3pPr>
            <a:lvl4pPr marL="1828800" marR="0" lvl="3" indent="-317500" algn="ctr" rtl="0">
              <a:lnSpc>
                <a:spcPct val="100000"/>
              </a:lnSpc>
              <a:spcBef>
                <a:spcPts val="0"/>
              </a:spcBef>
              <a:spcAft>
                <a:spcPts val="0"/>
              </a:spcAft>
              <a:buClr>
                <a:schemeClr val="accent2"/>
              </a:buClr>
              <a:buSzPts val="1400"/>
              <a:buFont typeface="Raleway Medium"/>
              <a:buAutoNum type="arabicPeriod"/>
              <a:defRPr sz="1400" b="0" i="0" u="none" strike="noStrike" cap="none">
                <a:solidFill>
                  <a:schemeClr val="accent2"/>
                </a:solidFill>
                <a:latin typeface="Raleway Medium"/>
                <a:ea typeface="Raleway Medium"/>
                <a:cs typeface="Raleway Medium"/>
                <a:sym typeface="Raleway Medium"/>
              </a:defRPr>
            </a:lvl4pPr>
            <a:lvl5pPr marL="2286000" marR="0" lvl="4" indent="-317500" algn="ctr" rtl="0">
              <a:lnSpc>
                <a:spcPct val="100000"/>
              </a:lnSpc>
              <a:spcBef>
                <a:spcPts val="0"/>
              </a:spcBef>
              <a:spcAft>
                <a:spcPts val="0"/>
              </a:spcAft>
              <a:buClr>
                <a:schemeClr val="accent2"/>
              </a:buClr>
              <a:buSzPts val="1400"/>
              <a:buFont typeface="Raleway Medium"/>
              <a:buAutoNum type="alphaLcPeriod"/>
              <a:defRPr sz="1400" b="0" i="0" u="none" strike="noStrike" cap="none">
                <a:solidFill>
                  <a:schemeClr val="accent2"/>
                </a:solidFill>
                <a:latin typeface="Raleway Medium"/>
                <a:ea typeface="Raleway Medium"/>
                <a:cs typeface="Raleway Medium"/>
                <a:sym typeface="Raleway Medium"/>
              </a:defRPr>
            </a:lvl5pPr>
            <a:lvl6pPr marL="2743200" marR="0" lvl="5"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6pPr>
            <a:lvl7pPr marL="3200400" marR="0" lvl="6" indent="-317500" algn="ctr" rtl="0">
              <a:lnSpc>
                <a:spcPct val="100000"/>
              </a:lnSpc>
              <a:spcBef>
                <a:spcPts val="0"/>
              </a:spcBef>
              <a:spcAft>
                <a:spcPts val="0"/>
              </a:spcAft>
              <a:buClr>
                <a:schemeClr val="accent2"/>
              </a:buClr>
              <a:buSzPts val="1400"/>
              <a:buFont typeface="Raleway Medium"/>
              <a:buAutoNum type="arabicPeriod"/>
              <a:defRPr sz="1400" b="0" i="0" u="none" strike="noStrike" cap="none">
                <a:solidFill>
                  <a:schemeClr val="accent2"/>
                </a:solidFill>
                <a:latin typeface="Raleway Medium"/>
                <a:ea typeface="Raleway Medium"/>
                <a:cs typeface="Raleway Medium"/>
                <a:sym typeface="Raleway Medium"/>
              </a:defRPr>
            </a:lvl7pPr>
            <a:lvl8pPr marL="3657600" marR="0" lvl="7" indent="-317500" algn="ctr" rtl="0">
              <a:lnSpc>
                <a:spcPct val="100000"/>
              </a:lnSpc>
              <a:spcBef>
                <a:spcPts val="0"/>
              </a:spcBef>
              <a:spcAft>
                <a:spcPts val="0"/>
              </a:spcAft>
              <a:buClr>
                <a:schemeClr val="accent2"/>
              </a:buClr>
              <a:buSzPts val="1400"/>
              <a:buFont typeface="Raleway Medium"/>
              <a:buAutoNum type="alphaLcPeriod"/>
              <a:defRPr sz="1400" b="0" i="0" u="none" strike="noStrike" cap="none">
                <a:solidFill>
                  <a:schemeClr val="accent2"/>
                </a:solidFill>
                <a:latin typeface="Raleway Medium"/>
                <a:ea typeface="Raleway Medium"/>
                <a:cs typeface="Raleway Medium"/>
                <a:sym typeface="Raleway Medium"/>
              </a:defRPr>
            </a:lvl8pPr>
            <a:lvl9pPr marL="4114800" marR="0" lvl="8" indent="-317500" algn="ctr" rtl="0">
              <a:lnSpc>
                <a:spcPct val="100000"/>
              </a:lnSpc>
              <a:spcBef>
                <a:spcPts val="0"/>
              </a:spcBef>
              <a:spcAft>
                <a:spcPts val="0"/>
              </a:spcAft>
              <a:buClr>
                <a:schemeClr val="accent2"/>
              </a:buClr>
              <a:buSzPts val="1400"/>
              <a:buFont typeface="Raleway Medium"/>
              <a:buAutoNum type="romanLcPeriod"/>
              <a:defRPr sz="1400" b="0" i="0" u="none" strike="noStrike" cap="none">
                <a:solidFill>
                  <a:schemeClr val="accent2"/>
                </a:solidFill>
                <a:latin typeface="Raleway Medium"/>
                <a:ea typeface="Raleway Medium"/>
                <a:cs typeface="Raleway Medium"/>
                <a:sym typeface="Raleway Medium"/>
              </a:defRPr>
            </a:lvl9pPr>
          </a:lstStyle>
          <a:p>
            <a:pPr marL="0" indent="0" algn="just" eaLnBrk="0" fontAlgn="base" hangingPunct="0">
              <a:spcBef>
                <a:spcPct val="0"/>
              </a:spcBef>
              <a:spcAft>
                <a:spcPct val="0"/>
              </a:spcAft>
              <a:buClrTx/>
              <a:buSzTx/>
              <a:buFontTx/>
              <a:buNone/>
            </a:pPr>
            <a:r>
              <a:rPr lang="en-US" altLang="pt-PT" sz="2000" dirty="0">
                <a:solidFill>
                  <a:schemeClr val="tx1"/>
                </a:solidFill>
                <a:latin typeface="Bebas Neue" panose="020B0606020202050201" pitchFamily="34" charset="0"/>
              </a:rPr>
              <a:t>For this game, the player is expected to bond all the atoms together, forming the desired molecule, while ensuring that no electrons are left unconnected</a:t>
            </a:r>
            <a:endParaRPr lang="pt-PT" altLang="pt-PT" sz="2000" dirty="0">
              <a:solidFill>
                <a:schemeClr val="tx1"/>
              </a:solidFill>
              <a:latin typeface="Bebas Neue" panose="020B0606020202050201" pitchFamily="34" charset="0"/>
            </a:endParaRPr>
          </a:p>
        </p:txBody>
      </p:sp>
      <p:pic>
        <p:nvPicPr>
          <p:cNvPr id="1027" name="Picture 3" descr="Sokobond">
            <a:extLst>
              <a:ext uri="{FF2B5EF4-FFF2-40B4-BE49-F238E27FC236}">
                <a16:creationId xmlns:a16="http://schemas.microsoft.com/office/drawing/2014/main" id="{0C853D00-D74B-4470-C6B6-EB79929B34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53" t="5709" r="29299" b="12263"/>
          <a:stretch/>
        </p:blipFill>
        <p:spPr bwMode="auto">
          <a:xfrm>
            <a:off x="5703586" y="1178379"/>
            <a:ext cx="1690842" cy="18421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okobond">
            <a:extLst>
              <a:ext uri="{FF2B5EF4-FFF2-40B4-BE49-F238E27FC236}">
                <a16:creationId xmlns:a16="http://schemas.microsoft.com/office/drawing/2014/main" id="{B5C07968-6EFF-64C9-A8FF-240805E04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816" y="2861300"/>
            <a:ext cx="1594928" cy="2126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9500" y="3183824"/>
            <a:ext cx="7704000" cy="143630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Problem Formulation</a:t>
            </a:r>
            <a:endParaRPr dirty="0"/>
          </a:p>
        </p:txBody>
      </p:sp>
      <p:grpSp>
        <p:nvGrpSpPr>
          <p:cNvPr id="567" name="Google Shape;567;p46"/>
          <p:cNvGrpSpPr/>
          <p:nvPr/>
        </p:nvGrpSpPr>
        <p:grpSpPr>
          <a:xfrm>
            <a:off x="240000" y="1333364"/>
            <a:ext cx="3397850" cy="187275"/>
            <a:chOff x="-3237675" y="-1132050"/>
            <a:chExt cx="3397850" cy="187275"/>
          </a:xfrm>
        </p:grpSpPr>
        <p:sp>
          <p:nvSpPr>
            <p:cNvPr id="568" name="Google Shape;568;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6"/>
          <p:cNvGrpSpPr/>
          <p:nvPr/>
        </p:nvGrpSpPr>
        <p:grpSpPr>
          <a:xfrm>
            <a:off x="7670273" y="2912496"/>
            <a:ext cx="2159530" cy="548628"/>
            <a:chOff x="2641350" y="846250"/>
            <a:chExt cx="413600" cy="105075"/>
          </a:xfrm>
        </p:grpSpPr>
        <p:sp>
          <p:nvSpPr>
            <p:cNvPr id="578" name="Google Shape;578;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22;p45">
            <a:extLst>
              <a:ext uri="{FF2B5EF4-FFF2-40B4-BE49-F238E27FC236}">
                <a16:creationId xmlns:a16="http://schemas.microsoft.com/office/drawing/2014/main" id="{61C5E47E-384A-5B47-B245-CD7DC1340758}"/>
              </a:ext>
            </a:extLst>
          </p:cNvPr>
          <p:cNvSpPr txBox="1">
            <a:spLocks/>
          </p:cNvSpPr>
          <p:nvPr/>
        </p:nvSpPr>
        <p:spPr>
          <a:xfrm>
            <a:off x="1159884" y="1538710"/>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State</a:t>
            </a:r>
            <a:r>
              <a:rPr lang="pt-PT" sz="1500" dirty="0"/>
              <a:t> </a:t>
            </a:r>
            <a:r>
              <a:rPr lang="pt-PT" sz="1500" dirty="0" err="1"/>
              <a:t>Representation</a:t>
            </a:r>
            <a:endParaRPr lang="pt-PT" sz="1500" dirty="0"/>
          </a:p>
        </p:txBody>
      </p:sp>
      <p:sp>
        <p:nvSpPr>
          <p:cNvPr id="7" name="Google Shape;522;p45">
            <a:extLst>
              <a:ext uri="{FF2B5EF4-FFF2-40B4-BE49-F238E27FC236}">
                <a16:creationId xmlns:a16="http://schemas.microsoft.com/office/drawing/2014/main" id="{F943E50B-C879-7909-592C-B377973E4735}"/>
              </a:ext>
            </a:extLst>
          </p:cNvPr>
          <p:cNvSpPr txBox="1">
            <a:spLocks/>
          </p:cNvSpPr>
          <p:nvPr/>
        </p:nvSpPr>
        <p:spPr>
          <a:xfrm>
            <a:off x="3715213" y="1525354"/>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Initial</a:t>
            </a:r>
            <a:r>
              <a:rPr lang="pt-PT" sz="1500" dirty="0"/>
              <a:t> </a:t>
            </a:r>
            <a:r>
              <a:rPr lang="pt-PT" sz="1500" dirty="0" err="1"/>
              <a:t>State</a:t>
            </a:r>
            <a:endParaRPr lang="pt-PT" sz="1500" dirty="0"/>
          </a:p>
        </p:txBody>
      </p:sp>
      <p:sp>
        <p:nvSpPr>
          <p:cNvPr id="8" name="Google Shape;522;p45">
            <a:extLst>
              <a:ext uri="{FF2B5EF4-FFF2-40B4-BE49-F238E27FC236}">
                <a16:creationId xmlns:a16="http://schemas.microsoft.com/office/drawing/2014/main" id="{A82AF2E2-5160-E2D4-0ADA-8103604DAE37}"/>
              </a:ext>
            </a:extLst>
          </p:cNvPr>
          <p:cNvSpPr txBox="1">
            <a:spLocks/>
          </p:cNvSpPr>
          <p:nvPr/>
        </p:nvSpPr>
        <p:spPr>
          <a:xfrm>
            <a:off x="6173262" y="1552914"/>
            <a:ext cx="1907132"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Objective</a:t>
            </a:r>
            <a:r>
              <a:rPr lang="pt-PT" sz="1500" dirty="0"/>
              <a:t> </a:t>
            </a:r>
            <a:r>
              <a:rPr lang="pt-PT" sz="1500" dirty="0" err="1"/>
              <a:t>test</a:t>
            </a:r>
            <a:endParaRPr lang="pt-PT" sz="1500" dirty="0"/>
          </a:p>
        </p:txBody>
      </p:sp>
      <p:sp>
        <p:nvSpPr>
          <p:cNvPr id="10" name="Google Shape;523;p45">
            <a:extLst>
              <a:ext uri="{FF2B5EF4-FFF2-40B4-BE49-F238E27FC236}">
                <a16:creationId xmlns:a16="http://schemas.microsoft.com/office/drawing/2014/main" id="{089497F3-D937-D10E-A286-4D64C815F9FE}"/>
              </a:ext>
            </a:extLst>
          </p:cNvPr>
          <p:cNvSpPr txBox="1">
            <a:spLocks/>
          </p:cNvSpPr>
          <p:nvPr/>
        </p:nvSpPr>
        <p:spPr>
          <a:xfrm>
            <a:off x="3507399" y="1809192"/>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lvl="0" indent="0" rtl="0">
              <a:spcBef>
                <a:spcPts val="0"/>
              </a:spcBef>
              <a:spcAft>
                <a:spcPts val="0"/>
              </a:spcAft>
              <a:buNone/>
            </a:pPr>
            <a:r>
              <a:rPr lang="en-US" sz="1400" dirty="0"/>
              <a:t>The positions of atoms on the grid, their bonding connections, and the player-controlled atom.</a:t>
            </a:r>
          </a:p>
        </p:txBody>
      </p:sp>
      <p:sp>
        <p:nvSpPr>
          <p:cNvPr id="11" name="Google Shape;523;p45">
            <a:extLst>
              <a:ext uri="{FF2B5EF4-FFF2-40B4-BE49-F238E27FC236}">
                <a16:creationId xmlns:a16="http://schemas.microsoft.com/office/drawing/2014/main" id="{811B910D-0854-742A-5C07-37E1137BEC3F}"/>
              </a:ext>
            </a:extLst>
          </p:cNvPr>
          <p:cNvSpPr txBox="1">
            <a:spLocks/>
          </p:cNvSpPr>
          <p:nvPr/>
        </p:nvSpPr>
        <p:spPr>
          <a:xfrm>
            <a:off x="5965449" y="1795836"/>
            <a:ext cx="2322759"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400" dirty="0"/>
              <a:t>Each solution is a sequence of actions leading to one merged molecule with all bonds utilized</a:t>
            </a:r>
          </a:p>
        </p:txBody>
      </p:sp>
      <p:sp>
        <p:nvSpPr>
          <p:cNvPr id="14" name="Google Shape;523;p45">
            <a:extLst>
              <a:ext uri="{FF2B5EF4-FFF2-40B4-BE49-F238E27FC236}">
                <a16:creationId xmlns:a16="http://schemas.microsoft.com/office/drawing/2014/main" id="{C760AFE9-E9AD-8DE9-A32D-520E16575350}"/>
              </a:ext>
            </a:extLst>
          </p:cNvPr>
          <p:cNvSpPr txBox="1">
            <a:spLocks/>
          </p:cNvSpPr>
          <p:nvPr/>
        </p:nvSpPr>
        <p:spPr>
          <a:xfrm>
            <a:off x="855792" y="1788373"/>
            <a:ext cx="2516315" cy="809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400" dirty="0"/>
              <a:t>Configuration of all atoms on the grid as well as the available bonding connections and connections made</a:t>
            </a:r>
          </a:p>
        </p:txBody>
      </p:sp>
      <p:sp>
        <p:nvSpPr>
          <p:cNvPr id="15" name="Google Shape;552;p46">
            <a:extLst>
              <a:ext uri="{FF2B5EF4-FFF2-40B4-BE49-F238E27FC236}">
                <a16:creationId xmlns:a16="http://schemas.microsoft.com/office/drawing/2014/main" id="{00CC118B-DB37-5470-1697-D5EE731D9862}"/>
              </a:ext>
            </a:extLst>
          </p:cNvPr>
          <p:cNvSpPr txBox="1">
            <a:spLocks/>
          </p:cNvSpPr>
          <p:nvPr/>
        </p:nvSpPr>
        <p:spPr>
          <a:xfrm>
            <a:off x="698595" y="3471443"/>
            <a:ext cx="1663159" cy="861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2000" dirty="0" err="1"/>
              <a:t>Operators</a:t>
            </a:r>
            <a:endParaRPr lang="pt-PT" sz="2000" dirty="0"/>
          </a:p>
          <a:p>
            <a:r>
              <a:rPr lang="pt-PT" sz="2000" dirty="0"/>
              <a:t>- move </a:t>
            </a:r>
            <a:r>
              <a:rPr lang="pt-PT" sz="2000" dirty="0" err="1"/>
              <a:t>operator</a:t>
            </a:r>
            <a:r>
              <a:rPr lang="pt-PT" sz="2000" dirty="0"/>
              <a:t> -</a:t>
            </a:r>
          </a:p>
        </p:txBody>
      </p:sp>
      <p:sp>
        <p:nvSpPr>
          <p:cNvPr id="16" name="Google Shape;522;p45">
            <a:extLst>
              <a:ext uri="{FF2B5EF4-FFF2-40B4-BE49-F238E27FC236}">
                <a16:creationId xmlns:a16="http://schemas.microsoft.com/office/drawing/2014/main" id="{025FA61C-A7A6-E5FD-CDDE-634318DE4E90}"/>
              </a:ext>
            </a:extLst>
          </p:cNvPr>
          <p:cNvSpPr txBox="1">
            <a:spLocks/>
          </p:cNvSpPr>
          <p:nvPr/>
        </p:nvSpPr>
        <p:spPr>
          <a:xfrm>
            <a:off x="2321263" y="3325883"/>
            <a:ext cx="1840769"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Preconditions</a:t>
            </a:r>
            <a:endParaRPr lang="pt-PT" sz="1500" dirty="0"/>
          </a:p>
        </p:txBody>
      </p:sp>
      <p:sp>
        <p:nvSpPr>
          <p:cNvPr id="17" name="Google Shape;523;p45">
            <a:extLst>
              <a:ext uri="{FF2B5EF4-FFF2-40B4-BE49-F238E27FC236}">
                <a16:creationId xmlns:a16="http://schemas.microsoft.com/office/drawing/2014/main" id="{D5D996DB-C0A2-C0CA-B3F1-1C5403983029}"/>
              </a:ext>
            </a:extLst>
          </p:cNvPr>
          <p:cNvSpPr txBox="1">
            <a:spLocks/>
          </p:cNvSpPr>
          <p:nvPr/>
        </p:nvSpPr>
        <p:spPr>
          <a:xfrm>
            <a:off x="2321262" y="3596365"/>
            <a:ext cx="1840768" cy="952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285750" indent="-285750" algn="just">
              <a:buFont typeface="Arial" panose="020B0604020202020204" pitchFamily="34" charset="0"/>
              <a:buChar char="•"/>
            </a:pPr>
            <a:r>
              <a:rPr lang="en-US" sz="1200" dirty="0"/>
              <a:t>Can only move up, down, left, or right.</a:t>
            </a:r>
          </a:p>
          <a:p>
            <a:pPr marL="285750" indent="-285750" algn="just">
              <a:buFont typeface="Arial" panose="020B0604020202020204" pitchFamily="34" charset="0"/>
              <a:buChar char="•"/>
            </a:pPr>
            <a:r>
              <a:rPr lang="en-US" sz="1200" dirty="0"/>
              <a:t>Must move to an empty cell or push an atom to an empty cell</a:t>
            </a:r>
          </a:p>
        </p:txBody>
      </p:sp>
      <p:sp>
        <p:nvSpPr>
          <p:cNvPr id="18" name="Google Shape;522;p45">
            <a:extLst>
              <a:ext uri="{FF2B5EF4-FFF2-40B4-BE49-F238E27FC236}">
                <a16:creationId xmlns:a16="http://schemas.microsoft.com/office/drawing/2014/main" id="{4BB28571-1358-6990-F97F-05DAE4FFD914}"/>
              </a:ext>
            </a:extLst>
          </p:cNvPr>
          <p:cNvSpPr txBox="1">
            <a:spLocks/>
          </p:cNvSpPr>
          <p:nvPr/>
        </p:nvSpPr>
        <p:spPr>
          <a:xfrm>
            <a:off x="4349551" y="3325460"/>
            <a:ext cx="2658391"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Efects</a:t>
            </a:r>
            <a:endParaRPr lang="pt-PT" sz="1500" dirty="0"/>
          </a:p>
        </p:txBody>
      </p:sp>
      <p:sp>
        <p:nvSpPr>
          <p:cNvPr id="19" name="Google Shape;523;p45">
            <a:extLst>
              <a:ext uri="{FF2B5EF4-FFF2-40B4-BE49-F238E27FC236}">
                <a16:creationId xmlns:a16="http://schemas.microsoft.com/office/drawing/2014/main" id="{4540AE5B-4AF9-F5A7-39EF-A3044475E427}"/>
              </a:ext>
            </a:extLst>
          </p:cNvPr>
          <p:cNvSpPr txBox="1">
            <a:spLocks/>
          </p:cNvSpPr>
          <p:nvPr/>
        </p:nvSpPr>
        <p:spPr>
          <a:xfrm>
            <a:off x="4349553" y="3596365"/>
            <a:ext cx="2658390" cy="9687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285750" indent="-285750" algn="just">
              <a:buFont typeface="Arial" panose="020B0604020202020204" pitchFamily="34" charset="0"/>
              <a:buChar char="•"/>
            </a:pPr>
            <a:r>
              <a:rPr lang="en-US" sz="1200" dirty="0"/>
              <a:t>Moves to the new cell.</a:t>
            </a:r>
          </a:p>
          <a:p>
            <a:pPr marL="285750" indent="-285750" algn="just">
              <a:buFont typeface="Arial" panose="020B0604020202020204" pitchFamily="34" charset="0"/>
              <a:buChar char="•"/>
            </a:pPr>
            <a:r>
              <a:rPr lang="en-US" sz="1200" dirty="0"/>
              <a:t>Forms a bond if adjacent to another atom and bonding limit not exceeded.</a:t>
            </a:r>
          </a:p>
          <a:p>
            <a:pPr marL="285750" indent="-285750" algn="just">
              <a:buFont typeface="Arial" panose="020B0604020202020204" pitchFamily="34" charset="0"/>
              <a:buChar char="•"/>
            </a:pPr>
            <a:r>
              <a:rPr lang="en-US" sz="1200" dirty="0"/>
              <a:t>Pushes an atom if no bonding connection possible.</a:t>
            </a:r>
          </a:p>
        </p:txBody>
      </p:sp>
      <p:sp>
        <p:nvSpPr>
          <p:cNvPr id="22" name="Google Shape;522;p45">
            <a:extLst>
              <a:ext uri="{FF2B5EF4-FFF2-40B4-BE49-F238E27FC236}">
                <a16:creationId xmlns:a16="http://schemas.microsoft.com/office/drawing/2014/main" id="{0554135E-3EC6-0CA9-2CD8-F0F320B86B79}"/>
              </a:ext>
            </a:extLst>
          </p:cNvPr>
          <p:cNvSpPr txBox="1">
            <a:spLocks/>
          </p:cNvSpPr>
          <p:nvPr/>
        </p:nvSpPr>
        <p:spPr>
          <a:xfrm>
            <a:off x="7236661" y="3325460"/>
            <a:ext cx="1051547" cy="2704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9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pt-PT" sz="1500" dirty="0" err="1"/>
              <a:t>Cost</a:t>
            </a:r>
            <a:endParaRPr lang="pt-PT" sz="1500" dirty="0"/>
          </a:p>
        </p:txBody>
      </p:sp>
      <p:sp>
        <p:nvSpPr>
          <p:cNvPr id="23" name="Google Shape;523;p45">
            <a:extLst>
              <a:ext uri="{FF2B5EF4-FFF2-40B4-BE49-F238E27FC236}">
                <a16:creationId xmlns:a16="http://schemas.microsoft.com/office/drawing/2014/main" id="{5EE436DF-15E4-6DDA-EE09-F8AB1207E988}"/>
              </a:ext>
            </a:extLst>
          </p:cNvPr>
          <p:cNvSpPr txBox="1">
            <a:spLocks/>
          </p:cNvSpPr>
          <p:nvPr/>
        </p:nvSpPr>
        <p:spPr>
          <a:xfrm>
            <a:off x="7195461" y="3595942"/>
            <a:ext cx="1092747" cy="903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500"/>
              <a:buFont typeface="Bebas Neue"/>
              <a:buNone/>
              <a:defRPr sz="2500" b="0" i="0" u="none" strike="noStrike" cap="none">
                <a:solidFill>
                  <a:schemeClr val="accent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200" dirty="0"/>
              <a:t>The cost is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859828" y="2343608"/>
            <a:ext cx="2023043" cy="1162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BFS explores the shortest path by examining all possible moves from the current state before moving to the next level of possibilities.</a:t>
            </a: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Breadth-First</a:t>
            </a:r>
            <a:r>
              <a:rPr lang="pt-PT" dirty="0"/>
              <a:t> </a:t>
            </a:r>
            <a:r>
              <a:rPr lang="pt-PT" dirty="0" err="1"/>
              <a:t>Search</a:t>
            </a:r>
            <a:r>
              <a:rPr lang="pt-PT" dirty="0"/>
              <a:t> (BFS)</a:t>
            </a: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Depth-First</a:t>
            </a:r>
            <a:r>
              <a:rPr lang="pt-PT" dirty="0"/>
              <a:t> </a:t>
            </a:r>
            <a:r>
              <a:rPr lang="pt-PT" dirty="0" err="1"/>
              <a:t>Search</a:t>
            </a:r>
            <a:r>
              <a:rPr lang="pt-PT" dirty="0"/>
              <a:t> (DFS)</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Iterative</a:t>
            </a:r>
            <a:r>
              <a:rPr lang="pt-PT" dirty="0"/>
              <a:t> </a:t>
            </a:r>
            <a:r>
              <a:rPr lang="pt-PT" dirty="0" err="1"/>
              <a:t>deepening</a:t>
            </a:r>
            <a:r>
              <a:rPr lang="pt-PT" dirty="0"/>
              <a:t> </a:t>
            </a:r>
            <a:r>
              <a:rPr lang="pt-PT" dirty="0" err="1"/>
              <a:t>search</a:t>
            </a:r>
            <a:r>
              <a:rPr lang="pt-PT" dirty="0"/>
              <a:t> (IDS)</a:t>
            </a: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Uninformed algorithms</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71951" y="2336045"/>
            <a:ext cx="2000098" cy="1170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DFS explores as far as possible along each branch of the move tree before backtracking, prioritizing depth over breadth in its search for a solution.</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15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Iterative Deepening Search combines the benefits of both BFS and DFS by repeatedly performing DFS with increasing depth limits until the solution is found.</a:t>
            </a:r>
          </a:p>
        </p:txBody>
      </p:sp>
      <p:pic>
        <p:nvPicPr>
          <p:cNvPr id="1026" name="Picture 2" descr="Difference between Depth First Search and Breadth First Search - DEV  Community">
            <a:extLst>
              <a:ext uri="{FF2B5EF4-FFF2-40B4-BE49-F238E27FC236}">
                <a16:creationId xmlns:a16="http://schemas.microsoft.com/office/drawing/2014/main" id="{20BF8DEE-F862-2469-BB1E-6B210212C8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92" r="52677" b="7560"/>
          <a:stretch/>
        </p:blipFill>
        <p:spPr bwMode="auto">
          <a:xfrm>
            <a:off x="1132547" y="3548700"/>
            <a:ext cx="1473149" cy="1149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ce between Depth First Search and Breadth First Search - DEV  Community">
            <a:extLst>
              <a:ext uri="{FF2B5EF4-FFF2-40B4-BE49-F238E27FC236}">
                <a16:creationId xmlns:a16="http://schemas.microsoft.com/office/drawing/2014/main" id="{42DA69F5-99E5-B1F4-22BC-E0865338C6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4493" r="1203" b="8096"/>
          <a:stretch/>
        </p:blipFill>
        <p:spPr bwMode="auto">
          <a:xfrm>
            <a:off x="3808727" y="3500422"/>
            <a:ext cx="1526545" cy="11484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CE9DC62-B0C9-C903-3A47-F2B07CFF08E5}"/>
              </a:ext>
            </a:extLst>
          </p:cNvPr>
          <p:cNvPicPr>
            <a:picLocks noChangeAspect="1"/>
          </p:cNvPicPr>
          <p:nvPr/>
        </p:nvPicPr>
        <p:blipFill>
          <a:blip r:embed="rId4"/>
          <a:stretch>
            <a:fillRect/>
          </a:stretch>
        </p:blipFill>
        <p:spPr>
          <a:xfrm>
            <a:off x="6177994" y="3569628"/>
            <a:ext cx="2213495" cy="1009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4771802" y="1079396"/>
            <a:ext cx="3258888" cy="307698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4"/>
          <p:cNvSpPr/>
          <p:nvPr/>
        </p:nvSpPr>
        <p:spPr>
          <a:xfrm rot="16200000">
            <a:off x="1415391" y="1133080"/>
            <a:ext cx="2514600" cy="339901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dirty="0" err="1"/>
              <a:t>Heuristics</a:t>
            </a:r>
            <a:r>
              <a:rPr lang="pt-PT" dirty="0"/>
              <a:t> </a:t>
            </a:r>
            <a:r>
              <a:rPr lang="pt-PT" dirty="0" err="1"/>
              <a:t>and</a:t>
            </a:r>
            <a:r>
              <a:rPr lang="pt-PT" dirty="0"/>
              <a:t> </a:t>
            </a:r>
            <a:r>
              <a:rPr lang="pt-PT" dirty="0" err="1"/>
              <a:t>algorithms</a:t>
            </a:r>
            <a:endParaRPr dirty="0"/>
          </a:p>
        </p:txBody>
      </p:sp>
      <p:grpSp>
        <p:nvGrpSpPr>
          <p:cNvPr id="890" name="Google Shape;890;p54"/>
          <p:cNvGrpSpPr/>
          <p:nvPr/>
        </p:nvGrpSpPr>
        <p:grpSpPr>
          <a:xfrm>
            <a:off x="1440183" y="545891"/>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863;p54">
            <a:extLst>
              <a:ext uri="{FF2B5EF4-FFF2-40B4-BE49-F238E27FC236}">
                <a16:creationId xmlns:a16="http://schemas.microsoft.com/office/drawing/2014/main" id="{F3530565-3771-FACD-9E18-5CA83D0413FC}"/>
              </a:ext>
            </a:extLst>
          </p:cNvPr>
          <p:cNvSpPr txBox="1">
            <a:spLocks/>
          </p:cNvSpPr>
          <p:nvPr/>
        </p:nvSpPr>
        <p:spPr>
          <a:xfrm>
            <a:off x="1519054" y="3173722"/>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err="1"/>
              <a:t>Greedy</a:t>
            </a:r>
            <a:r>
              <a:rPr lang="pt-PT" sz="2500" dirty="0"/>
              <a:t>  </a:t>
            </a:r>
            <a:r>
              <a:rPr lang="pt-PT" sz="2500" dirty="0" err="1"/>
              <a:t>search</a:t>
            </a:r>
            <a:endParaRPr lang="pt-PT" sz="2500" dirty="0"/>
          </a:p>
        </p:txBody>
      </p:sp>
      <p:sp>
        <p:nvSpPr>
          <p:cNvPr id="8" name="Google Shape;863;p54">
            <a:extLst>
              <a:ext uri="{FF2B5EF4-FFF2-40B4-BE49-F238E27FC236}">
                <a16:creationId xmlns:a16="http://schemas.microsoft.com/office/drawing/2014/main" id="{7BC09FDE-FDBB-245E-1A9E-70E620AC4BDB}"/>
              </a:ext>
            </a:extLst>
          </p:cNvPr>
          <p:cNvSpPr txBox="1">
            <a:spLocks/>
          </p:cNvSpPr>
          <p:nvPr/>
        </p:nvSpPr>
        <p:spPr>
          <a:xfrm>
            <a:off x="971409" y="1571184"/>
            <a:ext cx="194814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3600" dirty="0" err="1">
                <a:solidFill>
                  <a:schemeClr val="tx1"/>
                </a:solidFill>
              </a:rPr>
              <a:t>Algorithms</a:t>
            </a:r>
            <a:endParaRPr lang="pt-PT" sz="2500" dirty="0">
              <a:solidFill>
                <a:schemeClr val="tx1"/>
              </a:solidFill>
            </a:endParaRPr>
          </a:p>
        </p:txBody>
      </p:sp>
      <p:sp>
        <p:nvSpPr>
          <p:cNvPr id="16" name="Google Shape;863;p54">
            <a:extLst>
              <a:ext uri="{FF2B5EF4-FFF2-40B4-BE49-F238E27FC236}">
                <a16:creationId xmlns:a16="http://schemas.microsoft.com/office/drawing/2014/main" id="{920B8421-52AE-95A6-321C-A657917BC190}"/>
              </a:ext>
            </a:extLst>
          </p:cNvPr>
          <p:cNvSpPr txBox="1">
            <a:spLocks/>
          </p:cNvSpPr>
          <p:nvPr/>
        </p:nvSpPr>
        <p:spPr>
          <a:xfrm>
            <a:off x="4771802" y="1079395"/>
            <a:ext cx="1772689" cy="557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3600" dirty="0" err="1">
                <a:solidFill>
                  <a:schemeClr val="tx1"/>
                </a:solidFill>
              </a:rPr>
              <a:t>Heuristics</a:t>
            </a:r>
            <a:endParaRPr lang="pt-PT" sz="2500" dirty="0">
              <a:solidFill>
                <a:schemeClr val="tx1"/>
              </a:solidFill>
            </a:endParaRPr>
          </a:p>
        </p:txBody>
      </p:sp>
      <p:sp>
        <p:nvSpPr>
          <p:cNvPr id="19" name="Google Shape;863;p54">
            <a:extLst>
              <a:ext uri="{FF2B5EF4-FFF2-40B4-BE49-F238E27FC236}">
                <a16:creationId xmlns:a16="http://schemas.microsoft.com/office/drawing/2014/main" id="{5B501D4D-2B3B-DC13-6FF6-4B485F319D25}"/>
              </a:ext>
            </a:extLst>
          </p:cNvPr>
          <p:cNvSpPr txBox="1">
            <a:spLocks/>
          </p:cNvSpPr>
          <p:nvPr/>
        </p:nvSpPr>
        <p:spPr>
          <a:xfrm>
            <a:off x="4771802" y="2592776"/>
            <a:ext cx="3258888"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err="1"/>
              <a:t>Prioritize</a:t>
            </a:r>
            <a:r>
              <a:rPr lang="pt-PT" sz="2500" dirty="0"/>
              <a:t> Free </a:t>
            </a:r>
            <a:r>
              <a:rPr lang="pt-PT" sz="2500" dirty="0" err="1"/>
              <a:t>Electrons</a:t>
            </a:r>
            <a:endParaRPr lang="pt-PT" sz="2500" dirty="0"/>
          </a:p>
        </p:txBody>
      </p:sp>
      <p:sp>
        <p:nvSpPr>
          <p:cNvPr id="20" name="Google Shape;863;p54">
            <a:extLst>
              <a:ext uri="{FF2B5EF4-FFF2-40B4-BE49-F238E27FC236}">
                <a16:creationId xmlns:a16="http://schemas.microsoft.com/office/drawing/2014/main" id="{668A91A5-DCE8-1BF1-3020-457AA3C4865A}"/>
              </a:ext>
            </a:extLst>
          </p:cNvPr>
          <p:cNvSpPr txBox="1">
            <a:spLocks/>
          </p:cNvSpPr>
          <p:nvPr/>
        </p:nvSpPr>
        <p:spPr>
          <a:xfrm>
            <a:off x="4771802" y="3414316"/>
            <a:ext cx="3258888"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Minimize Free </a:t>
            </a:r>
            <a:r>
              <a:rPr lang="pt-PT" sz="2500" dirty="0" err="1"/>
              <a:t>Electrons</a:t>
            </a:r>
            <a:endParaRPr lang="pt-PT" sz="2500" dirty="0"/>
          </a:p>
        </p:txBody>
      </p:sp>
      <p:sp>
        <p:nvSpPr>
          <p:cNvPr id="21" name="Google Shape;863;p54">
            <a:extLst>
              <a:ext uri="{FF2B5EF4-FFF2-40B4-BE49-F238E27FC236}">
                <a16:creationId xmlns:a16="http://schemas.microsoft.com/office/drawing/2014/main" id="{1069047E-78BF-2EB5-CEFE-0A9DBF10094A}"/>
              </a:ext>
            </a:extLst>
          </p:cNvPr>
          <p:cNvSpPr txBox="1">
            <a:spLocks/>
          </p:cNvSpPr>
          <p:nvPr/>
        </p:nvSpPr>
        <p:spPr>
          <a:xfrm>
            <a:off x="4771802" y="1771236"/>
            <a:ext cx="3258888"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Manhattan </a:t>
            </a:r>
            <a:r>
              <a:rPr lang="pt-PT" sz="2500" dirty="0" err="1"/>
              <a:t>Distance</a:t>
            </a:r>
            <a:endParaRPr lang="pt-PT" sz="2500" dirty="0"/>
          </a:p>
        </p:txBody>
      </p:sp>
      <p:cxnSp>
        <p:nvCxnSpPr>
          <p:cNvPr id="25" name="Straight Connector 24">
            <a:extLst>
              <a:ext uri="{FF2B5EF4-FFF2-40B4-BE49-F238E27FC236}">
                <a16:creationId xmlns:a16="http://schemas.microsoft.com/office/drawing/2014/main" id="{8151C8C3-CDC0-6E9C-8BC0-C3C043630FFE}"/>
              </a:ext>
            </a:extLst>
          </p:cNvPr>
          <p:cNvCxnSpPr/>
          <p:nvPr/>
        </p:nvCxnSpPr>
        <p:spPr>
          <a:xfrm flipH="1">
            <a:off x="4771802" y="2513297"/>
            <a:ext cx="3258888"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53E604E-4EAA-A990-E0C6-F70E44594F8F}"/>
              </a:ext>
            </a:extLst>
          </p:cNvPr>
          <p:cNvCxnSpPr/>
          <p:nvPr/>
        </p:nvCxnSpPr>
        <p:spPr>
          <a:xfrm flipH="1">
            <a:off x="4771802" y="3402127"/>
            <a:ext cx="3258888"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7369880-D5DE-AE41-5F11-465E90963FB9}"/>
              </a:ext>
            </a:extLst>
          </p:cNvPr>
          <p:cNvCxnSpPr>
            <a:cxnSpLocks/>
          </p:cNvCxnSpPr>
          <p:nvPr/>
        </p:nvCxnSpPr>
        <p:spPr>
          <a:xfrm flipH="1">
            <a:off x="972296" y="2999618"/>
            <a:ext cx="3399017" cy="1"/>
          </a:xfrm>
          <a:prstGeom prst="line">
            <a:avLst/>
          </a:prstGeom>
        </p:spPr>
        <p:style>
          <a:lnRef idx="3">
            <a:schemeClr val="dk1"/>
          </a:lnRef>
          <a:fillRef idx="0">
            <a:schemeClr val="dk1"/>
          </a:fillRef>
          <a:effectRef idx="2">
            <a:schemeClr val="dk1"/>
          </a:effectRef>
          <a:fontRef idx="minor">
            <a:schemeClr val="tx1"/>
          </a:fontRef>
        </p:style>
      </p:cxnSp>
      <p:sp>
        <p:nvSpPr>
          <p:cNvPr id="30" name="Google Shape;863;p54">
            <a:extLst>
              <a:ext uri="{FF2B5EF4-FFF2-40B4-BE49-F238E27FC236}">
                <a16:creationId xmlns:a16="http://schemas.microsoft.com/office/drawing/2014/main" id="{02BF2EAA-04DD-E0B4-5C1C-B7356216911E}"/>
              </a:ext>
            </a:extLst>
          </p:cNvPr>
          <p:cNvSpPr txBox="1">
            <a:spLocks/>
          </p:cNvSpPr>
          <p:nvPr/>
        </p:nvSpPr>
        <p:spPr>
          <a:xfrm>
            <a:off x="1519054" y="2200720"/>
            <a:ext cx="2305500" cy="742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pt-PT" sz="2500" dirty="0"/>
              <a:t>A* </a:t>
            </a:r>
            <a:r>
              <a:rPr lang="pt-PT" sz="2500" dirty="0" err="1"/>
              <a:t>Algorithm</a:t>
            </a:r>
            <a:endParaRPr lang="pt-PT" sz="2500" dirty="0"/>
          </a:p>
        </p:txBody>
      </p:sp>
      <p:cxnSp>
        <p:nvCxnSpPr>
          <p:cNvPr id="31" name="Straight Connector 30">
            <a:extLst>
              <a:ext uri="{FF2B5EF4-FFF2-40B4-BE49-F238E27FC236}">
                <a16:creationId xmlns:a16="http://schemas.microsoft.com/office/drawing/2014/main" id="{FD72F3D3-736A-BD29-B300-15F871436935}"/>
              </a:ext>
            </a:extLst>
          </p:cNvPr>
          <p:cNvCxnSpPr/>
          <p:nvPr/>
        </p:nvCxnSpPr>
        <p:spPr>
          <a:xfrm flipH="1">
            <a:off x="4771802" y="1636817"/>
            <a:ext cx="3258888"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D20BCDE9-0940-C55E-BDB9-74FEAE55B8B8}"/>
              </a:ext>
            </a:extLst>
          </p:cNvPr>
          <p:cNvCxnSpPr>
            <a:cxnSpLocks/>
          </p:cNvCxnSpPr>
          <p:nvPr/>
        </p:nvCxnSpPr>
        <p:spPr>
          <a:xfrm flipH="1" flipV="1">
            <a:off x="972296" y="2136957"/>
            <a:ext cx="3399017" cy="6926"/>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859828" y="2343608"/>
            <a:ext cx="2047977" cy="18169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While it was anticipated that this algorithm would eventually reach the optimal solution, it was pleasantly surprising to observe that it achieved this outcome within a short timeframe without using too much memory resources.</a:t>
            </a: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Breadth-First</a:t>
            </a:r>
            <a:r>
              <a:rPr lang="pt-PT" dirty="0"/>
              <a:t> </a:t>
            </a:r>
            <a:r>
              <a:rPr lang="pt-PT" dirty="0" err="1"/>
              <a:t>Search</a:t>
            </a:r>
            <a:r>
              <a:rPr lang="pt-PT" dirty="0"/>
              <a:t> (BFS)</a:t>
            </a: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Depth-First</a:t>
            </a:r>
            <a:r>
              <a:rPr lang="pt-PT" dirty="0"/>
              <a:t> </a:t>
            </a:r>
            <a:r>
              <a:rPr lang="pt-PT" dirty="0" err="1"/>
              <a:t>Search</a:t>
            </a:r>
            <a:r>
              <a:rPr lang="pt-PT" dirty="0"/>
              <a:t> (DFS)</a:t>
            </a: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Iterative</a:t>
            </a:r>
            <a:r>
              <a:rPr lang="pt-PT" dirty="0"/>
              <a:t> </a:t>
            </a:r>
            <a:r>
              <a:rPr lang="pt-PT" dirty="0" err="1"/>
              <a:t>deepening</a:t>
            </a:r>
            <a:r>
              <a:rPr lang="pt-PT" dirty="0"/>
              <a:t> </a:t>
            </a:r>
            <a:r>
              <a:rPr lang="pt-PT" dirty="0" err="1"/>
              <a:t>search</a:t>
            </a:r>
            <a:r>
              <a:rPr lang="pt-PT" dirty="0"/>
              <a:t> (IDS)</a:t>
            </a: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12458" y="2336045"/>
            <a:ext cx="2227742" cy="21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DFS's high memory usage can impede its ability to find a solution as level complexity increases. However, in theory, on a computer without memory constraints, DFS would always find a solution. Despite not getting the optimal solution, DFS manages to produce results within a reasonable timeframe.</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81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While it was anticipated that this algorithm would surpass BFS in finding optimal solutions, it fails due to its poor search pace and inability to operate within memory constraints, often failing to find solutions within feasible limits.</a:t>
            </a: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Uninformed algorithms - </a:t>
            </a:r>
            <a:r>
              <a:rPr lang="en-US" dirty="0"/>
              <a:t>analysis</a:t>
            </a:r>
            <a:endParaRPr dirty="0"/>
          </a:p>
        </p:txBody>
      </p:sp>
    </p:spTree>
    <p:extLst>
      <p:ext uri="{BB962C8B-B14F-4D97-AF65-F5344CB8AC3E}">
        <p14:creationId xmlns:p14="http://schemas.microsoft.com/office/powerpoint/2010/main" val="296817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796142" y="1031475"/>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2076900" y="1017725"/>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2319803" y="2315443"/>
            <a:ext cx="2047977" cy="18169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Regardless of the chosen heuristic, the A* algorithm impresses by consistently discovering optimal solutions while excelling in both search time and efficient utilization of memory resources.</a:t>
            </a:r>
          </a:p>
        </p:txBody>
      </p:sp>
      <p:sp>
        <p:nvSpPr>
          <p:cNvPr id="415" name="Google Shape;415;p40"/>
          <p:cNvSpPr txBox="1">
            <a:spLocks noGrp="1"/>
          </p:cNvSpPr>
          <p:nvPr>
            <p:ph type="title"/>
          </p:nvPr>
        </p:nvSpPr>
        <p:spPr>
          <a:xfrm>
            <a:off x="2179975" y="1593043"/>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A* </a:t>
            </a:r>
            <a:r>
              <a:rPr lang="pt-PT" dirty="0" err="1"/>
              <a:t>aLGORITHM</a:t>
            </a:r>
            <a:endParaRPr lang="pt-PT" dirty="0"/>
          </a:p>
        </p:txBody>
      </p:sp>
      <p:sp>
        <p:nvSpPr>
          <p:cNvPr id="416" name="Google Shape;416;p40"/>
          <p:cNvSpPr txBox="1">
            <a:spLocks noGrp="1"/>
          </p:cNvSpPr>
          <p:nvPr>
            <p:ph type="title" idx="2"/>
          </p:nvPr>
        </p:nvSpPr>
        <p:spPr>
          <a:xfrm>
            <a:off x="2179975" y="1130318"/>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7" name="Google Shape;417;p40"/>
          <p:cNvSpPr txBox="1">
            <a:spLocks noGrp="1"/>
          </p:cNvSpPr>
          <p:nvPr>
            <p:ph type="title" idx="3"/>
          </p:nvPr>
        </p:nvSpPr>
        <p:spPr>
          <a:xfrm>
            <a:off x="4863775" y="1593051"/>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Greedy</a:t>
            </a:r>
            <a:r>
              <a:rPr lang="pt-PT" dirty="0"/>
              <a:t> </a:t>
            </a:r>
            <a:r>
              <a:rPr lang="pt-PT" dirty="0" err="1"/>
              <a:t>search</a:t>
            </a:r>
            <a:endParaRPr lang="pt-PT" dirty="0"/>
          </a:p>
        </p:txBody>
      </p:sp>
      <p:sp>
        <p:nvSpPr>
          <p:cNvPr id="418" name="Google Shape;418;p40"/>
          <p:cNvSpPr txBox="1">
            <a:spLocks noGrp="1"/>
          </p:cNvSpPr>
          <p:nvPr>
            <p:ph type="title" idx="4"/>
          </p:nvPr>
        </p:nvSpPr>
        <p:spPr>
          <a:xfrm>
            <a:off x="4863775" y="1130318"/>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5031926" y="2307880"/>
            <a:ext cx="2000098" cy="21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This algorithm was able to  frequently find optimal or near-optimal solutions in a short time, regardless of the chosen heuristic. Unfortunately, challenges arise with highly complex levels, where the algorithm struggles to operate within memory limits, impeding its ability to find solutions.</a:t>
            </a: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informed algorithms - </a:t>
            </a:r>
            <a:r>
              <a:rPr lang="en-US" dirty="0"/>
              <a:t>analysis</a:t>
            </a:r>
            <a:endParaRPr dirty="0"/>
          </a:p>
        </p:txBody>
      </p:sp>
    </p:spTree>
    <p:extLst>
      <p:ext uri="{BB962C8B-B14F-4D97-AF65-F5344CB8AC3E}">
        <p14:creationId xmlns:p14="http://schemas.microsoft.com/office/powerpoint/2010/main" val="398332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90" name="Google Shape;890;p54"/>
          <p:cNvGrpSpPr/>
          <p:nvPr/>
        </p:nvGrpSpPr>
        <p:grpSpPr>
          <a:xfrm>
            <a:off x="1049294" y="545887"/>
            <a:ext cx="913425" cy="370975"/>
            <a:chOff x="6514150" y="4420266"/>
            <a:chExt cx="913425" cy="370975"/>
          </a:xfrm>
        </p:grpSpPr>
        <p:sp>
          <p:nvSpPr>
            <p:cNvPr id="891" name="Google Shape;891;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97EDEE8-172E-A050-E367-A1BCFB83E73C}"/>
              </a:ext>
            </a:extLst>
          </p:cNvPr>
          <p:cNvSpPr>
            <a:spLocks noGrp="1"/>
          </p:cNvSpPr>
          <p:nvPr>
            <p:ph type="title" idx="15"/>
          </p:nvPr>
        </p:nvSpPr>
        <p:spPr/>
        <p:txBody>
          <a:bodyPr/>
          <a:lstStyle/>
          <a:p>
            <a:r>
              <a:rPr lang="en" dirty="0"/>
              <a:t>algorithms - </a:t>
            </a:r>
            <a:r>
              <a:rPr lang="en-US" dirty="0"/>
              <a:t>analysis</a:t>
            </a:r>
          </a:p>
        </p:txBody>
      </p:sp>
      <p:graphicFrame>
        <p:nvGraphicFramePr>
          <p:cNvPr id="4" name="Chart 3">
            <a:extLst>
              <a:ext uri="{FF2B5EF4-FFF2-40B4-BE49-F238E27FC236}">
                <a16:creationId xmlns:a16="http://schemas.microsoft.com/office/drawing/2014/main" id="{F6A8D28E-B98E-1F5C-8477-63FD393F037B}"/>
              </a:ext>
            </a:extLst>
          </p:cNvPr>
          <p:cNvGraphicFramePr>
            <a:graphicFrameLocks/>
          </p:cNvGraphicFramePr>
          <p:nvPr>
            <p:extLst>
              <p:ext uri="{D42A27DB-BD31-4B8C-83A1-F6EECF244321}">
                <p14:modId xmlns:p14="http://schemas.microsoft.com/office/powerpoint/2010/main" val="1294412314"/>
              </p:ext>
            </p:extLst>
          </p:nvPr>
        </p:nvGraphicFramePr>
        <p:xfrm>
          <a:off x="4725563" y="847061"/>
          <a:ext cx="3162010" cy="20706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92ADD7E-FBD6-C10E-70D4-89DEE0404DEC}"/>
              </a:ext>
            </a:extLst>
          </p:cNvPr>
          <p:cNvGraphicFramePr>
            <a:graphicFrameLocks/>
          </p:cNvGraphicFramePr>
          <p:nvPr>
            <p:extLst>
              <p:ext uri="{D42A27DB-BD31-4B8C-83A1-F6EECF244321}">
                <p14:modId xmlns:p14="http://schemas.microsoft.com/office/powerpoint/2010/main" val="1717749049"/>
              </p:ext>
            </p:extLst>
          </p:nvPr>
        </p:nvGraphicFramePr>
        <p:xfrm>
          <a:off x="4725563" y="2847903"/>
          <a:ext cx="3162010" cy="2070644"/>
        </p:xfrm>
        <a:graphic>
          <a:graphicData uri="http://schemas.openxmlformats.org/drawingml/2006/chart">
            <c:chart xmlns:c="http://schemas.openxmlformats.org/drawingml/2006/chart" xmlns:r="http://schemas.openxmlformats.org/officeDocument/2006/relationships" r:id="rId4"/>
          </a:graphicData>
        </a:graphic>
      </p:graphicFrame>
      <p:sp>
        <p:nvSpPr>
          <p:cNvPr id="7" name="Google Shape;414;p40">
            <a:extLst>
              <a:ext uri="{FF2B5EF4-FFF2-40B4-BE49-F238E27FC236}">
                <a16:creationId xmlns:a16="http://schemas.microsoft.com/office/drawing/2014/main" id="{BBAED1E5-144B-33A0-9977-B53A1BAAE888}"/>
              </a:ext>
            </a:extLst>
          </p:cNvPr>
          <p:cNvSpPr txBox="1">
            <a:spLocks noGrp="1"/>
          </p:cNvSpPr>
          <p:nvPr>
            <p:ph type="subTitle" idx="1"/>
          </p:nvPr>
        </p:nvSpPr>
        <p:spPr>
          <a:xfrm>
            <a:off x="1293644" y="1836421"/>
            <a:ext cx="3072238" cy="216256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200" dirty="0">
                <a:solidFill>
                  <a:schemeClr val="bg1"/>
                </a:solidFill>
              </a:rPr>
              <a:t>Both the Breadth-First Search (BFS) and A* algorithms excel in finding optimal solutions while maintaining impressive speed being the fastest and most capable of all algorithms</a:t>
            </a:r>
          </a:p>
          <a:p>
            <a:pPr marL="171450" lvl="0" indent="-171450" algn="just" rtl="0">
              <a:spcBef>
                <a:spcPts val="0"/>
              </a:spcBef>
              <a:spcAft>
                <a:spcPts val="0"/>
              </a:spcAft>
              <a:buFont typeface="Arial" panose="020B0604020202020204" pitchFamily="34" charset="0"/>
              <a:buChar char="•"/>
            </a:pPr>
            <a:endParaRPr lang="pt-PT" sz="1200" dirty="0">
              <a:solidFill>
                <a:schemeClr val="bg1"/>
              </a:solidFill>
            </a:endParaRPr>
          </a:p>
          <a:p>
            <a:pPr marL="171450" lvl="0" indent="-171450" algn="just" rtl="0">
              <a:spcBef>
                <a:spcPts val="0"/>
              </a:spcBef>
              <a:spcAft>
                <a:spcPts val="0"/>
              </a:spcAft>
              <a:buFont typeface="Arial" panose="020B0604020202020204" pitchFamily="34" charset="0"/>
              <a:buChar char="•"/>
            </a:pPr>
            <a:r>
              <a:rPr lang="en-US" sz="1200" dirty="0">
                <a:solidFill>
                  <a:schemeClr val="bg1"/>
                </a:solidFill>
              </a:rPr>
              <a:t>The significant number of nodes stored in memory directly influences the time required for the Iterative Deepening Search (IDS) algorithm to reach a solution.</a:t>
            </a:r>
            <a:endParaRPr lang="pt-PT" sz="1200" dirty="0">
              <a:solidFill>
                <a:schemeClr val="bg1"/>
              </a:solidFill>
            </a:endParaRPr>
          </a:p>
          <a:p>
            <a:pPr marL="171450" lvl="0" indent="-171450" algn="just" rtl="0">
              <a:spcBef>
                <a:spcPts val="0"/>
              </a:spcBef>
              <a:spcAft>
                <a:spcPts val="0"/>
              </a:spcAft>
              <a:buFont typeface="Arial" panose="020B0604020202020204" pitchFamily="34" charset="0"/>
              <a:buChar char="•"/>
            </a:pPr>
            <a:endParaRPr lang="en-US" sz="1200" dirty="0">
              <a:solidFill>
                <a:schemeClr val="bg1"/>
              </a:solidFill>
            </a:endParaRPr>
          </a:p>
        </p:txBody>
      </p:sp>
    </p:spTree>
    <p:extLst>
      <p:ext uri="{BB962C8B-B14F-4D97-AF65-F5344CB8AC3E}">
        <p14:creationId xmlns:p14="http://schemas.microsoft.com/office/powerpoint/2010/main" val="333555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37667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6925" y="1045890"/>
            <a:ext cx="2495100" cy="376674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796922" y="2330153"/>
            <a:ext cx="2124672" cy="19172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This heuristic prioritizes states where the controlled atom/molecule is nearer to a potential bonding atom. The Manhattan distance heuristic exceed expectations, delivering excellent results even with the greedy algorithm, which can sometimes struggle to find feasible solutions.</a:t>
            </a:r>
          </a:p>
          <a:p>
            <a:pPr marL="0" lvl="0" indent="0" algn="just" rtl="0">
              <a:spcBef>
                <a:spcPts val="0"/>
              </a:spcBef>
              <a:spcAft>
                <a:spcPts val="0"/>
              </a:spcAft>
              <a:buNone/>
            </a:pPr>
            <a:endParaRPr lang="en-US" sz="1100" dirty="0"/>
          </a:p>
        </p:txBody>
      </p:sp>
      <p:sp>
        <p:nvSpPr>
          <p:cNvPr id="415" name="Google Shape;415;p40"/>
          <p:cNvSpPr txBox="1">
            <a:spLocks noGrp="1"/>
          </p:cNvSpPr>
          <p:nvPr>
            <p:ph type="title"/>
          </p:nvPr>
        </p:nvSpPr>
        <p:spPr>
          <a:xfrm>
            <a:off x="611708" y="1621208"/>
            <a:ext cx="24951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Manhattan </a:t>
            </a:r>
            <a:r>
              <a:rPr lang="pt-PT" dirty="0" err="1"/>
              <a:t>Distance</a:t>
            </a:r>
            <a:endParaRPr lang="pt-PT"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7" name="Google Shape;417;p40"/>
          <p:cNvSpPr txBox="1">
            <a:spLocks noGrp="1"/>
          </p:cNvSpPr>
          <p:nvPr>
            <p:ph type="title" idx="3"/>
          </p:nvPr>
        </p:nvSpPr>
        <p:spPr>
          <a:xfrm>
            <a:off x="3330843" y="1621216"/>
            <a:ext cx="2500424"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err="1"/>
              <a:t>Prioritize</a:t>
            </a:r>
            <a:r>
              <a:rPr lang="pt-PT" dirty="0"/>
              <a:t> Free </a:t>
            </a:r>
            <a:r>
              <a:rPr lang="pt-PT" dirty="0" err="1"/>
              <a:t>Electrons</a:t>
            </a:r>
            <a:endParaRPr lang="pt-PT"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20" name="Google Shape;420;p40"/>
          <p:cNvSpPr txBox="1">
            <a:spLocks noGrp="1"/>
          </p:cNvSpPr>
          <p:nvPr>
            <p:ph type="title" idx="6"/>
          </p:nvPr>
        </p:nvSpPr>
        <p:spPr>
          <a:xfrm>
            <a:off x="6031975" y="1621208"/>
            <a:ext cx="24951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dirty="0"/>
              <a:t>Minimize Free </a:t>
            </a:r>
            <a:r>
              <a:rPr lang="pt-PT" dirty="0" err="1"/>
              <a:t>Electrons</a:t>
            </a:r>
            <a:endParaRPr lang="pt-PT"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4;p40">
            <a:extLst>
              <a:ext uri="{FF2B5EF4-FFF2-40B4-BE49-F238E27FC236}">
                <a16:creationId xmlns:a16="http://schemas.microsoft.com/office/drawing/2014/main" id="{6CA6E0D0-F5DE-E660-86A1-896CEF784124}"/>
              </a:ext>
            </a:extLst>
          </p:cNvPr>
          <p:cNvSpPr txBox="1">
            <a:spLocks/>
          </p:cNvSpPr>
          <p:nvPr/>
        </p:nvSpPr>
        <p:spPr>
          <a:xfrm>
            <a:off x="3571951" y="2336045"/>
            <a:ext cx="2000098" cy="2174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This heuristic prioritizes bonding by connecting the player molecule to atoms with more free electrons. While not as promising as the Manhattan distance heuristic, it still achieved good solutions. However, when paired with the greedy algorithm, it often struggled to calculate feasible solutions.</a:t>
            </a:r>
          </a:p>
        </p:txBody>
      </p:sp>
      <p:sp>
        <p:nvSpPr>
          <p:cNvPr id="26" name="Google Shape;414;p40">
            <a:extLst>
              <a:ext uri="{FF2B5EF4-FFF2-40B4-BE49-F238E27FC236}">
                <a16:creationId xmlns:a16="http://schemas.microsoft.com/office/drawing/2014/main" id="{208747D2-C371-B8BC-538E-6F5084F1A0BA}"/>
              </a:ext>
            </a:extLst>
          </p:cNvPr>
          <p:cNvSpPr txBox="1">
            <a:spLocks/>
          </p:cNvSpPr>
          <p:nvPr/>
        </p:nvSpPr>
        <p:spPr>
          <a:xfrm>
            <a:off x="6261226" y="2348964"/>
            <a:ext cx="1989148" cy="1811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aleway Medium"/>
              <a:buNone/>
              <a:defRPr sz="1400" b="0" i="0" u="none" strike="noStrike" cap="none">
                <a:solidFill>
                  <a:schemeClr val="accent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1"/>
              </a:buClr>
              <a:buSzPts val="1400"/>
              <a:buFont typeface="Raleway Medium"/>
              <a:buNone/>
              <a:defRPr sz="1400" b="0" i="0" u="none" strike="noStrike" cap="none">
                <a:solidFill>
                  <a:schemeClr val="dk1"/>
                </a:solidFill>
                <a:latin typeface="Raleway Medium"/>
                <a:ea typeface="Raleway Medium"/>
                <a:cs typeface="Raleway Medium"/>
                <a:sym typeface="Raleway Medium"/>
              </a:defRPr>
            </a:lvl9pPr>
          </a:lstStyle>
          <a:p>
            <a:pPr marL="0" indent="0" algn="just"/>
            <a:r>
              <a:rPr lang="en-US" sz="1100" dirty="0"/>
              <a:t>This heuristic evaluates the number of free electrons and favors states with fewer free electrons. While it operates within a reasonable search time frame, solutions generated may not be as optimal as with other heuristics. Additionally, this heuristic when paired with the greedy search can struggle to find feasible solutions.</a:t>
            </a: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Heuristics - </a:t>
            </a:r>
            <a:r>
              <a:rPr lang="en-US" dirty="0"/>
              <a:t>analysis</a:t>
            </a:r>
            <a:endParaRPr dirty="0"/>
          </a:p>
        </p:txBody>
      </p:sp>
    </p:spTree>
    <p:extLst>
      <p:ext uri="{BB962C8B-B14F-4D97-AF65-F5344CB8AC3E}">
        <p14:creationId xmlns:p14="http://schemas.microsoft.com/office/powerpoint/2010/main" val="1870911061"/>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E94953"/>
      </a:accent1>
      <a:accent2>
        <a:srgbClr val="3C3C3B"/>
      </a:accent2>
      <a:accent3>
        <a:srgbClr val="C66360"/>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1079</Words>
  <Application>Microsoft Office PowerPoint</Application>
  <PresentationFormat>On-screen Show (16:9)</PresentationFormat>
  <Paragraphs>98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Raleway</vt:lpstr>
      <vt:lpstr>Bebas Neue</vt:lpstr>
      <vt:lpstr>Nunito</vt:lpstr>
      <vt:lpstr>Raleway Medium</vt:lpstr>
      <vt:lpstr>Arial</vt:lpstr>
      <vt:lpstr>Artificial Intelligence (AI) Startup Business Plan by Slidesgo</vt:lpstr>
      <vt:lpstr>ARTIFICIAL INTELLIGENCE</vt:lpstr>
      <vt:lpstr>Sokobond</vt:lpstr>
      <vt:lpstr>Problem Formulation</vt:lpstr>
      <vt:lpstr>Breadth-First Search (BFS)</vt:lpstr>
      <vt:lpstr>Heuristics and algorithms</vt:lpstr>
      <vt:lpstr>Breadth-First Search (BFS)</vt:lpstr>
      <vt:lpstr>A* aLGORITHM</vt:lpstr>
      <vt:lpstr>algorithms - analysis</vt:lpstr>
      <vt:lpstr>Manhattan Distance</vt:lpstr>
      <vt:lpstr>Heuristics - analysis</vt:lpstr>
      <vt:lpstr>Conclusion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dc:creator>tomás martins</dc:creator>
  <cp:lastModifiedBy>tomás martins</cp:lastModifiedBy>
  <cp:revision>7</cp:revision>
  <dcterms:modified xsi:type="dcterms:W3CDTF">2024-04-01T17:44:15Z</dcterms:modified>
</cp:coreProperties>
</file>