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8" r:id="rId3"/>
    <p:sldId id="278" r:id="rId4"/>
    <p:sldId id="265" r:id="rId5"/>
    <p:sldId id="307" r:id="rId6"/>
    <p:sldId id="276" r:id="rId7"/>
  </p:sldIdLst>
  <p:sldSz cx="9144000" cy="5143500" type="screen16x9"/>
  <p:notesSz cx="6858000" cy="9144000"/>
  <p:embeddedFontLst>
    <p:embeddedFont>
      <p:font typeface="Abel" panose="02000506030000020004" pitchFamily="2" charset="0"/>
      <p:regular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149F5-B684-4151-AE18-920F48B2FE76}">
  <a:tblStyle styleId="{3DE149F5-B684-4151-AE18-920F48B2F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bc29635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bc29635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bcd4fe9472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bcd4fe9472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c99b2e56c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c99b2e56c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bc99b2e56c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bc99b2e56c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3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bcd4fe9472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bcd4fe9472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373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55400" y="364900"/>
            <a:ext cx="4088602" cy="34920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12" y="4215775"/>
            <a:ext cx="9145628" cy="275450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 hasCustomPrompt="1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478153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202" name="Google Shape;202;p13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3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5415415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5415412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5415415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5415412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5415415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5415412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 flipH="1">
            <a:off x="2410673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 flipH="1">
            <a:off x="1455775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 flipH="1">
            <a:off x="2410673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 flipH="1">
            <a:off x="1455775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 flipH="1">
            <a:off x="2410673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 flipH="1">
            <a:off x="1455775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/>
          <p:nvPr/>
        </p:nvSpPr>
        <p:spPr>
          <a:xfrm rot="10800000">
            <a:off x="6616075" y="428613"/>
            <a:ext cx="2527925" cy="221766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0" y="4759501"/>
            <a:ext cx="3212165" cy="290473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1_1_1_1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3" y="4692001"/>
            <a:ext cx="3230542" cy="360205"/>
          </a:xfrm>
          <a:custGeom>
            <a:avLst/>
            <a:gdLst/>
            <a:ahLst/>
            <a:cxnLst/>
            <a:rect l="l" t="t" r="r" b="b"/>
            <a:pathLst>
              <a:path w="100852" h="11245" extrusionOk="0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flipH="1">
            <a:off x="7382063" y="397825"/>
            <a:ext cx="2097424" cy="206101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/>
          <p:nvPr/>
        </p:nvSpPr>
        <p:spPr>
          <a:xfrm>
            <a:off x="247375" y="190336"/>
            <a:ext cx="1167900" cy="116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hasCustomPrompt="1"/>
          </p:nvPr>
        </p:nvSpPr>
        <p:spPr>
          <a:xfrm>
            <a:off x="2726150" y="994875"/>
            <a:ext cx="36918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2832000" y="19909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title" idx="2" hasCustomPrompt="1"/>
          </p:nvPr>
        </p:nvSpPr>
        <p:spPr>
          <a:xfrm>
            <a:off x="1023625" y="2844175"/>
            <a:ext cx="28593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3"/>
          </p:nvPr>
        </p:nvSpPr>
        <p:spPr>
          <a:xfrm>
            <a:off x="713275" y="38402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title" idx="4" hasCustomPrompt="1"/>
          </p:nvPr>
        </p:nvSpPr>
        <p:spPr>
          <a:xfrm>
            <a:off x="5261075" y="2844175"/>
            <a:ext cx="28593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5"/>
          </p:nvPr>
        </p:nvSpPr>
        <p:spPr>
          <a:xfrm>
            <a:off x="4950725" y="38402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917911" y="7112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flipH="1">
            <a:off x="7574289" y="1063950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4637123" y="257368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6"/>
          <p:cNvGrpSpPr/>
          <p:nvPr/>
        </p:nvGrpSpPr>
        <p:grpSpPr>
          <a:xfrm>
            <a:off x="144387" y="4772783"/>
            <a:ext cx="8972822" cy="310243"/>
            <a:chOff x="144387" y="4772783"/>
            <a:chExt cx="8972822" cy="310243"/>
          </a:xfrm>
        </p:grpSpPr>
        <p:sp>
          <p:nvSpPr>
            <p:cNvPr id="366" name="Google Shape;366;p26"/>
            <p:cNvSpPr/>
            <p:nvPr/>
          </p:nvSpPr>
          <p:spPr>
            <a:xfrm>
              <a:off x="7665017" y="4924571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311939" y="4772783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5027942" y="4925201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flipH="1">
              <a:off x="144387" y="4876115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882891" y="4980689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8951836" y="492585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3111435" y="4796193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6"/>
          <p:cNvSpPr/>
          <p:nvPr/>
        </p:nvSpPr>
        <p:spPr>
          <a:xfrm>
            <a:off x="825" y="4426726"/>
            <a:ext cx="9144064" cy="116801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-75550" y="200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6070575" y="4056851"/>
            <a:ext cx="3073373" cy="2624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-800" y="3021547"/>
            <a:ext cx="9145628" cy="3948820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3115386" y="72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5657561" y="1986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 flipH="1">
            <a:off x="6997961" y="1709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 flipH="1">
            <a:off x="496086" y="4080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7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555" name="Google Shape;555;p37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556" name="Google Shape;556;p37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2" extrusionOk="0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69" extrusionOk="0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70" extrusionOk="0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1" extrusionOk="0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643" extrusionOk="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6" extrusionOk="0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7" extrusionOk="0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37"/>
            <p:cNvSpPr/>
            <p:nvPr/>
          </p:nvSpPr>
          <p:spPr>
            <a:xfrm>
              <a:off x="-2160150" y="3661010"/>
              <a:ext cx="14325173" cy="1632339"/>
            </a:xfrm>
            <a:custGeom>
              <a:avLst/>
              <a:gdLst/>
              <a:ahLst/>
              <a:cxnLst/>
              <a:rect l="l" t="t" r="r" b="b"/>
              <a:pathLst>
                <a:path w="152436" h="17369" extrusionOk="0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70" r:id="rId5"/>
    <p:sldLayoutId id="2147483672" r:id="rId6"/>
    <p:sldLayoutId id="2147483682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andas/pandas_intro.asp" TargetMode="External"/><Relationship Id="rId3" Type="http://schemas.openxmlformats.org/officeDocument/2006/relationships/hyperlink" Target="https://www.kaggle.com/datasets/sakshisatre/titanic-dataset" TargetMode="External"/><Relationship Id="rId7" Type="http://schemas.openxmlformats.org/officeDocument/2006/relationships/hyperlink" Target="https://www.ibm.com/topics/neural-networks" TargetMode="External"/><Relationship Id="rId12" Type="http://schemas.openxmlformats.org/officeDocument/2006/relationships/hyperlink" Target="https://www.tensorflow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difference-between-random-forest-and-decision-tree/" TargetMode="External"/><Relationship Id="rId11" Type="http://schemas.openxmlformats.org/officeDocument/2006/relationships/hyperlink" Target="https://matplotlib.org/" TargetMode="External"/><Relationship Id="rId5" Type="http://schemas.openxmlformats.org/officeDocument/2006/relationships/hyperlink" Target="https://www.ibm.com/topics/decision-trees" TargetMode="External"/><Relationship Id="rId10" Type="http://schemas.openxmlformats.org/officeDocument/2006/relationships/hyperlink" Target="https://www.codecademy.com/article/scikit-learn" TargetMode="External"/><Relationship Id="rId4" Type="http://schemas.openxmlformats.org/officeDocument/2006/relationships/hyperlink" Target="https://www.ibm.com/docs/en/watson-studio-local/1.2.3?topic=visualizations-linear-regression" TargetMode="External"/><Relationship Id="rId9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</a:t>
            </a:r>
            <a:r>
              <a:rPr lang="pt-PT" dirty="0" err="1"/>
              <a:t>Titanic</a:t>
            </a:r>
            <a:r>
              <a:rPr lang="pt-PT" dirty="0"/>
              <a:t> data set </a:t>
            </a:r>
            <a:r>
              <a:rPr lang="pt-PT" dirty="0" err="1"/>
              <a:t>analysis</a:t>
            </a:r>
            <a:r>
              <a:rPr lang="en" dirty="0"/>
              <a:t>—</a:t>
            </a:r>
            <a:endParaRPr dirty="0"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1"/>
          </p:nvPr>
        </p:nvSpPr>
        <p:spPr>
          <a:xfrm>
            <a:off x="386123" y="2886100"/>
            <a:ext cx="4176900" cy="649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Up202108689 – António Azevedo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Up202108794 – José Martins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Up202108776 – Tomás Martins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74" name="Google Shape;574;p40"/>
          <p:cNvSpPr txBox="1">
            <a:spLocks noGrp="1"/>
          </p:cNvSpPr>
          <p:nvPr>
            <p:ph type="ctrTitle" idx="2"/>
          </p:nvPr>
        </p:nvSpPr>
        <p:spPr>
          <a:xfrm>
            <a:off x="346667" y="1351995"/>
            <a:ext cx="5147284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 err="1">
                <a:solidFill>
                  <a:schemeClr val="accent5"/>
                </a:solidFill>
              </a:rPr>
              <a:t>Iart</a:t>
            </a:r>
            <a:r>
              <a:rPr lang="pt-PT" dirty="0">
                <a:solidFill>
                  <a:schemeClr val="accent5"/>
                </a:solidFill>
              </a:rPr>
              <a:t> proj2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575" name="Google Shape;575;p40"/>
          <p:cNvGrpSpPr/>
          <p:nvPr/>
        </p:nvGrpSpPr>
        <p:grpSpPr>
          <a:xfrm>
            <a:off x="5069451" y="962594"/>
            <a:ext cx="8149760" cy="6883683"/>
            <a:chOff x="2701133" y="829600"/>
            <a:chExt cx="3921548" cy="3484351"/>
          </a:xfrm>
        </p:grpSpPr>
        <p:sp>
          <p:nvSpPr>
            <p:cNvPr id="576" name="Google Shape;576;p40"/>
            <p:cNvSpPr/>
            <p:nvPr/>
          </p:nvSpPr>
          <p:spPr>
            <a:xfrm>
              <a:off x="3772318" y="1182419"/>
              <a:ext cx="67899" cy="1399447"/>
            </a:xfrm>
            <a:custGeom>
              <a:avLst/>
              <a:gdLst/>
              <a:ahLst/>
              <a:cxnLst/>
              <a:rect l="l" t="t" r="r" b="b"/>
              <a:pathLst>
                <a:path w="2220" h="45756" extrusionOk="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123349" y="1997731"/>
              <a:ext cx="560990" cy="490859"/>
            </a:xfrm>
            <a:custGeom>
              <a:avLst/>
              <a:gdLst/>
              <a:ahLst/>
              <a:cxnLst/>
              <a:rect l="l" t="t" r="r" b="b"/>
              <a:pathLst>
                <a:path w="18342" h="16049" extrusionOk="0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162864" y="1997731"/>
              <a:ext cx="521474" cy="490859"/>
            </a:xfrm>
            <a:custGeom>
              <a:avLst/>
              <a:gdLst/>
              <a:ahLst/>
              <a:cxnLst/>
              <a:rect l="l" t="t" r="r" b="b"/>
              <a:pathLst>
                <a:path w="17050" h="16049" extrusionOk="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40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580" name="Google Shape;580;p40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avLst/>
                <a:gdLst/>
                <a:ahLst/>
                <a:cxnLst/>
                <a:rect l="l" t="t" r="r" b="b"/>
                <a:pathLst>
                  <a:path w="108096" h="53878" extrusionOk="0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avLst/>
                <a:gdLst/>
                <a:ahLst/>
                <a:cxnLst/>
                <a:rect l="l" t="t" r="r" b="b"/>
                <a:pathLst>
                  <a:path w="39342" h="21489" extrusionOk="0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0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4464" extrusionOk="0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0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16464" extrusionOk="0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0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659" extrusionOk="0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0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86" extrusionOk="0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0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14415" extrusionOk="0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0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29513" extrusionOk="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0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29513" extrusionOk="0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0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927" extrusionOk="0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0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6927" extrusionOk="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0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32098" extrusionOk="0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0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35025" extrusionOk="0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0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14952" h="51561" extrusionOk="0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0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5390" extrusionOk="0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0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43342" extrusionOk="0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9610" extrusionOk="0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51561" extrusionOk="0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0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8439" extrusionOk="0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35293" extrusionOk="0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0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5390" extrusionOk="0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0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47171" extrusionOk="0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8756" extrusionOk="0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0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avLst/>
                <a:gdLst/>
                <a:ahLst/>
                <a:cxnLst/>
                <a:rect l="l" t="t" r="r" b="b"/>
                <a:pathLst>
                  <a:path w="21854" h="16415" extrusionOk="0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0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9513" extrusionOk="0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avLst/>
                <a:gdLst/>
                <a:ahLst/>
                <a:cxnLst/>
                <a:rect l="l" t="t" r="r" b="b"/>
                <a:pathLst>
                  <a:path w="41585" h="26756" extrusionOk="0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2701133" y="2477383"/>
              <a:ext cx="3921548" cy="1836568"/>
            </a:xfrm>
            <a:custGeom>
              <a:avLst/>
              <a:gdLst/>
              <a:ahLst/>
              <a:cxnLst/>
              <a:rect l="l" t="t" r="r" b="b"/>
              <a:pathLst>
                <a:path w="128218" h="60048" extrusionOk="0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015939" y="2477378"/>
              <a:ext cx="3313005" cy="210528"/>
            </a:xfrm>
            <a:custGeom>
              <a:avLst/>
              <a:gdLst/>
              <a:ahLst/>
              <a:cxnLst/>
              <a:rect l="l" t="t" r="r" b="b"/>
              <a:pathLst>
                <a:path w="110877" h="4709" extrusionOk="0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1710889" y="3681290"/>
            <a:ext cx="2181562" cy="673098"/>
            <a:chOff x="799450" y="3532500"/>
            <a:chExt cx="1937100" cy="597672"/>
          </a:xfrm>
        </p:grpSpPr>
        <p:grpSp>
          <p:nvGrpSpPr>
            <p:cNvPr id="609" name="Google Shape;609;p40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610" name="Google Shape;610;p40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4769" h="1444" extrusionOk="0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PT"/>
              </a:p>
            </p:txBody>
          </p:sp>
          <p:cxnSp>
            <p:nvCxnSpPr>
              <p:cNvPr id="611" name="Google Shape;611;p40"/>
              <p:cNvCxnSpPr/>
              <p:nvPr/>
            </p:nvCxnSpPr>
            <p:spPr>
              <a:xfrm rot="10800000" flipH="1">
                <a:off x="883550" y="3581550"/>
                <a:ext cx="143700" cy="30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40"/>
              <p:cNvCxnSpPr/>
              <p:nvPr/>
            </p:nvCxnSpPr>
            <p:spPr>
              <a:xfrm rot="10800000" flipH="1">
                <a:off x="966900" y="3584925"/>
                <a:ext cx="62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40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14" name="Google Shape;614;p40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0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0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17" name="Google Shape;617;p40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618" name="Google Shape;618;p40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619" name="Google Shape;619;p40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40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40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622" name="Google Shape;622;p40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3" name="Google Shape;623;p40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624" name="Google Shape;624;p40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40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40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40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40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40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40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40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40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40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40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40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40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40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40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40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40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40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40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40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40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40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40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40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40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40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40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51" name="Google Shape;651;p40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652" name="Google Shape;652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40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655" name="Google Shape;655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40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40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661" name="Google Shape;661;p4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Picture 712" descr="A person with blue hair and blue jacket with blue pants and blue shirt with question marks above his head&#10;&#10;Description automatically generated">
            <a:extLst>
              <a:ext uri="{FF2B5EF4-FFF2-40B4-BE49-F238E27FC236}">
                <a16:creationId xmlns:a16="http://schemas.microsoft.com/office/drawing/2014/main" id="{84875444-06F3-11F8-BA01-7CCF08C9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268">
            <a:off x="6270483" y="939458"/>
            <a:ext cx="2014525" cy="2014525"/>
          </a:xfrm>
          <a:prstGeom prst="rect">
            <a:avLst/>
          </a:prstGeom>
        </p:spPr>
      </p:pic>
      <p:sp>
        <p:nvSpPr>
          <p:cNvPr id="673" name="Google Shape;673;p42"/>
          <p:cNvSpPr/>
          <p:nvPr/>
        </p:nvSpPr>
        <p:spPr>
          <a:xfrm flipH="1">
            <a:off x="556402" y="15700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77" name="Google Shape;677;p42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The data set features —</a:t>
            </a:r>
            <a:endParaRPr dirty="0"/>
          </a:p>
        </p:txBody>
      </p:sp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297131" y="1399120"/>
            <a:ext cx="4405873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1.           Passenger class;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2"/>
          <p:cNvSpPr/>
          <p:nvPr/>
        </p:nvSpPr>
        <p:spPr>
          <a:xfrm flipH="1">
            <a:off x="6714370" y="4234340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693" name="Google Shape;693;p42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673;p42">
            <a:extLst>
              <a:ext uri="{FF2B5EF4-FFF2-40B4-BE49-F238E27FC236}">
                <a16:creationId xmlns:a16="http://schemas.microsoft.com/office/drawing/2014/main" id="{52F0882D-EBA5-9311-277F-460A0332D816}"/>
              </a:ext>
            </a:extLst>
          </p:cNvPr>
          <p:cNvSpPr/>
          <p:nvPr/>
        </p:nvSpPr>
        <p:spPr>
          <a:xfrm flipH="1">
            <a:off x="556402" y="1854297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3" name="Google Shape;679;p42">
            <a:extLst>
              <a:ext uri="{FF2B5EF4-FFF2-40B4-BE49-F238E27FC236}">
                <a16:creationId xmlns:a16="http://schemas.microsoft.com/office/drawing/2014/main" id="{AE293AB6-A6EA-8D1A-E629-18E00645F481}"/>
              </a:ext>
            </a:extLst>
          </p:cNvPr>
          <p:cNvSpPr txBox="1">
            <a:spLocks/>
          </p:cNvSpPr>
          <p:nvPr/>
        </p:nvSpPr>
        <p:spPr>
          <a:xfrm>
            <a:off x="297131" y="1683416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2.           </a:t>
            </a:r>
            <a:r>
              <a:rPr lang="pt-PT" dirty="0" err="1">
                <a:solidFill>
                  <a:schemeClr val="accent5"/>
                </a:solidFill>
              </a:rPr>
              <a:t>Survived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54" name="Google Shape;673;p42">
            <a:extLst>
              <a:ext uri="{FF2B5EF4-FFF2-40B4-BE49-F238E27FC236}">
                <a16:creationId xmlns:a16="http://schemas.microsoft.com/office/drawing/2014/main" id="{B8690D6A-CFF5-7B33-4937-3B1B89180760}"/>
              </a:ext>
            </a:extLst>
          </p:cNvPr>
          <p:cNvSpPr/>
          <p:nvPr/>
        </p:nvSpPr>
        <p:spPr>
          <a:xfrm flipH="1">
            <a:off x="556402" y="2418605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55" name="Google Shape;679;p42">
            <a:extLst>
              <a:ext uri="{FF2B5EF4-FFF2-40B4-BE49-F238E27FC236}">
                <a16:creationId xmlns:a16="http://schemas.microsoft.com/office/drawing/2014/main" id="{D781D799-958F-2C05-E686-637C87727F76}"/>
              </a:ext>
            </a:extLst>
          </p:cNvPr>
          <p:cNvSpPr txBox="1">
            <a:spLocks/>
          </p:cNvSpPr>
          <p:nvPr/>
        </p:nvSpPr>
        <p:spPr>
          <a:xfrm>
            <a:off x="297131" y="2247724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4.           </a:t>
            </a:r>
            <a:r>
              <a:rPr lang="pt-PT" dirty="0" err="1">
                <a:solidFill>
                  <a:schemeClr val="accent5"/>
                </a:solidFill>
              </a:rPr>
              <a:t>Name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40" name="Google Shape;673;p42">
            <a:extLst>
              <a:ext uri="{FF2B5EF4-FFF2-40B4-BE49-F238E27FC236}">
                <a16:creationId xmlns:a16="http://schemas.microsoft.com/office/drawing/2014/main" id="{1BE86437-2BB6-3509-72DE-FC144040EC88}"/>
              </a:ext>
            </a:extLst>
          </p:cNvPr>
          <p:cNvSpPr/>
          <p:nvPr/>
        </p:nvSpPr>
        <p:spPr>
          <a:xfrm flipH="1">
            <a:off x="558771" y="2675026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41" name="Google Shape;679;p42">
            <a:extLst>
              <a:ext uri="{FF2B5EF4-FFF2-40B4-BE49-F238E27FC236}">
                <a16:creationId xmlns:a16="http://schemas.microsoft.com/office/drawing/2014/main" id="{987A05DD-6BE3-9F3D-2C9A-BBF3A1D44A77}"/>
              </a:ext>
            </a:extLst>
          </p:cNvPr>
          <p:cNvSpPr txBox="1">
            <a:spLocks/>
          </p:cNvSpPr>
          <p:nvPr/>
        </p:nvSpPr>
        <p:spPr>
          <a:xfrm>
            <a:off x="299500" y="2504145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5.           </a:t>
            </a:r>
            <a:r>
              <a:rPr lang="pt-PT" dirty="0" err="1">
                <a:solidFill>
                  <a:schemeClr val="accent5"/>
                </a:solidFill>
              </a:rPr>
              <a:t>Sex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42" name="Google Shape;673;p42">
            <a:extLst>
              <a:ext uri="{FF2B5EF4-FFF2-40B4-BE49-F238E27FC236}">
                <a16:creationId xmlns:a16="http://schemas.microsoft.com/office/drawing/2014/main" id="{570043E2-1660-0A8B-6FA6-456CAC17E00E}"/>
              </a:ext>
            </a:extLst>
          </p:cNvPr>
          <p:cNvSpPr/>
          <p:nvPr/>
        </p:nvSpPr>
        <p:spPr>
          <a:xfrm flipH="1">
            <a:off x="558771" y="2959322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43" name="Google Shape;679;p42">
            <a:extLst>
              <a:ext uri="{FF2B5EF4-FFF2-40B4-BE49-F238E27FC236}">
                <a16:creationId xmlns:a16="http://schemas.microsoft.com/office/drawing/2014/main" id="{D5A31873-49AF-2EC4-5700-D2E32BAEDE4B}"/>
              </a:ext>
            </a:extLst>
          </p:cNvPr>
          <p:cNvSpPr txBox="1">
            <a:spLocks/>
          </p:cNvSpPr>
          <p:nvPr/>
        </p:nvSpPr>
        <p:spPr>
          <a:xfrm>
            <a:off x="299500" y="2788441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6.           Age; </a:t>
            </a:r>
          </a:p>
        </p:txBody>
      </p:sp>
      <p:sp>
        <p:nvSpPr>
          <p:cNvPr id="644" name="Google Shape;673;p42">
            <a:extLst>
              <a:ext uri="{FF2B5EF4-FFF2-40B4-BE49-F238E27FC236}">
                <a16:creationId xmlns:a16="http://schemas.microsoft.com/office/drawing/2014/main" id="{7ECA89C1-EF7D-DAC6-A398-229A719327B2}"/>
              </a:ext>
            </a:extLst>
          </p:cNvPr>
          <p:cNvSpPr/>
          <p:nvPr/>
        </p:nvSpPr>
        <p:spPr>
          <a:xfrm flipH="1">
            <a:off x="558771" y="3239334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45" name="Google Shape;679;p42">
            <a:extLst>
              <a:ext uri="{FF2B5EF4-FFF2-40B4-BE49-F238E27FC236}">
                <a16:creationId xmlns:a16="http://schemas.microsoft.com/office/drawing/2014/main" id="{C4B64B76-A049-688C-04FA-E07001D24259}"/>
              </a:ext>
            </a:extLst>
          </p:cNvPr>
          <p:cNvSpPr txBox="1">
            <a:spLocks/>
          </p:cNvSpPr>
          <p:nvPr/>
        </p:nvSpPr>
        <p:spPr>
          <a:xfrm>
            <a:off x="299500" y="3068453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7.           </a:t>
            </a:r>
            <a:r>
              <a:rPr lang="pt-PT" dirty="0" err="1">
                <a:solidFill>
                  <a:schemeClr val="accent5"/>
                </a:solidFill>
              </a:rPr>
              <a:t>Sibling</a:t>
            </a:r>
            <a:r>
              <a:rPr lang="pt-PT" dirty="0">
                <a:solidFill>
                  <a:schemeClr val="accent5"/>
                </a:solidFill>
              </a:rPr>
              <a:t>/</a:t>
            </a:r>
            <a:r>
              <a:rPr lang="pt-PT" dirty="0" err="1">
                <a:solidFill>
                  <a:schemeClr val="accent5"/>
                </a:solidFill>
              </a:rPr>
              <a:t>Spouse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46" name="Google Shape;673;p42">
            <a:extLst>
              <a:ext uri="{FF2B5EF4-FFF2-40B4-BE49-F238E27FC236}">
                <a16:creationId xmlns:a16="http://schemas.microsoft.com/office/drawing/2014/main" id="{68D7E2F2-B9B8-AE95-7CCF-CBF7D540EBF7}"/>
              </a:ext>
            </a:extLst>
          </p:cNvPr>
          <p:cNvSpPr/>
          <p:nvPr/>
        </p:nvSpPr>
        <p:spPr>
          <a:xfrm flipH="1">
            <a:off x="558771" y="3523630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47" name="Google Shape;679;p42">
            <a:extLst>
              <a:ext uri="{FF2B5EF4-FFF2-40B4-BE49-F238E27FC236}">
                <a16:creationId xmlns:a16="http://schemas.microsoft.com/office/drawing/2014/main" id="{5263634D-3C7E-3A85-481B-C04833DA18DA}"/>
              </a:ext>
            </a:extLst>
          </p:cNvPr>
          <p:cNvSpPr txBox="1">
            <a:spLocks/>
          </p:cNvSpPr>
          <p:nvPr/>
        </p:nvSpPr>
        <p:spPr>
          <a:xfrm>
            <a:off x="299500" y="3352749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8.           </a:t>
            </a:r>
            <a:r>
              <a:rPr lang="pt-PT" dirty="0" err="1">
                <a:solidFill>
                  <a:schemeClr val="accent5"/>
                </a:solidFill>
              </a:rPr>
              <a:t>Parent</a:t>
            </a:r>
            <a:r>
              <a:rPr lang="pt-PT" dirty="0">
                <a:solidFill>
                  <a:schemeClr val="accent5"/>
                </a:solidFill>
              </a:rPr>
              <a:t>/</a:t>
            </a:r>
            <a:r>
              <a:rPr lang="pt-PT" dirty="0" err="1">
                <a:solidFill>
                  <a:schemeClr val="accent5"/>
                </a:solidFill>
              </a:rPr>
              <a:t>Children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48" name="Google Shape;673;p42">
            <a:extLst>
              <a:ext uri="{FF2B5EF4-FFF2-40B4-BE49-F238E27FC236}">
                <a16:creationId xmlns:a16="http://schemas.microsoft.com/office/drawing/2014/main" id="{687A5CDC-DA56-CE02-369E-CF49CEAB5F71}"/>
              </a:ext>
            </a:extLst>
          </p:cNvPr>
          <p:cNvSpPr/>
          <p:nvPr/>
        </p:nvSpPr>
        <p:spPr>
          <a:xfrm flipH="1">
            <a:off x="552402" y="3794920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49" name="Google Shape;679;p42">
            <a:extLst>
              <a:ext uri="{FF2B5EF4-FFF2-40B4-BE49-F238E27FC236}">
                <a16:creationId xmlns:a16="http://schemas.microsoft.com/office/drawing/2014/main" id="{72A3D16D-204E-DE90-4DF9-568A05A26E8C}"/>
              </a:ext>
            </a:extLst>
          </p:cNvPr>
          <p:cNvSpPr txBox="1">
            <a:spLocks/>
          </p:cNvSpPr>
          <p:nvPr/>
        </p:nvSpPr>
        <p:spPr>
          <a:xfrm>
            <a:off x="293131" y="3624039"/>
            <a:ext cx="440587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9.           Ticket; </a:t>
            </a:r>
          </a:p>
        </p:txBody>
      </p:sp>
      <p:sp>
        <p:nvSpPr>
          <p:cNvPr id="650" name="Google Shape;673;p42">
            <a:extLst>
              <a:ext uri="{FF2B5EF4-FFF2-40B4-BE49-F238E27FC236}">
                <a16:creationId xmlns:a16="http://schemas.microsoft.com/office/drawing/2014/main" id="{114318EF-06C9-C7C7-E7BE-6012BBC840C7}"/>
              </a:ext>
            </a:extLst>
          </p:cNvPr>
          <p:cNvSpPr/>
          <p:nvPr/>
        </p:nvSpPr>
        <p:spPr>
          <a:xfrm flipH="1">
            <a:off x="3909774" y="1553294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51" name="Google Shape;679;p42">
            <a:extLst>
              <a:ext uri="{FF2B5EF4-FFF2-40B4-BE49-F238E27FC236}">
                <a16:creationId xmlns:a16="http://schemas.microsoft.com/office/drawing/2014/main" id="{F46EA12D-4319-95A1-FDD8-20CE9E3ABAC7}"/>
              </a:ext>
            </a:extLst>
          </p:cNvPr>
          <p:cNvSpPr txBox="1">
            <a:spLocks/>
          </p:cNvSpPr>
          <p:nvPr/>
        </p:nvSpPr>
        <p:spPr>
          <a:xfrm>
            <a:off x="3516343" y="1400152"/>
            <a:ext cx="4577434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10.           Fare; </a:t>
            </a:r>
          </a:p>
        </p:txBody>
      </p:sp>
      <p:sp>
        <p:nvSpPr>
          <p:cNvPr id="652" name="Google Shape;673;p42">
            <a:extLst>
              <a:ext uri="{FF2B5EF4-FFF2-40B4-BE49-F238E27FC236}">
                <a16:creationId xmlns:a16="http://schemas.microsoft.com/office/drawing/2014/main" id="{95D6130F-C9AB-B6A6-2500-06B45A0FD431}"/>
              </a:ext>
            </a:extLst>
          </p:cNvPr>
          <p:cNvSpPr/>
          <p:nvPr/>
        </p:nvSpPr>
        <p:spPr>
          <a:xfrm flipH="1">
            <a:off x="3909774" y="1833306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53" name="Google Shape;679;p42">
            <a:extLst>
              <a:ext uri="{FF2B5EF4-FFF2-40B4-BE49-F238E27FC236}">
                <a16:creationId xmlns:a16="http://schemas.microsoft.com/office/drawing/2014/main" id="{84F25FE5-4F24-2695-5D59-75207F999137}"/>
              </a:ext>
            </a:extLst>
          </p:cNvPr>
          <p:cNvSpPr txBox="1">
            <a:spLocks/>
          </p:cNvSpPr>
          <p:nvPr/>
        </p:nvSpPr>
        <p:spPr>
          <a:xfrm>
            <a:off x="3519529" y="1662425"/>
            <a:ext cx="4536848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11.           </a:t>
            </a:r>
            <a:r>
              <a:rPr lang="pt-PT" dirty="0" err="1">
                <a:solidFill>
                  <a:schemeClr val="accent5"/>
                </a:solidFill>
              </a:rPr>
              <a:t>Cabin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54" name="Google Shape;673;p42">
            <a:extLst>
              <a:ext uri="{FF2B5EF4-FFF2-40B4-BE49-F238E27FC236}">
                <a16:creationId xmlns:a16="http://schemas.microsoft.com/office/drawing/2014/main" id="{AF7FE69B-35C3-FFA0-13B9-CCDC691CDED0}"/>
              </a:ext>
            </a:extLst>
          </p:cNvPr>
          <p:cNvSpPr/>
          <p:nvPr/>
        </p:nvSpPr>
        <p:spPr>
          <a:xfrm flipH="1">
            <a:off x="3909774" y="2117602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55" name="Google Shape;679;p42">
            <a:extLst>
              <a:ext uri="{FF2B5EF4-FFF2-40B4-BE49-F238E27FC236}">
                <a16:creationId xmlns:a16="http://schemas.microsoft.com/office/drawing/2014/main" id="{C91BA0FF-1990-6C2C-170D-FDA34582DDC6}"/>
              </a:ext>
            </a:extLst>
          </p:cNvPr>
          <p:cNvSpPr txBox="1">
            <a:spLocks/>
          </p:cNvSpPr>
          <p:nvPr/>
        </p:nvSpPr>
        <p:spPr>
          <a:xfrm>
            <a:off x="3519529" y="1946721"/>
            <a:ext cx="4536847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12.           </a:t>
            </a:r>
            <a:r>
              <a:rPr lang="pt-PT" dirty="0" err="1">
                <a:solidFill>
                  <a:schemeClr val="accent5"/>
                </a:solidFill>
              </a:rPr>
              <a:t>Embarked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66" name="Google Shape;673;p42">
            <a:extLst>
              <a:ext uri="{FF2B5EF4-FFF2-40B4-BE49-F238E27FC236}">
                <a16:creationId xmlns:a16="http://schemas.microsoft.com/office/drawing/2014/main" id="{270A45B9-5392-90B0-A8CF-42FE91E08E0C}"/>
              </a:ext>
            </a:extLst>
          </p:cNvPr>
          <p:cNvSpPr/>
          <p:nvPr/>
        </p:nvSpPr>
        <p:spPr>
          <a:xfrm flipH="1">
            <a:off x="3909774" y="2398402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67" name="Google Shape;679;p42">
            <a:extLst>
              <a:ext uri="{FF2B5EF4-FFF2-40B4-BE49-F238E27FC236}">
                <a16:creationId xmlns:a16="http://schemas.microsoft.com/office/drawing/2014/main" id="{2ADE64FF-80B5-7BEA-B158-C5BCFAF4647B}"/>
              </a:ext>
            </a:extLst>
          </p:cNvPr>
          <p:cNvSpPr txBox="1">
            <a:spLocks/>
          </p:cNvSpPr>
          <p:nvPr/>
        </p:nvSpPr>
        <p:spPr>
          <a:xfrm>
            <a:off x="3519528" y="2226937"/>
            <a:ext cx="4536848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13.           </a:t>
            </a:r>
            <a:r>
              <a:rPr lang="pt-PT" dirty="0" err="1">
                <a:solidFill>
                  <a:schemeClr val="accent5"/>
                </a:solidFill>
              </a:rPr>
              <a:t>Boat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672" name="Google Shape;673;p42">
            <a:extLst>
              <a:ext uri="{FF2B5EF4-FFF2-40B4-BE49-F238E27FC236}">
                <a16:creationId xmlns:a16="http://schemas.microsoft.com/office/drawing/2014/main" id="{3B82705D-2329-298B-D8BF-6711C2AD93B8}"/>
              </a:ext>
            </a:extLst>
          </p:cNvPr>
          <p:cNvSpPr/>
          <p:nvPr/>
        </p:nvSpPr>
        <p:spPr>
          <a:xfrm flipH="1">
            <a:off x="3906589" y="2667417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704" name="Google Shape;679;p42">
            <a:extLst>
              <a:ext uri="{FF2B5EF4-FFF2-40B4-BE49-F238E27FC236}">
                <a16:creationId xmlns:a16="http://schemas.microsoft.com/office/drawing/2014/main" id="{CA6A57B6-E5EB-5C4C-5227-A9449290074C}"/>
              </a:ext>
            </a:extLst>
          </p:cNvPr>
          <p:cNvSpPr txBox="1">
            <a:spLocks/>
          </p:cNvSpPr>
          <p:nvPr/>
        </p:nvSpPr>
        <p:spPr>
          <a:xfrm>
            <a:off x="3516343" y="2506324"/>
            <a:ext cx="4536848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14.           Body; </a:t>
            </a:r>
          </a:p>
        </p:txBody>
      </p:sp>
      <p:sp>
        <p:nvSpPr>
          <p:cNvPr id="705" name="Google Shape;673;p42">
            <a:extLst>
              <a:ext uri="{FF2B5EF4-FFF2-40B4-BE49-F238E27FC236}">
                <a16:creationId xmlns:a16="http://schemas.microsoft.com/office/drawing/2014/main" id="{789272B0-325C-646B-2A42-C771F1D888DA}"/>
              </a:ext>
            </a:extLst>
          </p:cNvPr>
          <p:cNvSpPr/>
          <p:nvPr/>
        </p:nvSpPr>
        <p:spPr>
          <a:xfrm flipH="1">
            <a:off x="558771" y="2130707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706" name="Google Shape;679;p42">
            <a:extLst>
              <a:ext uri="{FF2B5EF4-FFF2-40B4-BE49-F238E27FC236}">
                <a16:creationId xmlns:a16="http://schemas.microsoft.com/office/drawing/2014/main" id="{724CDF8A-E4A3-C536-F082-13219B352265}"/>
              </a:ext>
            </a:extLst>
          </p:cNvPr>
          <p:cNvSpPr txBox="1">
            <a:spLocks/>
          </p:cNvSpPr>
          <p:nvPr/>
        </p:nvSpPr>
        <p:spPr>
          <a:xfrm>
            <a:off x="294761" y="1976226"/>
            <a:ext cx="4379923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2200" b="1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bel"/>
              <a:buNone/>
              <a:defRPr sz="4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pt-PT" dirty="0">
                <a:solidFill>
                  <a:schemeClr val="accent5"/>
                </a:solidFill>
              </a:rPr>
              <a:t>3.           </a:t>
            </a:r>
            <a:r>
              <a:rPr lang="pt-PT" dirty="0" err="1">
                <a:solidFill>
                  <a:schemeClr val="accent5"/>
                </a:solidFill>
              </a:rPr>
              <a:t>Home</a:t>
            </a:r>
            <a:r>
              <a:rPr lang="pt-PT" dirty="0">
                <a:solidFill>
                  <a:schemeClr val="accent5"/>
                </a:solidFill>
              </a:rPr>
              <a:t> </a:t>
            </a:r>
            <a:r>
              <a:rPr lang="pt-PT" dirty="0" err="1">
                <a:solidFill>
                  <a:schemeClr val="accent5"/>
                </a:solidFill>
              </a:rPr>
              <a:t>destination</a:t>
            </a:r>
            <a:r>
              <a:rPr lang="pt-PT" dirty="0">
                <a:solidFill>
                  <a:schemeClr val="accent5"/>
                </a:solidFill>
              </a:rPr>
              <a:t>; </a:t>
            </a:r>
          </a:p>
        </p:txBody>
      </p:sp>
      <p:sp>
        <p:nvSpPr>
          <p:cNvPr id="714" name="Google Shape;677;p42">
            <a:extLst>
              <a:ext uri="{FF2B5EF4-FFF2-40B4-BE49-F238E27FC236}">
                <a16:creationId xmlns:a16="http://schemas.microsoft.com/office/drawing/2014/main" id="{AEE948A8-3D51-404D-723A-F6E025BD6035}"/>
              </a:ext>
            </a:extLst>
          </p:cNvPr>
          <p:cNvSpPr txBox="1">
            <a:spLocks/>
          </p:cNvSpPr>
          <p:nvPr/>
        </p:nvSpPr>
        <p:spPr>
          <a:xfrm rot="21292127">
            <a:off x="6243048" y="1299469"/>
            <a:ext cx="836905" cy="51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 err="1">
                <a:solidFill>
                  <a:schemeClr val="bg2">
                    <a:lumMod val="75000"/>
                  </a:schemeClr>
                </a:solidFill>
              </a:rPr>
              <a:t>NaN</a:t>
            </a:r>
            <a:r>
              <a:rPr lang="pt-PT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PT" sz="1600" dirty="0" err="1">
                <a:solidFill>
                  <a:schemeClr val="bg2">
                    <a:lumMod val="75000"/>
                  </a:schemeClr>
                </a:solidFill>
              </a:rPr>
              <a:t>Values</a:t>
            </a:r>
            <a:endParaRPr lang="pt-PT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080;p51">
            <a:extLst>
              <a:ext uri="{FF2B5EF4-FFF2-40B4-BE49-F238E27FC236}">
                <a16:creationId xmlns:a16="http://schemas.microsoft.com/office/drawing/2014/main" id="{A4235D86-8F96-37FC-BCE6-F2A49B629523}"/>
              </a:ext>
            </a:extLst>
          </p:cNvPr>
          <p:cNvGrpSpPr/>
          <p:nvPr/>
        </p:nvGrpSpPr>
        <p:grpSpPr>
          <a:xfrm>
            <a:off x="3094984" y="1637981"/>
            <a:ext cx="1159124" cy="1159143"/>
            <a:chOff x="4297023" y="1592359"/>
            <a:chExt cx="1052219" cy="1052236"/>
          </a:xfrm>
        </p:grpSpPr>
        <p:sp>
          <p:nvSpPr>
            <p:cNvPr id="22" name="Google Shape;1081;p51">
              <a:extLst>
                <a:ext uri="{FF2B5EF4-FFF2-40B4-BE49-F238E27FC236}">
                  <a16:creationId xmlns:a16="http://schemas.microsoft.com/office/drawing/2014/main" id="{220510CF-8071-1ACF-1352-9C9FB109632F}"/>
                </a:ext>
              </a:extLst>
            </p:cNvPr>
            <p:cNvSpPr/>
            <p:nvPr/>
          </p:nvSpPr>
          <p:spPr>
            <a:xfrm>
              <a:off x="5096097" y="1764061"/>
              <a:ext cx="253145" cy="394049"/>
            </a:xfrm>
            <a:custGeom>
              <a:avLst/>
              <a:gdLst/>
              <a:ahLst/>
              <a:cxnLst/>
              <a:rect l="l" t="t" r="r" b="b"/>
              <a:pathLst>
                <a:path w="13433" h="20910" extrusionOk="0">
                  <a:moveTo>
                    <a:pt x="6191" y="1"/>
                  </a:moveTo>
                  <a:lnTo>
                    <a:pt x="0" y="6308"/>
                  </a:lnTo>
                  <a:cubicBezTo>
                    <a:pt x="2920" y="9813"/>
                    <a:pt x="4556" y="14134"/>
                    <a:pt x="4556" y="18573"/>
                  </a:cubicBezTo>
                  <a:cubicBezTo>
                    <a:pt x="4556" y="19391"/>
                    <a:pt x="4556" y="20208"/>
                    <a:pt x="4439" y="20909"/>
                  </a:cubicBezTo>
                  <a:lnTo>
                    <a:pt x="13316" y="20909"/>
                  </a:lnTo>
                  <a:cubicBezTo>
                    <a:pt x="13433" y="20208"/>
                    <a:pt x="13433" y="19391"/>
                    <a:pt x="13433" y="18573"/>
                  </a:cubicBezTo>
                  <a:cubicBezTo>
                    <a:pt x="13316" y="11798"/>
                    <a:pt x="10746" y="5140"/>
                    <a:pt x="6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2;p51">
              <a:extLst>
                <a:ext uri="{FF2B5EF4-FFF2-40B4-BE49-F238E27FC236}">
                  <a16:creationId xmlns:a16="http://schemas.microsoft.com/office/drawing/2014/main" id="{DC290F78-41ED-EE8F-591B-68EECE30AC26}"/>
                </a:ext>
              </a:extLst>
            </p:cNvPr>
            <p:cNvSpPr/>
            <p:nvPr/>
          </p:nvSpPr>
          <p:spPr>
            <a:xfrm>
              <a:off x="5056464" y="2158104"/>
              <a:ext cx="290590" cy="352213"/>
            </a:xfrm>
            <a:custGeom>
              <a:avLst/>
              <a:gdLst/>
              <a:ahLst/>
              <a:cxnLst/>
              <a:rect l="l" t="t" r="r" b="b"/>
              <a:pathLst>
                <a:path w="15420" h="18690" extrusionOk="0">
                  <a:moveTo>
                    <a:pt x="15419" y="0"/>
                  </a:moveTo>
                  <a:lnTo>
                    <a:pt x="6542" y="117"/>
                  </a:lnTo>
                  <a:cubicBezTo>
                    <a:pt x="6075" y="4906"/>
                    <a:pt x="3622" y="9345"/>
                    <a:pt x="1" y="12498"/>
                  </a:cubicBezTo>
                  <a:lnTo>
                    <a:pt x="6308" y="18689"/>
                  </a:lnTo>
                  <a:cubicBezTo>
                    <a:pt x="11565" y="13783"/>
                    <a:pt x="14835" y="7125"/>
                    <a:pt x="15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3;p51">
              <a:extLst>
                <a:ext uri="{FF2B5EF4-FFF2-40B4-BE49-F238E27FC236}">
                  <a16:creationId xmlns:a16="http://schemas.microsoft.com/office/drawing/2014/main" id="{1D2F6FFC-3C10-94F2-8DDA-132F92DC1A26}"/>
                </a:ext>
              </a:extLst>
            </p:cNvPr>
            <p:cNvSpPr/>
            <p:nvPr/>
          </p:nvSpPr>
          <p:spPr>
            <a:xfrm>
              <a:off x="4818726" y="1592359"/>
              <a:ext cx="394030" cy="292795"/>
            </a:xfrm>
            <a:custGeom>
              <a:avLst/>
              <a:gdLst/>
              <a:ahLst/>
              <a:cxnLst/>
              <a:rect l="l" t="t" r="r" b="b"/>
              <a:pathLst>
                <a:path w="20909" h="15537" extrusionOk="0">
                  <a:moveTo>
                    <a:pt x="1" y="1"/>
                  </a:moveTo>
                  <a:lnTo>
                    <a:pt x="1" y="8761"/>
                  </a:lnTo>
                  <a:cubicBezTo>
                    <a:pt x="5724" y="8761"/>
                    <a:pt x="11097" y="11214"/>
                    <a:pt x="14718" y="15536"/>
                  </a:cubicBezTo>
                  <a:lnTo>
                    <a:pt x="20909" y="9229"/>
                  </a:lnTo>
                  <a:cubicBezTo>
                    <a:pt x="15536" y="3272"/>
                    <a:pt x="794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;p51">
              <a:extLst>
                <a:ext uri="{FF2B5EF4-FFF2-40B4-BE49-F238E27FC236}">
                  <a16:creationId xmlns:a16="http://schemas.microsoft.com/office/drawing/2014/main" id="{F69C1BBC-447F-D3B1-3E00-D16E10E5A28F}"/>
                </a:ext>
              </a:extLst>
            </p:cNvPr>
            <p:cNvSpPr/>
            <p:nvPr/>
          </p:nvSpPr>
          <p:spPr>
            <a:xfrm>
              <a:off x="4825341" y="2393636"/>
              <a:ext cx="350008" cy="250959"/>
            </a:xfrm>
            <a:custGeom>
              <a:avLst/>
              <a:gdLst/>
              <a:ahLst/>
              <a:cxnLst/>
              <a:rect l="l" t="t" r="r" b="b"/>
              <a:pathLst>
                <a:path w="18573" h="13317" extrusionOk="0">
                  <a:moveTo>
                    <a:pt x="12265" y="0"/>
                  </a:moveTo>
                  <a:cubicBezTo>
                    <a:pt x="8877" y="2921"/>
                    <a:pt x="4556" y="4556"/>
                    <a:pt x="0" y="4556"/>
                  </a:cubicBezTo>
                  <a:lnTo>
                    <a:pt x="0" y="13316"/>
                  </a:lnTo>
                  <a:cubicBezTo>
                    <a:pt x="6892" y="13316"/>
                    <a:pt x="13433" y="10747"/>
                    <a:pt x="18572" y="6191"/>
                  </a:cubicBezTo>
                  <a:lnTo>
                    <a:pt x="1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5;p51">
              <a:extLst>
                <a:ext uri="{FF2B5EF4-FFF2-40B4-BE49-F238E27FC236}">
                  <a16:creationId xmlns:a16="http://schemas.microsoft.com/office/drawing/2014/main" id="{D127E98E-4441-74F2-881F-07FFF1DF356C}"/>
                </a:ext>
              </a:extLst>
            </p:cNvPr>
            <p:cNvSpPr/>
            <p:nvPr/>
          </p:nvSpPr>
          <p:spPr>
            <a:xfrm>
              <a:off x="4475321" y="2395841"/>
              <a:ext cx="350027" cy="248754"/>
            </a:xfrm>
            <a:custGeom>
              <a:avLst/>
              <a:gdLst/>
              <a:ahLst/>
              <a:cxnLst/>
              <a:rect l="l" t="t" r="r" b="b"/>
              <a:pathLst>
                <a:path w="18574" h="13200" extrusionOk="0">
                  <a:moveTo>
                    <a:pt x="6192" y="0"/>
                  </a:moveTo>
                  <a:lnTo>
                    <a:pt x="1" y="6191"/>
                  </a:lnTo>
                  <a:cubicBezTo>
                    <a:pt x="5140" y="10746"/>
                    <a:pt x="11682" y="13199"/>
                    <a:pt x="18573" y="13199"/>
                  </a:cubicBezTo>
                  <a:lnTo>
                    <a:pt x="18573" y="4439"/>
                  </a:lnTo>
                  <a:cubicBezTo>
                    <a:pt x="14018" y="4439"/>
                    <a:pt x="9579" y="2804"/>
                    <a:pt x="6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6;p51">
              <a:extLst>
                <a:ext uri="{FF2B5EF4-FFF2-40B4-BE49-F238E27FC236}">
                  <a16:creationId xmlns:a16="http://schemas.microsoft.com/office/drawing/2014/main" id="{CFAEA41A-22B2-EFB4-1CAA-C2E94077F7BD}"/>
                </a:ext>
              </a:extLst>
            </p:cNvPr>
            <p:cNvSpPr/>
            <p:nvPr/>
          </p:nvSpPr>
          <p:spPr>
            <a:xfrm>
              <a:off x="4424702" y="1592359"/>
              <a:ext cx="394030" cy="294981"/>
            </a:xfrm>
            <a:custGeom>
              <a:avLst/>
              <a:gdLst/>
              <a:ahLst/>
              <a:cxnLst/>
              <a:rect l="l" t="t" r="r" b="b"/>
              <a:pathLst>
                <a:path w="20909" h="15653" extrusionOk="0">
                  <a:moveTo>
                    <a:pt x="20909" y="1"/>
                  </a:moveTo>
                  <a:cubicBezTo>
                    <a:pt x="12966" y="1"/>
                    <a:pt x="5257" y="3505"/>
                    <a:pt x="0" y="9462"/>
                  </a:cubicBezTo>
                  <a:lnTo>
                    <a:pt x="6308" y="15653"/>
                  </a:lnTo>
                  <a:cubicBezTo>
                    <a:pt x="9929" y="11331"/>
                    <a:pt x="15302" y="8761"/>
                    <a:pt x="20909" y="8761"/>
                  </a:cubicBezTo>
                  <a:lnTo>
                    <a:pt x="20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7;p51">
              <a:extLst>
                <a:ext uri="{FF2B5EF4-FFF2-40B4-BE49-F238E27FC236}">
                  <a16:creationId xmlns:a16="http://schemas.microsoft.com/office/drawing/2014/main" id="{CF9B3360-949C-49DC-E913-CCB8F090DF2C}"/>
                </a:ext>
              </a:extLst>
            </p:cNvPr>
            <p:cNvSpPr/>
            <p:nvPr/>
          </p:nvSpPr>
          <p:spPr>
            <a:xfrm>
              <a:off x="4299228" y="2164700"/>
              <a:ext cx="292776" cy="350008"/>
            </a:xfrm>
            <a:custGeom>
              <a:avLst/>
              <a:gdLst/>
              <a:ahLst/>
              <a:cxnLst/>
              <a:rect l="l" t="t" r="r" b="b"/>
              <a:pathLst>
                <a:path w="15536" h="18573" extrusionOk="0">
                  <a:moveTo>
                    <a:pt x="1" y="1"/>
                  </a:moveTo>
                  <a:cubicBezTo>
                    <a:pt x="585" y="7126"/>
                    <a:pt x="3972" y="13784"/>
                    <a:pt x="9345" y="18573"/>
                  </a:cubicBezTo>
                  <a:lnTo>
                    <a:pt x="15536" y="12265"/>
                  </a:lnTo>
                  <a:cubicBezTo>
                    <a:pt x="11798" y="9228"/>
                    <a:pt x="9345" y="4790"/>
                    <a:pt x="8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8;p51">
              <a:extLst>
                <a:ext uri="{FF2B5EF4-FFF2-40B4-BE49-F238E27FC236}">
                  <a16:creationId xmlns:a16="http://schemas.microsoft.com/office/drawing/2014/main" id="{A0CF781E-6EE7-BBE6-52BF-AA3141542D04}"/>
                </a:ext>
              </a:extLst>
            </p:cNvPr>
            <p:cNvSpPr/>
            <p:nvPr/>
          </p:nvSpPr>
          <p:spPr>
            <a:xfrm>
              <a:off x="4297023" y="1770676"/>
              <a:ext cx="248754" cy="394030"/>
            </a:xfrm>
            <a:custGeom>
              <a:avLst/>
              <a:gdLst/>
              <a:ahLst/>
              <a:cxnLst/>
              <a:rect l="l" t="t" r="r" b="b"/>
              <a:pathLst>
                <a:path w="13200" h="20909" extrusionOk="0">
                  <a:moveTo>
                    <a:pt x="6892" y="0"/>
                  </a:moveTo>
                  <a:cubicBezTo>
                    <a:pt x="2454" y="5140"/>
                    <a:pt x="1" y="11798"/>
                    <a:pt x="118" y="18572"/>
                  </a:cubicBezTo>
                  <a:cubicBezTo>
                    <a:pt x="118" y="19390"/>
                    <a:pt x="118" y="20091"/>
                    <a:pt x="234" y="20909"/>
                  </a:cubicBezTo>
                  <a:lnTo>
                    <a:pt x="8995" y="20909"/>
                  </a:lnTo>
                  <a:cubicBezTo>
                    <a:pt x="8878" y="20091"/>
                    <a:pt x="8761" y="19390"/>
                    <a:pt x="8761" y="18572"/>
                  </a:cubicBezTo>
                  <a:cubicBezTo>
                    <a:pt x="8761" y="14017"/>
                    <a:pt x="10280" y="9695"/>
                    <a:pt x="13200" y="6191"/>
                  </a:cubicBezTo>
                  <a:lnTo>
                    <a:pt x="6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708;p43">
            <a:extLst>
              <a:ext uri="{FF2B5EF4-FFF2-40B4-BE49-F238E27FC236}">
                <a16:creationId xmlns:a16="http://schemas.microsoft.com/office/drawing/2014/main" id="{1AD47282-17FA-1FCA-C954-9E37CAAE8988}"/>
              </a:ext>
            </a:extLst>
          </p:cNvPr>
          <p:cNvSpPr txBox="1">
            <a:spLocks/>
          </p:cNvSpPr>
          <p:nvPr/>
        </p:nvSpPr>
        <p:spPr>
          <a:xfrm>
            <a:off x="1" y="549289"/>
            <a:ext cx="9143999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Abel"/>
              <a:buNone/>
              <a:defRPr sz="8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sz="3000" dirty="0"/>
              <a:t>—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analysis</a:t>
            </a:r>
            <a:r>
              <a:rPr lang="pt-PT" sz="3000" dirty="0"/>
              <a:t>—</a:t>
            </a:r>
          </a:p>
        </p:txBody>
      </p:sp>
      <p:sp>
        <p:nvSpPr>
          <p:cNvPr id="17" name="Google Shape;709;p43">
            <a:extLst>
              <a:ext uri="{FF2B5EF4-FFF2-40B4-BE49-F238E27FC236}">
                <a16:creationId xmlns:a16="http://schemas.microsoft.com/office/drawing/2014/main" id="{BF93C63D-6197-2797-00F6-60DAFA789A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883" y="1625909"/>
            <a:ext cx="3029052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Goal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19" name="Google Shape;709;p43">
            <a:extLst>
              <a:ext uri="{FF2B5EF4-FFF2-40B4-BE49-F238E27FC236}">
                <a16:creationId xmlns:a16="http://schemas.microsoft.com/office/drawing/2014/main" id="{1383B8C7-7FF8-F8B8-B9A3-44EAC69F006C}"/>
              </a:ext>
            </a:extLst>
          </p:cNvPr>
          <p:cNvSpPr txBox="1">
            <a:spLocks/>
          </p:cNvSpPr>
          <p:nvPr/>
        </p:nvSpPr>
        <p:spPr>
          <a:xfrm>
            <a:off x="5247990" y="1638948"/>
            <a:ext cx="2339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bel"/>
              <a:buNone/>
              <a:defRPr sz="24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pt-PT" dirty="0" err="1">
                <a:solidFill>
                  <a:schemeClr val="accent5"/>
                </a:solidFill>
              </a:rPr>
              <a:t>NaN</a:t>
            </a:r>
            <a:r>
              <a:rPr lang="pt-PT" dirty="0">
                <a:solidFill>
                  <a:schemeClr val="accent5"/>
                </a:solidFill>
              </a:rPr>
              <a:t> </a:t>
            </a:r>
            <a:r>
              <a:rPr lang="pt-PT" dirty="0" err="1">
                <a:solidFill>
                  <a:schemeClr val="accent5"/>
                </a:solidFill>
              </a:rPr>
              <a:t>Value</a:t>
            </a:r>
            <a:r>
              <a:rPr lang="pt-PT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0" name="Google Shape;710;p43">
            <a:extLst>
              <a:ext uri="{FF2B5EF4-FFF2-40B4-BE49-F238E27FC236}">
                <a16:creationId xmlns:a16="http://schemas.microsoft.com/office/drawing/2014/main" id="{48B599FF-D0F9-54C9-F75D-CA54250FF288}"/>
              </a:ext>
            </a:extLst>
          </p:cNvPr>
          <p:cNvSpPr txBox="1">
            <a:spLocks/>
          </p:cNvSpPr>
          <p:nvPr/>
        </p:nvSpPr>
        <p:spPr>
          <a:xfrm>
            <a:off x="5247990" y="2067648"/>
            <a:ext cx="3501656" cy="166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Some features contain a substantial number of </a:t>
            </a:r>
            <a:r>
              <a:rPr lang="en-US" dirty="0" err="1">
                <a:solidFill>
                  <a:schemeClr val="accent5"/>
                </a:solidFill>
              </a:rPr>
              <a:t>NaN</a:t>
            </a:r>
            <a:r>
              <a:rPr lang="en-US" dirty="0">
                <a:solidFill>
                  <a:schemeClr val="accent5"/>
                </a:solidFill>
              </a:rPr>
              <a:t> values, which can decrease their usefulness in predicting passenger survival. Given their limited contribution, these attributes will be removed from consideration.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C620E80-ACD5-B513-82CD-D3AC138C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4" y="2070200"/>
            <a:ext cx="3501656" cy="1453849"/>
          </a:xfrm>
          <a:prstGeom prst="rect">
            <a:avLst/>
          </a:prstGeom>
        </p:spPr>
      </p:pic>
      <p:sp>
        <p:nvSpPr>
          <p:cNvPr id="18" name="Google Shape;710;p43">
            <a:extLst>
              <a:ext uri="{FF2B5EF4-FFF2-40B4-BE49-F238E27FC236}">
                <a16:creationId xmlns:a16="http://schemas.microsoft.com/office/drawing/2014/main" id="{FC6B8F82-8014-39B9-B99A-6C61E7AD9F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934" y="2067648"/>
            <a:ext cx="3501655" cy="1482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Predict the survival of a Titanic passenger using the features mentioned before. This fall into a binary classification task, where we check whether a passenger survived (1) or not (0).</a:t>
            </a:r>
          </a:p>
        </p:txBody>
      </p:sp>
      <p:grpSp>
        <p:nvGrpSpPr>
          <p:cNvPr id="38" name="Google Shape;2313;p71">
            <a:extLst>
              <a:ext uri="{FF2B5EF4-FFF2-40B4-BE49-F238E27FC236}">
                <a16:creationId xmlns:a16="http://schemas.microsoft.com/office/drawing/2014/main" id="{1BA718F1-F992-8058-C881-60BA9B87099C}"/>
              </a:ext>
            </a:extLst>
          </p:cNvPr>
          <p:cNvGrpSpPr/>
          <p:nvPr/>
        </p:nvGrpSpPr>
        <p:grpSpPr>
          <a:xfrm>
            <a:off x="7170698" y="3654449"/>
            <a:ext cx="1398526" cy="1579212"/>
            <a:chOff x="6185600" y="1014575"/>
            <a:chExt cx="1592673" cy="1798442"/>
          </a:xfrm>
        </p:grpSpPr>
        <p:grpSp>
          <p:nvGrpSpPr>
            <p:cNvPr id="39" name="Google Shape;2314;p71">
              <a:extLst>
                <a:ext uri="{FF2B5EF4-FFF2-40B4-BE49-F238E27FC236}">
                  <a16:creationId xmlns:a16="http://schemas.microsoft.com/office/drawing/2014/main" id="{545C64A4-5348-AAD5-A504-7E2B1BF92DD4}"/>
                </a:ext>
              </a:extLst>
            </p:cNvPr>
            <p:cNvGrpSpPr/>
            <p:nvPr/>
          </p:nvGrpSpPr>
          <p:grpSpPr>
            <a:xfrm>
              <a:off x="6185600" y="1885318"/>
              <a:ext cx="1592673" cy="927699"/>
              <a:chOff x="6185600" y="1885318"/>
              <a:chExt cx="1592673" cy="927699"/>
            </a:xfrm>
          </p:grpSpPr>
          <p:sp>
            <p:nvSpPr>
              <p:cNvPr id="53" name="Google Shape;2315;p71">
                <a:extLst>
                  <a:ext uri="{FF2B5EF4-FFF2-40B4-BE49-F238E27FC236}">
                    <a16:creationId xmlns:a16="http://schemas.microsoft.com/office/drawing/2014/main" id="{606C239B-57FA-8C2C-D005-02FBA0D6ABDD}"/>
                  </a:ext>
                </a:extLst>
              </p:cNvPr>
              <p:cNvSpPr/>
              <p:nvPr/>
            </p:nvSpPr>
            <p:spPr>
              <a:xfrm>
                <a:off x="6185600" y="1885318"/>
                <a:ext cx="1592654" cy="927695"/>
              </a:xfrm>
              <a:custGeom>
                <a:avLst/>
                <a:gdLst/>
                <a:ahLst/>
                <a:cxnLst/>
                <a:rect l="l" t="t" r="r" b="b"/>
                <a:pathLst>
                  <a:path w="31594" h="18403" extrusionOk="0">
                    <a:moveTo>
                      <a:pt x="1" y="0"/>
                    </a:moveTo>
                    <a:lnTo>
                      <a:pt x="6645" y="5625"/>
                    </a:lnTo>
                    <a:lnTo>
                      <a:pt x="6645" y="8726"/>
                    </a:lnTo>
                    <a:lnTo>
                      <a:pt x="9082" y="9597"/>
                    </a:lnTo>
                    <a:lnTo>
                      <a:pt x="13510" y="14841"/>
                    </a:lnTo>
                    <a:lnTo>
                      <a:pt x="16273" y="16168"/>
                    </a:lnTo>
                    <a:lnTo>
                      <a:pt x="20141" y="18403"/>
                    </a:lnTo>
                    <a:lnTo>
                      <a:pt x="22917" y="14663"/>
                    </a:lnTo>
                    <a:lnTo>
                      <a:pt x="25870" y="12956"/>
                    </a:lnTo>
                    <a:lnTo>
                      <a:pt x="28154" y="11642"/>
                    </a:lnTo>
                    <a:lnTo>
                      <a:pt x="29837" y="7338"/>
                    </a:lnTo>
                    <a:lnTo>
                      <a:pt x="31593" y="4476"/>
                    </a:lnTo>
                    <a:lnTo>
                      <a:pt x="302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16;p71">
                <a:extLst>
                  <a:ext uri="{FF2B5EF4-FFF2-40B4-BE49-F238E27FC236}">
                    <a16:creationId xmlns:a16="http://schemas.microsoft.com/office/drawing/2014/main" id="{4E388110-20C3-AC9A-B1F5-DD39856A1E84}"/>
                  </a:ext>
                </a:extLst>
              </p:cNvPr>
              <p:cNvSpPr/>
              <p:nvPr/>
            </p:nvSpPr>
            <p:spPr>
              <a:xfrm>
                <a:off x="6947104" y="2059890"/>
                <a:ext cx="34985" cy="467452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273" extrusionOk="0">
                    <a:moveTo>
                      <a:pt x="0" y="0"/>
                    </a:moveTo>
                    <a:lnTo>
                      <a:pt x="694" y="9272"/>
                    </a:lnTo>
                    <a:lnTo>
                      <a:pt x="694" y="20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17;p71">
                <a:extLst>
                  <a:ext uri="{FF2B5EF4-FFF2-40B4-BE49-F238E27FC236}">
                    <a16:creationId xmlns:a16="http://schemas.microsoft.com/office/drawing/2014/main" id="{40751CF5-14BD-69AA-5FF1-2DF1CDAC628D}"/>
                  </a:ext>
                </a:extLst>
              </p:cNvPr>
              <p:cNvSpPr/>
              <p:nvPr/>
            </p:nvSpPr>
            <p:spPr>
              <a:xfrm>
                <a:off x="7165936" y="1975704"/>
                <a:ext cx="52678" cy="26157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5189" extrusionOk="0">
                    <a:moveTo>
                      <a:pt x="0" y="0"/>
                    </a:moveTo>
                    <a:lnTo>
                      <a:pt x="387" y="5189"/>
                    </a:lnTo>
                    <a:lnTo>
                      <a:pt x="1044" y="5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18;p71">
                <a:extLst>
                  <a:ext uri="{FF2B5EF4-FFF2-40B4-BE49-F238E27FC236}">
                    <a16:creationId xmlns:a16="http://schemas.microsoft.com/office/drawing/2014/main" id="{F0D5C4EA-8215-E521-78A6-42BF647AC956}"/>
                  </a:ext>
                </a:extLst>
              </p:cNvPr>
              <p:cNvSpPr/>
              <p:nvPr/>
            </p:nvSpPr>
            <p:spPr>
              <a:xfrm>
                <a:off x="7200921" y="2209408"/>
                <a:ext cx="403986" cy="603609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11974" extrusionOk="0">
                    <a:moveTo>
                      <a:pt x="0" y="11974"/>
                    </a:moveTo>
                    <a:lnTo>
                      <a:pt x="0" y="7884"/>
                    </a:lnTo>
                    <a:lnTo>
                      <a:pt x="2794" y="0"/>
                    </a:lnTo>
                    <a:lnTo>
                      <a:pt x="2426" y="6306"/>
                    </a:lnTo>
                    <a:lnTo>
                      <a:pt x="4421" y="3168"/>
                    </a:lnTo>
                    <a:lnTo>
                      <a:pt x="4421" y="5987"/>
                    </a:lnTo>
                    <a:lnTo>
                      <a:pt x="8013" y="5213"/>
                    </a:lnTo>
                    <a:lnTo>
                      <a:pt x="2776" y="8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19;p71">
                <a:extLst>
                  <a:ext uri="{FF2B5EF4-FFF2-40B4-BE49-F238E27FC236}">
                    <a16:creationId xmlns:a16="http://schemas.microsoft.com/office/drawing/2014/main" id="{3DD28BF3-5691-7EA6-2377-21A739EF1C1F}"/>
                  </a:ext>
                </a:extLst>
              </p:cNvPr>
              <p:cNvSpPr/>
              <p:nvPr/>
            </p:nvSpPr>
            <p:spPr>
              <a:xfrm>
                <a:off x="6520529" y="2059890"/>
                <a:ext cx="346115" cy="573615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11379" extrusionOk="0">
                    <a:moveTo>
                      <a:pt x="6866" y="11378"/>
                    </a:moveTo>
                    <a:lnTo>
                      <a:pt x="6098" y="4636"/>
                    </a:lnTo>
                    <a:lnTo>
                      <a:pt x="4686" y="0"/>
                    </a:lnTo>
                    <a:lnTo>
                      <a:pt x="4686" y="4636"/>
                    </a:lnTo>
                    <a:lnTo>
                      <a:pt x="3071" y="4636"/>
                    </a:lnTo>
                    <a:lnTo>
                      <a:pt x="1" y="5263"/>
                    </a:lnTo>
                    <a:lnTo>
                      <a:pt x="2438" y="61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20;p71">
                <a:extLst>
                  <a:ext uri="{FF2B5EF4-FFF2-40B4-BE49-F238E27FC236}">
                    <a16:creationId xmlns:a16="http://schemas.microsoft.com/office/drawing/2014/main" id="{061A2EDB-90E7-D10B-BEAD-4ECE65AAC8E6}"/>
                  </a:ext>
                </a:extLst>
              </p:cNvPr>
              <p:cNvSpPr/>
              <p:nvPr/>
            </p:nvSpPr>
            <p:spPr>
              <a:xfrm>
                <a:off x="7596192" y="2079046"/>
                <a:ext cx="182081" cy="176183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3495" extrusionOk="0">
                    <a:moveTo>
                      <a:pt x="1855" y="3495"/>
                    </a:moveTo>
                    <a:lnTo>
                      <a:pt x="0" y="1075"/>
                    </a:lnTo>
                    <a:lnTo>
                      <a:pt x="1855" y="1"/>
                    </a:lnTo>
                    <a:lnTo>
                      <a:pt x="2598" y="990"/>
                    </a:lnTo>
                    <a:lnTo>
                      <a:pt x="3611" y="6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21;p71">
                <a:extLst>
                  <a:ext uri="{FF2B5EF4-FFF2-40B4-BE49-F238E27FC236}">
                    <a16:creationId xmlns:a16="http://schemas.microsoft.com/office/drawing/2014/main" id="{7DFFD5EB-E17C-A1F8-052D-CBE81B1AE9FA}"/>
                  </a:ext>
                </a:extLst>
              </p:cNvPr>
              <p:cNvSpPr/>
              <p:nvPr/>
            </p:nvSpPr>
            <p:spPr>
              <a:xfrm>
                <a:off x="6362642" y="2106318"/>
                <a:ext cx="59484" cy="13096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598" extrusionOk="0">
                    <a:moveTo>
                      <a:pt x="1" y="614"/>
                    </a:moveTo>
                    <a:lnTo>
                      <a:pt x="566" y="2598"/>
                    </a:lnTo>
                    <a:lnTo>
                      <a:pt x="1180" y="1603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22;p71">
                <a:extLst>
                  <a:ext uri="{FF2B5EF4-FFF2-40B4-BE49-F238E27FC236}">
                    <a16:creationId xmlns:a16="http://schemas.microsoft.com/office/drawing/2014/main" id="{EBCA6CD6-5498-3A11-CB16-B4B84BCB4331}"/>
                  </a:ext>
                </a:extLst>
              </p:cNvPr>
              <p:cNvSpPr/>
              <p:nvPr/>
            </p:nvSpPr>
            <p:spPr>
              <a:xfrm>
                <a:off x="6575930" y="2461360"/>
                <a:ext cx="59786" cy="9971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978" extrusionOk="0">
                    <a:moveTo>
                      <a:pt x="1" y="0"/>
                    </a:moveTo>
                    <a:lnTo>
                      <a:pt x="572" y="1977"/>
                    </a:lnTo>
                    <a:lnTo>
                      <a:pt x="1186" y="98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23;p71">
                <a:extLst>
                  <a:ext uri="{FF2B5EF4-FFF2-40B4-BE49-F238E27FC236}">
                    <a16:creationId xmlns:a16="http://schemas.microsoft.com/office/drawing/2014/main" id="{0C7E46D2-574E-CB88-1835-92C8FD935550}"/>
                  </a:ext>
                </a:extLst>
              </p:cNvPr>
              <p:cNvSpPr/>
              <p:nvPr/>
            </p:nvSpPr>
            <p:spPr>
              <a:xfrm>
                <a:off x="7427165" y="2724756"/>
                <a:ext cx="57971" cy="41538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824" extrusionOk="0">
                    <a:moveTo>
                      <a:pt x="1" y="824"/>
                    </a:moveTo>
                    <a:lnTo>
                      <a:pt x="1149" y="277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24;p71">
                <a:extLst>
                  <a:ext uri="{FF2B5EF4-FFF2-40B4-BE49-F238E27FC236}">
                    <a16:creationId xmlns:a16="http://schemas.microsoft.com/office/drawing/2014/main" id="{BE4C6DA4-5427-505A-F8A1-578BB93587BD}"/>
                  </a:ext>
                </a:extLst>
              </p:cNvPr>
              <p:cNvSpPr/>
              <p:nvPr/>
            </p:nvSpPr>
            <p:spPr>
              <a:xfrm>
                <a:off x="7735779" y="2321723"/>
                <a:ext cx="35640" cy="5514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094" extrusionOk="0">
                    <a:moveTo>
                      <a:pt x="664" y="1"/>
                    </a:moveTo>
                    <a:lnTo>
                      <a:pt x="1" y="1094"/>
                    </a:lnTo>
                    <a:lnTo>
                      <a:pt x="707" y="9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2325;p71">
              <a:extLst>
                <a:ext uri="{FF2B5EF4-FFF2-40B4-BE49-F238E27FC236}">
                  <a16:creationId xmlns:a16="http://schemas.microsoft.com/office/drawing/2014/main" id="{C74CE9A7-3992-D1E6-D270-3F62207BE286}"/>
                </a:ext>
              </a:extLst>
            </p:cNvPr>
            <p:cNvGrpSpPr/>
            <p:nvPr/>
          </p:nvGrpSpPr>
          <p:grpSpPr>
            <a:xfrm>
              <a:off x="6185600" y="1014575"/>
              <a:ext cx="1522987" cy="870791"/>
              <a:chOff x="6185600" y="1014575"/>
              <a:chExt cx="1522987" cy="870791"/>
            </a:xfrm>
          </p:grpSpPr>
          <p:sp>
            <p:nvSpPr>
              <p:cNvPr id="41" name="Google Shape;2326;p71">
                <a:extLst>
                  <a:ext uri="{FF2B5EF4-FFF2-40B4-BE49-F238E27FC236}">
                    <a16:creationId xmlns:a16="http://schemas.microsoft.com/office/drawing/2014/main" id="{74CCCC4F-F89D-D43C-BBA0-98CDB436E93F}"/>
                  </a:ext>
                </a:extLst>
              </p:cNvPr>
              <p:cNvSpPr/>
              <p:nvPr/>
            </p:nvSpPr>
            <p:spPr>
              <a:xfrm>
                <a:off x="6185600" y="1014575"/>
                <a:ext cx="1522987" cy="870782"/>
              </a:xfrm>
              <a:custGeom>
                <a:avLst/>
                <a:gdLst/>
                <a:ahLst/>
                <a:cxnLst/>
                <a:rect l="l" t="t" r="r" b="b"/>
                <a:pathLst>
                  <a:path w="30212" h="17274" extrusionOk="0">
                    <a:moveTo>
                      <a:pt x="30211" y="17273"/>
                    </a:moveTo>
                    <a:lnTo>
                      <a:pt x="28701" y="14713"/>
                    </a:lnTo>
                    <a:lnTo>
                      <a:pt x="27982" y="9260"/>
                    </a:lnTo>
                    <a:lnTo>
                      <a:pt x="27982" y="1904"/>
                    </a:lnTo>
                    <a:lnTo>
                      <a:pt x="24562" y="0"/>
                    </a:lnTo>
                    <a:lnTo>
                      <a:pt x="21283" y="0"/>
                    </a:lnTo>
                    <a:lnTo>
                      <a:pt x="16260" y="2898"/>
                    </a:lnTo>
                    <a:lnTo>
                      <a:pt x="12238" y="5220"/>
                    </a:lnTo>
                    <a:lnTo>
                      <a:pt x="11428" y="8640"/>
                    </a:lnTo>
                    <a:lnTo>
                      <a:pt x="9058" y="10009"/>
                    </a:lnTo>
                    <a:lnTo>
                      <a:pt x="8278" y="11827"/>
                    </a:lnTo>
                    <a:lnTo>
                      <a:pt x="2825" y="13927"/>
                    </a:lnTo>
                    <a:lnTo>
                      <a:pt x="1" y="172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327;p71">
                <a:extLst>
                  <a:ext uri="{FF2B5EF4-FFF2-40B4-BE49-F238E27FC236}">
                    <a16:creationId xmlns:a16="http://schemas.microsoft.com/office/drawing/2014/main" id="{8A90B689-BCCB-47E4-0023-02254FD9031B}"/>
                  </a:ext>
                </a:extLst>
              </p:cNvPr>
              <p:cNvSpPr/>
              <p:nvPr/>
            </p:nvSpPr>
            <p:spPr>
              <a:xfrm>
                <a:off x="7043640" y="1217024"/>
                <a:ext cx="558795" cy="668336"/>
              </a:xfrm>
              <a:custGeom>
                <a:avLst/>
                <a:gdLst/>
                <a:ahLst/>
                <a:cxnLst/>
                <a:rect l="l" t="t" r="r" b="b"/>
                <a:pathLst>
                  <a:path w="11085" h="13258" extrusionOk="0">
                    <a:moveTo>
                      <a:pt x="8376" y="0"/>
                    </a:moveTo>
                    <a:lnTo>
                      <a:pt x="7609" y="7454"/>
                    </a:lnTo>
                    <a:lnTo>
                      <a:pt x="6233" y="10113"/>
                    </a:lnTo>
                    <a:lnTo>
                      <a:pt x="1" y="13257"/>
                    </a:lnTo>
                    <a:lnTo>
                      <a:pt x="11084" y="13257"/>
                    </a:lnTo>
                    <a:lnTo>
                      <a:pt x="9347" y="9604"/>
                    </a:lnTo>
                    <a:lnTo>
                      <a:pt x="9347" y="6632"/>
                    </a:lnTo>
                    <a:lnTo>
                      <a:pt x="9347" y="1124"/>
                    </a:lnTo>
                    <a:lnTo>
                      <a:pt x="8653" y="66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28;p71">
                <a:extLst>
                  <a:ext uri="{FF2B5EF4-FFF2-40B4-BE49-F238E27FC236}">
                    <a16:creationId xmlns:a16="http://schemas.microsoft.com/office/drawing/2014/main" id="{CAE785DD-584E-92D0-67CF-57CD152C492D}"/>
                  </a:ext>
                </a:extLst>
              </p:cNvPr>
              <p:cNvSpPr/>
              <p:nvPr/>
            </p:nvSpPr>
            <p:spPr>
              <a:xfrm>
                <a:off x="7423787" y="1014575"/>
                <a:ext cx="172453" cy="221048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4385" extrusionOk="0">
                    <a:moveTo>
                      <a:pt x="0" y="0"/>
                    </a:moveTo>
                    <a:lnTo>
                      <a:pt x="1953" y="1971"/>
                    </a:lnTo>
                    <a:lnTo>
                      <a:pt x="1548" y="4384"/>
                    </a:lnTo>
                    <a:lnTo>
                      <a:pt x="2647" y="2192"/>
                    </a:lnTo>
                    <a:lnTo>
                      <a:pt x="3420" y="19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29;p71">
                <a:extLst>
                  <a:ext uri="{FF2B5EF4-FFF2-40B4-BE49-F238E27FC236}">
                    <a16:creationId xmlns:a16="http://schemas.microsoft.com/office/drawing/2014/main" id="{99264CB2-A556-EFBD-97C0-E6ED04AEF9F1}"/>
                  </a:ext>
                </a:extLst>
              </p:cNvPr>
              <p:cNvSpPr/>
              <p:nvPr/>
            </p:nvSpPr>
            <p:spPr>
              <a:xfrm>
                <a:off x="6328010" y="1277668"/>
                <a:ext cx="715671" cy="438970"/>
              </a:xfrm>
              <a:custGeom>
                <a:avLst/>
                <a:gdLst/>
                <a:ahLst/>
                <a:cxnLst/>
                <a:rect l="l" t="t" r="r" b="b"/>
                <a:pathLst>
                  <a:path w="14197" h="8708" extrusionOk="0">
                    <a:moveTo>
                      <a:pt x="7338" y="5429"/>
                    </a:moveTo>
                    <a:lnTo>
                      <a:pt x="9413" y="5429"/>
                    </a:lnTo>
                    <a:lnTo>
                      <a:pt x="12557" y="5969"/>
                    </a:lnTo>
                    <a:lnTo>
                      <a:pt x="14197" y="8100"/>
                    </a:lnTo>
                    <a:lnTo>
                      <a:pt x="12975" y="5429"/>
                    </a:lnTo>
                    <a:lnTo>
                      <a:pt x="9413" y="3863"/>
                    </a:lnTo>
                    <a:lnTo>
                      <a:pt x="9413" y="1"/>
                    </a:lnTo>
                    <a:lnTo>
                      <a:pt x="8603" y="3421"/>
                    </a:lnTo>
                    <a:lnTo>
                      <a:pt x="6233" y="4790"/>
                    </a:lnTo>
                    <a:lnTo>
                      <a:pt x="5453" y="6608"/>
                    </a:lnTo>
                    <a:lnTo>
                      <a:pt x="0" y="8708"/>
                    </a:lnTo>
                    <a:lnTo>
                      <a:pt x="5606" y="76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30;p71">
                <a:extLst>
                  <a:ext uri="{FF2B5EF4-FFF2-40B4-BE49-F238E27FC236}">
                    <a16:creationId xmlns:a16="http://schemas.microsoft.com/office/drawing/2014/main" id="{27E9DCCC-D8A0-A470-9B96-25F41D999E5B}"/>
                  </a:ext>
                </a:extLst>
              </p:cNvPr>
              <p:cNvSpPr/>
              <p:nvPr/>
            </p:nvSpPr>
            <p:spPr>
              <a:xfrm>
                <a:off x="6185600" y="1655950"/>
                <a:ext cx="858079" cy="229416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4551" extrusionOk="0">
                    <a:moveTo>
                      <a:pt x="1" y="4550"/>
                    </a:moveTo>
                    <a:lnTo>
                      <a:pt x="8057" y="3580"/>
                    </a:lnTo>
                    <a:lnTo>
                      <a:pt x="10716" y="2051"/>
                    </a:lnTo>
                    <a:lnTo>
                      <a:pt x="11772" y="0"/>
                    </a:lnTo>
                    <a:lnTo>
                      <a:pt x="11772" y="2456"/>
                    </a:lnTo>
                    <a:lnTo>
                      <a:pt x="13626" y="3531"/>
                    </a:lnTo>
                    <a:lnTo>
                      <a:pt x="17022" y="45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31;p71">
                <a:extLst>
                  <a:ext uri="{FF2B5EF4-FFF2-40B4-BE49-F238E27FC236}">
                    <a16:creationId xmlns:a16="http://schemas.microsoft.com/office/drawing/2014/main" id="{259D18AB-68A1-2B8E-D7A1-29FEDDB84B9E}"/>
                  </a:ext>
                </a:extLst>
              </p:cNvPr>
              <p:cNvSpPr/>
              <p:nvPr/>
            </p:nvSpPr>
            <p:spPr>
              <a:xfrm>
                <a:off x="6802526" y="1014575"/>
                <a:ext cx="621303" cy="576085"/>
              </a:xfrm>
              <a:custGeom>
                <a:avLst/>
                <a:gdLst/>
                <a:ahLst/>
                <a:cxnLst/>
                <a:rect l="l" t="t" r="r" b="b"/>
                <a:pathLst>
                  <a:path w="12325" h="11428" extrusionOk="0">
                    <a:moveTo>
                      <a:pt x="0" y="5220"/>
                    </a:moveTo>
                    <a:lnTo>
                      <a:pt x="6657" y="3003"/>
                    </a:lnTo>
                    <a:lnTo>
                      <a:pt x="7461" y="5220"/>
                    </a:lnTo>
                    <a:lnTo>
                      <a:pt x="7461" y="11427"/>
                    </a:lnTo>
                    <a:lnTo>
                      <a:pt x="8536" y="3003"/>
                    </a:lnTo>
                    <a:lnTo>
                      <a:pt x="10329" y="1965"/>
                    </a:lnTo>
                    <a:lnTo>
                      <a:pt x="10329" y="5220"/>
                    </a:lnTo>
                    <a:lnTo>
                      <a:pt x="11022" y="927"/>
                    </a:lnTo>
                    <a:lnTo>
                      <a:pt x="12324" y="0"/>
                    </a:lnTo>
                    <a:lnTo>
                      <a:pt x="9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32;p71">
                <a:extLst>
                  <a:ext uri="{FF2B5EF4-FFF2-40B4-BE49-F238E27FC236}">
                    <a16:creationId xmlns:a16="http://schemas.microsoft.com/office/drawing/2014/main" id="{42639D7E-0F21-E9BA-8961-5A8FA37D6C91}"/>
                  </a:ext>
                </a:extLst>
              </p:cNvPr>
              <p:cNvSpPr/>
              <p:nvPr/>
            </p:nvSpPr>
            <p:spPr>
              <a:xfrm>
                <a:off x="7260003" y="1302722"/>
                <a:ext cx="31355" cy="413917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11" extrusionOk="0">
                    <a:moveTo>
                      <a:pt x="1" y="1"/>
                    </a:moveTo>
                    <a:lnTo>
                      <a:pt x="621" y="357"/>
                    </a:lnTo>
                    <a:lnTo>
                      <a:pt x="1" y="82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33;p71">
                <a:extLst>
                  <a:ext uri="{FF2B5EF4-FFF2-40B4-BE49-F238E27FC236}">
                    <a16:creationId xmlns:a16="http://schemas.microsoft.com/office/drawing/2014/main" id="{2500F21E-D09D-92A3-6EE8-49417A1945E7}"/>
                  </a:ext>
                </a:extLst>
              </p:cNvPr>
              <p:cNvSpPr/>
              <p:nvPr/>
            </p:nvSpPr>
            <p:spPr>
              <a:xfrm>
                <a:off x="7093496" y="1407375"/>
                <a:ext cx="34077" cy="36345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210" extrusionOk="0">
                    <a:moveTo>
                      <a:pt x="0" y="0"/>
                    </a:moveTo>
                    <a:lnTo>
                      <a:pt x="0" y="7209"/>
                    </a:lnTo>
                    <a:lnTo>
                      <a:pt x="676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34;p71">
                <a:extLst>
                  <a:ext uri="{FF2B5EF4-FFF2-40B4-BE49-F238E27FC236}">
                    <a16:creationId xmlns:a16="http://schemas.microsoft.com/office/drawing/2014/main" id="{6F8E4F8A-614F-4B9D-79F3-5830C2375DD1}"/>
                  </a:ext>
                </a:extLst>
              </p:cNvPr>
              <p:cNvSpPr/>
              <p:nvPr/>
            </p:nvSpPr>
            <p:spPr>
              <a:xfrm>
                <a:off x="7127524" y="1716594"/>
                <a:ext cx="428485" cy="168773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3348" extrusionOk="0">
                    <a:moveTo>
                      <a:pt x="1" y="3347"/>
                    </a:moveTo>
                    <a:lnTo>
                      <a:pt x="5877" y="1781"/>
                    </a:lnTo>
                    <a:lnTo>
                      <a:pt x="6706" y="1"/>
                    </a:lnTo>
                    <a:lnTo>
                      <a:pt x="8499" y="33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35;p71">
                <a:extLst>
                  <a:ext uri="{FF2B5EF4-FFF2-40B4-BE49-F238E27FC236}">
                    <a16:creationId xmlns:a16="http://schemas.microsoft.com/office/drawing/2014/main" id="{EEDF51A4-0493-06B3-3D58-A9B1C10B8C3D}"/>
                  </a:ext>
                </a:extLst>
              </p:cNvPr>
              <p:cNvSpPr/>
              <p:nvPr/>
            </p:nvSpPr>
            <p:spPr>
              <a:xfrm>
                <a:off x="7178640" y="1165908"/>
                <a:ext cx="54191" cy="424755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8426" extrusionOk="0">
                    <a:moveTo>
                      <a:pt x="1075" y="1"/>
                    </a:moveTo>
                    <a:lnTo>
                      <a:pt x="399" y="1014"/>
                    </a:lnTo>
                    <a:lnTo>
                      <a:pt x="0" y="84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36;p71">
                <a:extLst>
                  <a:ext uri="{FF2B5EF4-FFF2-40B4-BE49-F238E27FC236}">
                    <a16:creationId xmlns:a16="http://schemas.microsoft.com/office/drawing/2014/main" id="{481A1611-8ACC-D05E-96BA-1B7C4307BD0C}"/>
                  </a:ext>
                </a:extLst>
              </p:cNvPr>
              <p:cNvSpPr/>
              <p:nvPr/>
            </p:nvSpPr>
            <p:spPr>
              <a:xfrm>
                <a:off x="7323167" y="1061306"/>
                <a:ext cx="35035" cy="21641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293" extrusionOk="0">
                    <a:moveTo>
                      <a:pt x="694" y="0"/>
                    </a:moveTo>
                    <a:lnTo>
                      <a:pt x="332" y="553"/>
                    </a:lnTo>
                    <a:lnTo>
                      <a:pt x="1" y="42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37;p71">
                <a:extLst>
                  <a:ext uri="{FF2B5EF4-FFF2-40B4-BE49-F238E27FC236}">
                    <a16:creationId xmlns:a16="http://schemas.microsoft.com/office/drawing/2014/main" id="{FE2AA136-992B-59C4-0D7E-87502852E10D}"/>
                  </a:ext>
                </a:extLst>
              </p:cNvPr>
              <p:cNvSpPr/>
              <p:nvPr/>
            </p:nvSpPr>
            <p:spPr>
              <a:xfrm>
                <a:off x="6748032" y="1655950"/>
                <a:ext cx="295655" cy="229416"/>
              </a:xfrm>
              <a:custGeom>
                <a:avLst/>
                <a:gdLst/>
                <a:ahLst/>
                <a:cxnLst/>
                <a:rect l="l" t="t" r="r" b="b"/>
                <a:pathLst>
                  <a:path w="5865" h="4551" extrusionOk="0">
                    <a:moveTo>
                      <a:pt x="615" y="0"/>
                    </a:moveTo>
                    <a:lnTo>
                      <a:pt x="1" y="3500"/>
                    </a:lnTo>
                    <a:lnTo>
                      <a:pt x="615" y="4550"/>
                    </a:lnTo>
                    <a:lnTo>
                      <a:pt x="5865" y="4550"/>
                    </a:lnTo>
                    <a:lnTo>
                      <a:pt x="2469" y="3531"/>
                    </a:lnTo>
                    <a:lnTo>
                      <a:pt x="615" y="24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5008705" y="1418874"/>
            <a:ext cx="2679506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Networks</a:t>
            </a:r>
            <a:endParaRPr dirty="0"/>
          </a:p>
        </p:txBody>
      </p:sp>
      <p:sp>
        <p:nvSpPr>
          <p:cNvPr id="975" name="Google Shape;975;p49"/>
          <p:cNvSpPr txBox="1">
            <a:spLocks noGrp="1"/>
          </p:cNvSpPr>
          <p:nvPr>
            <p:ph type="subTitle" idx="1"/>
          </p:nvPr>
        </p:nvSpPr>
        <p:spPr>
          <a:xfrm>
            <a:off x="5008702" y="1829409"/>
            <a:ext cx="3544290" cy="934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Uses strategies that replicate how real neurons collaborate to identify phenomena, weight options, and reach conclusions.</a:t>
            </a:r>
          </a:p>
        </p:txBody>
      </p:sp>
      <p:sp>
        <p:nvSpPr>
          <p:cNvPr id="979" name="Google Shape;979;p49"/>
          <p:cNvSpPr txBox="1">
            <a:spLocks noGrp="1"/>
          </p:cNvSpPr>
          <p:nvPr>
            <p:ph type="title" idx="6"/>
          </p:nvPr>
        </p:nvSpPr>
        <p:spPr>
          <a:xfrm flipH="1">
            <a:off x="836431" y="1418874"/>
            <a:ext cx="2892145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980" name="Google Shape;980;p49"/>
          <p:cNvSpPr txBox="1">
            <a:spLocks noGrp="1"/>
          </p:cNvSpPr>
          <p:nvPr>
            <p:ph type="subTitle" idx="7"/>
          </p:nvPr>
        </p:nvSpPr>
        <p:spPr>
          <a:xfrm flipH="1">
            <a:off x="836431" y="1829409"/>
            <a:ext cx="2821264" cy="593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Estimates the probability of an event occurring</a:t>
            </a:r>
          </a:p>
        </p:txBody>
      </p:sp>
      <p:sp>
        <p:nvSpPr>
          <p:cNvPr id="981" name="Google Shape;981;p49"/>
          <p:cNvSpPr txBox="1">
            <a:spLocks noGrp="1"/>
          </p:cNvSpPr>
          <p:nvPr>
            <p:ph type="title" idx="8"/>
          </p:nvPr>
        </p:nvSpPr>
        <p:spPr>
          <a:xfrm flipH="1">
            <a:off x="5008702" y="3009857"/>
            <a:ext cx="2272799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Tress</a:t>
            </a:r>
            <a:endParaRPr dirty="0"/>
          </a:p>
        </p:txBody>
      </p:sp>
      <p:sp>
        <p:nvSpPr>
          <p:cNvPr id="982" name="Google Shape;982;p49"/>
          <p:cNvSpPr txBox="1">
            <a:spLocks noGrp="1"/>
          </p:cNvSpPr>
          <p:nvPr>
            <p:ph type="subTitle" idx="9"/>
          </p:nvPr>
        </p:nvSpPr>
        <p:spPr>
          <a:xfrm flipH="1">
            <a:off x="5008702" y="3414688"/>
            <a:ext cx="2821261" cy="69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/>
              <a:t>A </a:t>
            </a:r>
            <a:r>
              <a:rPr lang="pt-PT" dirty="0" err="1"/>
              <a:t>representation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lead to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in a </a:t>
            </a:r>
            <a:r>
              <a:rPr lang="pt-PT" dirty="0" err="1"/>
              <a:t>tree-like</a:t>
            </a:r>
            <a:r>
              <a:rPr lang="pt-PT" dirty="0"/>
              <a:t> </a:t>
            </a:r>
            <a:r>
              <a:rPr lang="pt-PT" dirty="0" err="1"/>
              <a:t>structure</a:t>
            </a:r>
            <a:endParaRPr dirty="0"/>
          </a:p>
        </p:txBody>
      </p:sp>
      <p:sp>
        <p:nvSpPr>
          <p:cNvPr id="983" name="Google Shape;983;p49"/>
          <p:cNvSpPr txBox="1">
            <a:spLocks noGrp="1"/>
          </p:cNvSpPr>
          <p:nvPr>
            <p:ph type="title" idx="13"/>
          </p:nvPr>
        </p:nvSpPr>
        <p:spPr>
          <a:xfrm flipH="1">
            <a:off x="907310" y="3009857"/>
            <a:ext cx="2821266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984" name="Google Shape;984;p49"/>
          <p:cNvSpPr txBox="1">
            <a:spLocks noGrp="1"/>
          </p:cNvSpPr>
          <p:nvPr>
            <p:ph type="subTitle" idx="14"/>
          </p:nvPr>
        </p:nvSpPr>
        <p:spPr>
          <a:xfrm flipH="1">
            <a:off x="907311" y="3351426"/>
            <a:ext cx="2821265" cy="1013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trees</a:t>
            </a:r>
            <a:r>
              <a:rPr lang="pt-PT" dirty="0"/>
              <a:t> in </a:t>
            </a:r>
            <a:r>
              <a:rPr lang="pt-PT" dirty="0" err="1"/>
              <a:t>order</a:t>
            </a:r>
            <a:r>
              <a:rPr lang="pt-PT" dirty="0"/>
              <a:t> to improve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overall</a:t>
            </a:r>
            <a:r>
              <a:rPr lang="pt-PT" dirty="0"/>
              <a:t> </a:t>
            </a:r>
            <a:r>
              <a:rPr lang="pt-PT" dirty="0" err="1"/>
              <a:t>accuracy</a:t>
            </a:r>
            <a:endParaRPr dirty="0"/>
          </a:p>
        </p:txBody>
      </p:sp>
      <p:sp>
        <p:nvSpPr>
          <p:cNvPr id="985" name="Google Shape;985;p49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Algorithms—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9"/>
          <p:cNvSpPr txBox="1">
            <a:spLocks noGrp="1"/>
          </p:cNvSpPr>
          <p:nvPr>
            <p:ph type="title" idx="6"/>
          </p:nvPr>
        </p:nvSpPr>
        <p:spPr>
          <a:xfrm flipH="1">
            <a:off x="269782" y="1224921"/>
            <a:ext cx="2892145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Pandas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985" name="Google Shape;985;p49"/>
          <p:cNvSpPr txBox="1">
            <a:spLocks noGrp="1"/>
          </p:cNvSpPr>
          <p:nvPr>
            <p:ph type="title" idx="15"/>
          </p:nvPr>
        </p:nvSpPr>
        <p:spPr>
          <a:xfrm>
            <a:off x="269782" y="586848"/>
            <a:ext cx="4888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5"/>
                </a:solidFill>
              </a:rPr>
              <a:t>— Tools—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04C5E54-5AAB-072E-884B-12E2A7AD6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154" y="1197171"/>
            <a:ext cx="428700" cy="42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8B2ED5-695F-B909-C4D0-114C132997EB}"/>
              </a:ext>
            </a:extLst>
          </p:cNvPr>
          <p:cNvSpPr txBox="1"/>
          <p:nvPr/>
        </p:nvSpPr>
        <p:spPr>
          <a:xfrm>
            <a:off x="269782" y="1716321"/>
            <a:ext cx="3685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“</a:t>
            </a:r>
            <a:r>
              <a:rPr lang="en-US" dirty="0"/>
              <a:t>Pandas is a Python library used for (…) analyzing, cleaning, exploring, and manipulating data.”</a:t>
            </a:r>
            <a:endParaRPr lang="pt-PT" dirty="0"/>
          </a:p>
        </p:txBody>
      </p:sp>
      <p:sp>
        <p:nvSpPr>
          <p:cNvPr id="14" name="Google Shape;979;p49">
            <a:extLst>
              <a:ext uri="{FF2B5EF4-FFF2-40B4-BE49-F238E27FC236}">
                <a16:creationId xmlns:a16="http://schemas.microsoft.com/office/drawing/2014/main" id="{2E9F4F2F-C7DC-2D3F-ED3C-22BECA69E695}"/>
              </a:ext>
            </a:extLst>
          </p:cNvPr>
          <p:cNvSpPr txBox="1">
            <a:spLocks/>
          </p:cNvSpPr>
          <p:nvPr/>
        </p:nvSpPr>
        <p:spPr>
          <a:xfrm flipH="1">
            <a:off x="269781" y="2782558"/>
            <a:ext cx="2892145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bel"/>
              <a:buNone/>
              <a:defRPr sz="24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" dirty="0">
                <a:solidFill>
                  <a:schemeClr val="accent5"/>
                </a:solidFill>
              </a:rPr>
              <a:t>Seaborn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3D0C-DABF-FE98-D797-FBD8E68DF2C5}"/>
              </a:ext>
            </a:extLst>
          </p:cNvPr>
          <p:cNvSpPr txBox="1"/>
          <p:nvPr/>
        </p:nvSpPr>
        <p:spPr>
          <a:xfrm>
            <a:off x="269781" y="3273958"/>
            <a:ext cx="368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“</a:t>
            </a:r>
            <a:r>
              <a:rPr lang="en-US" dirty="0"/>
              <a:t>Seaborn is a Python data visualization library based on matplotlib. It provides a high-level interface for drawing attractive and informative statistical graphics.”</a:t>
            </a:r>
            <a:endParaRPr lang="pt-PT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6CE1A85-80A3-62D8-2850-AB45EED0C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098" y="2754958"/>
            <a:ext cx="428400" cy="428400"/>
          </a:xfrm>
          <a:prstGeom prst="rect">
            <a:avLst/>
          </a:prstGeom>
        </p:spPr>
      </p:pic>
      <p:sp>
        <p:nvSpPr>
          <p:cNvPr id="21" name="Google Shape;979;p49">
            <a:extLst>
              <a:ext uri="{FF2B5EF4-FFF2-40B4-BE49-F238E27FC236}">
                <a16:creationId xmlns:a16="http://schemas.microsoft.com/office/drawing/2014/main" id="{9F7FAB9B-6D65-1B79-5CAC-24BA431A76A6}"/>
              </a:ext>
            </a:extLst>
          </p:cNvPr>
          <p:cNvSpPr txBox="1">
            <a:spLocks/>
          </p:cNvSpPr>
          <p:nvPr/>
        </p:nvSpPr>
        <p:spPr>
          <a:xfrm flipH="1">
            <a:off x="4536001" y="593100"/>
            <a:ext cx="2892145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bel"/>
              <a:buNone/>
              <a:defRPr sz="24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pt-PT" dirty="0" err="1">
                <a:solidFill>
                  <a:schemeClr val="accent5"/>
                </a:solidFill>
              </a:rPr>
              <a:t>Scikit-Learn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52413-E2BB-AE32-03EF-240499789E6D}"/>
              </a:ext>
            </a:extLst>
          </p:cNvPr>
          <p:cNvSpPr txBox="1"/>
          <p:nvPr/>
        </p:nvSpPr>
        <p:spPr>
          <a:xfrm>
            <a:off x="4515505" y="995817"/>
            <a:ext cx="3086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“</a:t>
            </a:r>
            <a:r>
              <a:rPr lang="en-US" dirty="0"/>
              <a:t>Scikit-learn is a library in Python that provides many unsupervised and supervised learning algorithms.”</a:t>
            </a:r>
            <a:endParaRPr lang="pt-PT" dirty="0"/>
          </a:p>
        </p:txBody>
      </p:sp>
      <p:sp>
        <p:nvSpPr>
          <p:cNvPr id="24" name="Google Shape;979;p49">
            <a:extLst>
              <a:ext uri="{FF2B5EF4-FFF2-40B4-BE49-F238E27FC236}">
                <a16:creationId xmlns:a16="http://schemas.microsoft.com/office/drawing/2014/main" id="{AA7999EE-DD62-85E9-CEAF-49CE51AA0FDE}"/>
              </a:ext>
            </a:extLst>
          </p:cNvPr>
          <p:cNvSpPr txBox="1">
            <a:spLocks/>
          </p:cNvSpPr>
          <p:nvPr/>
        </p:nvSpPr>
        <p:spPr>
          <a:xfrm flipH="1">
            <a:off x="4571999" y="2056933"/>
            <a:ext cx="2892145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bel"/>
              <a:buNone/>
              <a:defRPr sz="24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" dirty="0">
                <a:solidFill>
                  <a:schemeClr val="accent5"/>
                </a:solidFill>
              </a:rPr>
              <a:t>Matplot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6B739-A1FD-E2FB-6452-E17239B72CC5}"/>
              </a:ext>
            </a:extLst>
          </p:cNvPr>
          <p:cNvSpPr txBox="1"/>
          <p:nvPr/>
        </p:nvSpPr>
        <p:spPr>
          <a:xfrm>
            <a:off x="4571999" y="2548333"/>
            <a:ext cx="3685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“</a:t>
            </a:r>
            <a:r>
              <a:rPr lang="en-US" dirty="0"/>
              <a:t>Matplotlib is a comprehensive library for creating static, animated, and interactive visualizations in Python.”</a:t>
            </a:r>
            <a:endParaRPr lang="pt-PT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7D5B1E5-E002-8248-34D8-3CA59CDF9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8717" y="534300"/>
            <a:ext cx="432000" cy="432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011D4E9-FAAC-EE40-16B3-6CFDF9700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6584" y="2029333"/>
            <a:ext cx="428400" cy="428400"/>
          </a:xfrm>
          <a:prstGeom prst="rect">
            <a:avLst/>
          </a:prstGeom>
        </p:spPr>
      </p:pic>
      <p:sp>
        <p:nvSpPr>
          <p:cNvPr id="33" name="Google Shape;979;p49">
            <a:extLst>
              <a:ext uri="{FF2B5EF4-FFF2-40B4-BE49-F238E27FC236}">
                <a16:creationId xmlns:a16="http://schemas.microsoft.com/office/drawing/2014/main" id="{59A774DE-3B2B-F2E6-CD6D-177B602E5D81}"/>
              </a:ext>
            </a:extLst>
          </p:cNvPr>
          <p:cNvSpPr txBox="1">
            <a:spLocks/>
          </p:cNvSpPr>
          <p:nvPr/>
        </p:nvSpPr>
        <p:spPr>
          <a:xfrm flipH="1">
            <a:off x="4536001" y="3598864"/>
            <a:ext cx="2892145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bel"/>
              <a:buNone/>
              <a:defRPr sz="2400" b="1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pt-PT" dirty="0" err="1">
                <a:solidFill>
                  <a:schemeClr val="accent5"/>
                </a:solidFill>
              </a:rPr>
              <a:t>TensorFlow</a:t>
            </a:r>
            <a:endParaRPr lang="pt-PT" dirty="0">
              <a:solidFill>
                <a:schemeClr val="accent5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D492C-25D4-21FF-BB05-34848A46588D}"/>
              </a:ext>
            </a:extLst>
          </p:cNvPr>
          <p:cNvSpPr txBox="1"/>
          <p:nvPr/>
        </p:nvSpPr>
        <p:spPr>
          <a:xfrm>
            <a:off x="4536001" y="4027180"/>
            <a:ext cx="368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“</a:t>
            </a:r>
            <a:r>
              <a:rPr lang="en-US" dirty="0"/>
              <a:t>TensorFlow makes it easy to create ML models that can run in any environment.”</a:t>
            </a:r>
            <a:endParaRPr lang="pt-PT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F359D9D-4230-5559-4AEF-210FBDB687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42879" y="3539722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2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0"/>
          <p:cNvSpPr txBox="1">
            <a:spLocks noGrp="1"/>
          </p:cNvSpPr>
          <p:nvPr>
            <p:ph type="title"/>
          </p:nvPr>
        </p:nvSpPr>
        <p:spPr>
          <a:xfrm>
            <a:off x="0" y="236850"/>
            <a:ext cx="91440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— Work Done and Sources—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F1C17-9655-2F9F-ACBF-F4B813B4B52B}"/>
              </a:ext>
            </a:extLst>
          </p:cNvPr>
          <p:cNvSpPr/>
          <p:nvPr/>
        </p:nvSpPr>
        <p:spPr>
          <a:xfrm>
            <a:off x="529389" y="797522"/>
            <a:ext cx="3829480" cy="3911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Google Shape;1568;p60">
            <a:extLst>
              <a:ext uri="{FF2B5EF4-FFF2-40B4-BE49-F238E27FC236}">
                <a16:creationId xmlns:a16="http://schemas.microsoft.com/office/drawing/2014/main" id="{4BBE5414-562A-625B-E8D1-2BCD68863643}"/>
              </a:ext>
            </a:extLst>
          </p:cNvPr>
          <p:cNvSpPr txBox="1">
            <a:spLocks/>
          </p:cNvSpPr>
          <p:nvPr/>
        </p:nvSpPr>
        <p:spPr>
          <a:xfrm>
            <a:off x="529389" y="721895"/>
            <a:ext cx="3829480" cy="41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pt-PT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400" b="1" dirty="0">
              <a:solidFill>
                <a:schemeClr val="accent5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Titanic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Dataset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  <a:endParaRPr lang="pt-PT" sz="1400" b="1" dirty="0">
              <a:solidFill>
                <a:schemeClr val="accent5"/>
              </a:solidFill>
            </a:endParaRP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What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is</a:t>
            </a:r>
            <a:r>
              <a:rPr lang="pt-PT" sz="1400" b="1" dirty="0">
                <a:solidFill>
                  <a:schemeClr val="accent5"/>
                </a:solidFill>
              </a:rPr>
              <a:t> a Linear </a:t>
            </a:r>
            <a:r>
              <a:rPr lang="pt-PT" sz="1400" b="1" dirty="0" err="1">
                <a:solidFill>
                  <a:schemeClr val="accent5"/>
                </a:solidFill>
              </a:rPr>
              <a:t>Regression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dirty="0">
                <a:solidFill>
                  <a:schemeClr val="accent5"/>
                </a:solidFill>
              </a:rPr>
              <a:t>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What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is</a:t>
            </a:r>
            <a:r>
              <a:rPr lang="pt-PT" sz="1400" b="1" dirty="0">
                <a:solidFill>
                  <a:schemeClr val="accent5"/>
                </a:solidFill>
              </a:rPr>
              <a:t> a </a:t>
            </a:r>
            <a:r>
              <a:rPr lang="pt-PT" sz="1400" b="1" dirty="0" err="1">
                <a:solidFill>
                  <a:schemeClr val="accent5"/>
                </a:solidFill>
              </a:rPr>
              <a:t>Decision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Tree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dirty="0">
                <a:solidFill>
                  <a:schemeClr val="accent5"/>
                </a:solidFill>
              </a:rPr>
              <a:t>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Random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Forest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dirty="0">
                <a:solidFill>
                  <a:schemeClr val="accent5"/>
                </a:solidFill>
              </a:rPr>
              <a:t>– </a:t>
            </a:r>
            <a:r>
              <a:rPr lang="pt-PT" sz="1400" dirty="0" err="1">
                <a:solidFill>
                  <a:schemeClr val="accent2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What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is</a:t>
            </a:r>
            <a:r>
              <a:rPr lang="pt-PT" sz="1400" b="1" dirty="0">
                <a:solidFill>
                  <a:schemeClr val="accent5"/>
                </a:solidFill>
              </a:rPr>
              <a:t> a Neural Network </a:t>
            </a:r>
            <a:r>
              <a:rPr lang="pt-PT" sz="1400" dirty="0">
                <a:solidFill>
                  <a:schemeClr val="accent5"/>
                </a:solidFill>
              </a:rPr>
              <a:t>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chemeClr val="accent5"/>
                </a:solidFill>
              </a:rPr>
              <a:t>Pandas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</a:t>
            </a:r>
            <a:r>
              <a:rPr lang="pt-PT" sz="1400" dirty="0">
                <a:solidFill>
                  <a:schemeClr val="accent6"/>
                </a:solidFill>
              </a:rPr>
              <a:t>;</a:t>
            </a:r>
            <a:endParaRPr lang="pt-PT" sz="1400" dirty="0">
              <a:solidFill>
                <a:schemeClr val="accent5"/>
              </a:solidFill>
            </a:endParaRP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Seaborn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 err="1">
                <a:solidFill>
                  <a:schemeClr val="accent2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Scikit-learn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 err="1">
                <a:solidFill>
                  <a:schemeClr val="accent2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Codecademy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Matplot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  <a:p>
            <a:pPr marL="28800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chemeClr val="accent5"/>
                </a:solidFill>
              </a:rPr>
              <a:t>Tensorflow</a:t>
            </a:r>
            <a:r>
              <a:rPr lang="pt-PT" sz="1400" dirty="0">
                <a:solidFill>
                  <a:schemeClr val="accent5"/>
                </a:solidFill>
              </a:rPr>
              <a:t> – </a:t>
            </a:r>
            <a:r>
              <a:rPr lang="pt-PT" sz="1400" dirty="0">
                <a:solidFill>
                  <a:schemeClr val="accent2">
                    <a:lumMod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</a:t>
            </a:r>
            <a:r>
              <a:rPr lang="pt-PT" sz="1400" dirty="0">
                <a:solidFill>
                  <a:schemeClr val="accent5"/>
                </a:solidFill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1E3B1-6C91-5284-1308-CF55C6B5B87F}"/>
              </a:ext>
            </a:extLst>
          </p:cNvPr>
          <p:cNvSpPr/>
          <p:nvPr/>
        </p:nvSpPr>
        <p:spPr>
          <a:xfrm>
            <a:off x="4785133" y="1670670"/>
            <a:ext cx="3829480" cy="2138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Google Shape;1568;p60">
            <a:extLst>
              <a:ext uri="{FF2B5EF4-FFF2-40B4-BE49-F238E27FC236}">
                <a16:creationId xmlns:a16="http://schemas.microsoft.com/office/drawing/2014/main" id="{9906C03A-7330-2237-385D-89B0D60AFD9E}"/>
              </a:ext>
            </a:extLst>
          </p:cNvPr>
          <p:cNvSpPr txBox="1">
            <a:spLocks/>
          </p:cNvSpPr>
          <p:nvPr/>
        </p:nvSpPr>
        <p:spPr>
          <a:xfrm>
            <a:off x="4785133" y="1670671"/>
            <a:ext cx="3829480" cy="213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bel"/>
              <a:buNone/>
              <a:defRPr sz="3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pt-PT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ALREADY DONE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400" b="1" dirty="0">
              <a:solidFill>
                <a:schemeClr val="accent5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NaN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values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cleaned</a:t>
            </a:r>
            <a:r>
              <a:rPr lang="pt-PT" sz="14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Necessary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features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chosen</a:t>
            </a:r>
            <a:r>
              <a:rPr lang="pt-PT" sz="14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400" b="1" dirty="0" err="1">
                <a:solidFill>
                  <a:schemeClr val="accent5"/>
                </a:solidFill>
              </a:rPr>
              <a:t>Simple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analys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of</a:t>
            </a:r>
            <a:r>
              <a:rPr lang="pt-PT" sz="1400" b="1" dirty="0">
                <a:solidFill>
                  <a:schemeClr val="accent5"/>
                </a:solidFill>
              </a:rPr>
              <a:t> </a:t>
            </a:r>
            <a:r>
              <a:rPr lang="pt-PT" sz="1400" b="1" dirty="0" err="1">
                <a:solidFill>
                  <a:schemeClr val="accent5"/>
                </a:solidFill>
              </a:rPr>
              <a:t>the</a:t>
            </a:r>
            <a:r>
              <a:rPr lang="pt-PT" sz="1400" b="1" dirty="0">
                <a:solidFill>
                  <a:schemeClr val="accent5"/>
                </a:solidFill>
              </a:rPr>
              <a:t> data </a:t>
            </a:r>
            <a:r>
              <a:rPr lang="pt-PT" sz="1400" b="1" dirty="0" err="1">
                <a:solidFill>
                  <a:schemeClr val="accent5"/>
                </a:solidFill>
              </a:rPr>
              <a:t>provided</a:t>
            </a:r>
            <a:r>
              <a:rPr lang="pt-PT" sz="1400" b="1" dirty="0">
                <a:solidFill>
                  <a:schemeClr val="accent5"/>
                </a:solidFill>
              </a:rPr>
              <a:t>;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4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413</Words>
  <Application>Microsoft Office PowerPoint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Poppins</vt:lpstr>
      <vt:lpstr>Arial</vt:lpstr>
      <vt:lpstr>Abel</vt:lpstr>
      <vt:lpstr>Titanic Remembrance Day by Slidesgo</vt:lpstr>
      <vt:lpstr>— Titanic data set analysis—</vt:lpstr>
      <vt:lpstr>— The data set features —</vt:lpstr>
      <vt:lpstr>Goal </vt:lpstr>
      <vt:lpstr>Neural Networks</vt:lpstr>
      <vt:lpstr>Pandas</vt:lpstr>
      <vt:lpstr>— Work Done and Sources—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Titanic data set analysis—</dc:title>
  <dc:creator>tomás martins</dc:creator>
  <cp:lastModifiedBy>tomás martins</cp:lastModifiedBy>
  <cp:revision>4</cp:revision>
  <dcterms:modified xsi:type="dcterms:W3CDTF">2024-04-30T18:45:58Z</dcterms:modified>
</cp:coreProperties>
</file>