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7" r:id="rId3"/>
    <p:sldId id="262" r:id="rId4"/>
    <p:sldId id="263" r:id="rId5"/>
    <p:sldId id="258" r:id="rId6"/>
    <p:sldId id="264" r:id="rId7"/>
    <p:sldId id="265" r:id="rId8"/>
    <p:sldId id="266" r:id="rId9"/>
    <p:sldId id="267"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69" d="100"/>
          <a:sy n="69" d="100"/>
        </p:scale>
        <p:origin x="82" y="39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422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12193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28287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41750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5876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59FD0C-5451-4CA0-86AF-E70AE3279989}" type="datetimeFigureOut">
              <a:rPr lang="en-US" smtClean="0"/>
              <a:t>4/14/2021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81168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59FD0C-5451-4CA0-86AF-E70AE3279989}" type="datetimeFigureOut">
              <a:rPr lang="en-US" smtClean="0"/>
              <a:t>4/14/2021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4437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04295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132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C94063-DF36-4330-A365-08DA1FA5B7D6}" type="datetimeFigureOut">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958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155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508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4/14/2021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837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170639-886C-4FCF-9EAB-ABB5DA3F3F4A}" type="datetimeFigureOut">
              <a:rPr lang="en-US" smtClean="0"/>
              <a:t>4/14/2021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543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230651-31F4-45D2-98AE-A2108F41BC07}" type="datetimeFigureOut">
              <a:rPr lang="en-US" smtClean="0"/>
              <a:t>4/14/2021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605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53789A-C914-4DB1-8815-80B5EC7335C5}" type="datetimeFigureOut">
              <a:rPr lang="en-US" smtClean="0"/>
              <a:t>4/14/2021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362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543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59FD0C-5451-4CA0-86AF-E70AE3279989}" type="datetimeFigureOut">
              <a:rPr lang="en-US" smtClean="0"/>
              <a:t>4/14/2021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47337794"/>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ECF2-3BB4-4D54-BA16-A4F6715A8F77}"/>
              </a:ext>
            </a:extLst>
          </p:cNvPr>
          <p:cNvSpPr>
            <a:spLocks noGrp="1"/>
          </p:cNvSpPr>
          <p:nvPr>
            <p:ph type="ctrTitle"/>
          </p:nvPr>
        </p:nvSpPr>
        <p:spPr/>
        <p:txBody>
          <a:bodyPr/>
          <a:lstStyle/>
          <a:p>
            <a:r>
              <a:rPr lang="en-US" dirty="0"/>
              <a:t>Agile Development</a:t>
            </a:r>
          </a:p>
        </p:txBody>
      </p:sp>
      <p:sp>
        <p:nvSpPr>
          <p:cNvPr id="3" name="Subtitle 2">
            <a:extLst>
              <a:ext uri="{FF2B5EF4-FFF2-40B4-BE49-F238E27FC236}">
                <a16:creationId xmlns:a16="http://schemas.microsoft.com/office/drawing/2014/main" id="{EE9A18B1-2448-47B5-A393-2EB071DF76ED}"/>
              </a:ext>
            </a:extLst>
          </p:cNvPr>
          <p:cNvSpPr>
            <a:spLocks noGrp="1"/>
          </p:cNvSpPr>
          <p:nvPr>
            <p:ph type="subTitle" idx="1"/>
          </p:nvPr>
        </p:nvSpPr>
        <p:spPr/>
        <p:txBody>
          <a:bodyPr/>
          <a:lstStyle/>
          <a:p>
            <a:r>
              <a:rPr lang="en-US" dirty="0"/>
              <a:t>By: Tony Ocasio</a:t>
            </a:r>
          </a:p>
        </p:txBody>
      </p:sp>
    </p:spTree>
    <p:extLst>
      <p:ext uri="{BB962C8B-B14F-4D97-AF65-F5344CB8AC3E}">
        <p14:creationId xmlns:p14="http://schemas.microsoft.com/office/powerpoint/2010/main" val="133956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0B90-B2B8-4F7E-8EBC-E59D1EE4BC2C}"/>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02DB2B33-EE9F-4DA1-A0E5-B646BCF7035B}"/>
              </a:ext>
            </a:extLst>
          </p:cNvPr>
          <p:cNvSpPr>
            <a:spLocks noGrp="1"/>
          </p:cNvSpPr>
          <p:nvPr>
            <p:ph idx="1"/>
          </p:nvPr>
        </p:nvSpPr>
        <p:spPr/>
        <p:txBody>
          <a:bodyPr/>
          <a:lstStyle/>
          <a:p>
            <a:pPr marL="0" indent="0">
              <a:buNone/>
            </a:pPr>
            <a:r>
              <a:rPr lang="en-US" dirty="0"/>
              <a:t>Based on the SNHU Travel Project, it would have been different in a few ways. The traditional waterfall method is based on planning the whole project at once, and testing it once everything is done. The agile method is different since it is broken up into sprints and testing little portions of the code throughout the sprint. Waterfall method is usually a longer approach when it comes to completing the software since it is all pushed together at one time then they go into testing. </a:t>
            </a:r>
          </a:p>
        </p:txBody>
      </p:sp>
    </p:spTree>
    <p:extLst>
      <p:ext uri="{BB962C8B-B14F-4D97-AF65-F5344CB8AC3E}">
        <p14:creationId xmlns:p14="http://schemas.microsoft.com/office/powerpoint/2010/main" val="305224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D598-F97B-4E97-A722-FC54D6EB79ED}"/>
              </a:ext>
            </a:extLst>
          </p:cNvPr>
          <p:cNvSpPr>
            <a:spLocks noGrp="1"/>
          </p:cNvSpPr>
          <p:nvPr>
            <p:ph type="title"/>
          </p:nvPr>
        </p:nvSpPr>
        <p:spPr/>
        <p:txBody>
          <a:bodyPr/>
          <a:lstStyle/>
          <a:p>
            <a:r>
              <a:rPr lang="en-US" dirty="0"/>
              <a:t>Choosing Between Agile and Waterfall</a:t>
            </a:r>
          </a:p>
        </p:txBody>
      </p:sp>
      <p:sp>
        <p:nvSpPr>
          <p:cNvPr id="3" name="Content Placeholder 2">
            <a:extLst>
              <a:ext uri="{FF2B5EF4-FFF2-40B4-BE49-F238E27FC236}">
                <a16:creationId xmlns:a16="http://schemas.microsoft.com/office/drawing/2014/main" id="{D5C4DEF1-0068-4FBE-BF28-DF565585B5CB}"/>
              </a:ext>
            </a:extLst>
          </p:cNvPr>
          <p:cNvSpPr>
            <a:spLocks noGrp="1"/>
          </p:cNvSpPr>
          <p:nvPr>
            <p:ph idx="1"/>
          </p:nvPr>
        </p:nvSpPr>
        <p:spPr/>
        <p:txBody>
          <a:bodyPr/>
          <a:lstStyle/>
          <a:p>
            <a:pPr marL="0" indent="0">
              <a:buNone/>
            </a:pPr>
            <a:r>
              <a:rPr lang="en-US" dirty="0"/>
              <a:t>When it comes to choosing the Waterfall Method or the Agile method, it depends on the requirements and other factors. If the requirements are clear and the customer knows exactly what they want without change, I would choose the Waterfall method. However, if the customer isn’t sure about what they want or they think that there will be changes, then I would choose the Agile method. Another factor would be how quickly the customer needs the product. The Waterfall method is a longer process but the quality of the work is usually better. The agile method is used when the customer needs the product at a quicker pace since the team is bigger and they are more experienced so they would be able to help where needed.</a:t>
            </a:r>
          </a:p>
        </p:txBody>
      </p:sp>
    </p:spTree>
    <p:extLst>
      <p:ext uri="{BB962C8B-B14F-4D97-AF65-F5344CB8AC3E}">
        <p14:creationId xmlns:p14="http://schemas.microsoft.com/office/powerpoint/2010/main" val="99203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64F9-8CF9-41B6-9FF6-E369CAB388BC}"/>
              </a:ext>
            </a:extLst>
          </p:cNvPr>
          <p:cNvSpPr>
            <a:spLocks noGrp="1"/>
          </p:cNvSpPr>
          <p:nvPr>
            <p:ph type="title"/>
          </p:nvPr>
        </p:nvSpPr>
        <p:spPr/>
        <p:txBody>
          <a:bodyPr/>
          <a:lstStyle/>
          <a:p>
            <a:r>
              <a:rPr lang="en-US" dirty="0"/>
              <a:t>The Scrum Master</a:t>
            </a:r>
          </a:p>
        </p:txBody>
      </p:sp>
      <p:sp>
        <p:nvSpPr>
          <p:cNvPr id="3" name="Content Placeholder 2">
            <a:extLst>
              <a:ext uri="{FF2B5EF4-FFF2-40B4-BE49-F238E27FC236}">
                <a16:creationId xmlns:a16="http://schemas.microsoft.com/office/drawing/2014/main" id="{1869043E-805B-4A86-909E-4C14887AAAD8}"/>
              </a:ext>
            </a:extLst>
          </p:cNvPr>
          <p:cNvSpPr>
            <a:spLocks noGrp="1"/>
          </p:cNvSpPr>
          <p:nvPr>
            <p:ph idx="1"/>
          </p:nvPr>
        </p:nvSpPr>
        <p:spPr/>
        <p:txBody>
          <a:bodyPr/>
          <a:lstStyle/>
          <a:p>
            <a:r>
              <a:rPr lang="en-US" dirty="0"/>
              <a:t>The Scrum Master is responsible for</a:t>
            </a:r>
          </a:p>
          <a:p>
            <a:pPr lvl="1"/>
            <a:r>
              <a:rPr lang="en-US" dirty="0"/>
              <a:t>Keeping the team organized</a:t>
            </a:r>
          </a:p>
          <a:p>
            <a:pPr lvl="1"/>
            <a:r>
              <a:rPr lang="en-US" dirty="0"/>
              <a:t>Finding techniques for effective Product Backlog management</a:t>
            </a:r>
          </a:p>
          <a:p>
            <a:pPr lvl="1"/>
            <a:r>
              <a:rPr lang="en-US" dirty="0"/>
              <a:t>Helping the Scrum Team understand the project</a:t>
            </a:r>
          </a:p>
          <a:p>
            <a:pPr lvl="1"/>
            <a:r>
              <a:rPr lang="en-US" dirty="0"/>
              <a:t>Coaching the Development Team</a:t>
            </a:r>
          </a:p>
          <a:p>
            <a:pPr lvl="1"/>
            <a:r>
              <a:rPr lang="en-US" dirty="0"/>
              <a:t>Starting the daily Scrum Meeting</a:t>
            </a:r>
          </a:p>
          <a:p>
            <a:pPr lvl="1"/>
            <a:endParaRPr lang="en-US" dirty="0"/>
          </a:p>
        </p:txBody>
      </p:sp>
    </p:spTree>
    <p:extLst>
      <p:ext uri="{BB962C8B-B14F-4D97-AF65-F5344CB8AC3E}">
        <p14:creationId xmlns:p14="http://schemas.microsoft.com/office/powerpoint/2010/main" val="279318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120-21E4-48DD-955D-85465BFD7A97}"/>
              </a:ext>
            </a:extLst>
          </p:cNvPr>
          <p:cNvSpPr>
            <a:spLocks noGrp="1"/>
          </p:cNvSpPr>
          <p:nvPr>
            <p:ph type="title"/>
          </p:nvPr>
        </p:nvSpPr>
        <p:spPr/>
        <p:txBody>
          <a:bodyPr/>
          <a:lstStyle/>
          <a:p>
            <a:r>
              <a:rPr lang="en-US" dirty="0"/>
              <a:t>The Product Owner</a:t>
            </a:r>
          </a:p>
        </p:txBody>
      </p:sp>
      <p:sp>
        <p:nvSpPr>
          <p:cNvPr id="3" name="Content Placeholder 2">
            <a:extLst>
              <a:ext uri="{FF2B5EF4-FFF2-40B4-BE49-F238E27FC236}">
                <a16:creationId xmlns:a16="http://schemas.microsoft.com/office/drawing/2014/main" id="{8D8B987F-FD49-46E4-8BC0-86BD5F4667B8}"/>
              </a:ext>
            </a:extLst>
          </p:cNvPr>
          <p:cNvSpPr>
            <a:spLocks noGrp="1"/>
          </p:cNvSpPr>
          <p:nvPr>
            <p:ph idx="1"/>
          </p:nvPr>
        </p:nvSpPr>
        <p:spPr/>
        <p:txBody>
          <a:bodyPr/>
          <a:lstStyle/>
          <a:p>
            <a:r>
              <a:rPr lang="en-US" dirty="0"/>
              <a:t>The Product Owner is responsible for: </a:t>
            </a:r>
          </a:p>
          <a:p>
            <a:pPr lvl="1"/>
            <a:r>
              <a:rPr lang="en-US" dirty="0"/>
              <a:t>Expressing the Product Backlog items</a:t>
            </a:r>
          </a:p>
          <a:p>
            <a:pPr lvl="1"/>
            <a:r>
              <a:rPr lang="en-US" dirty="0"/>
              <a:t>Ordering the items in the Product Backlog to achieve goals and missions</a:t>
            </a:r>
          </a:p>
          <a:p>
            <a:pPr lvl="1"/>
            <a:r>
              <a:rPr lang="en-US" dirty="0"/>
              <a:t>Optimizing the value of the work that the Development Team performs</a:t>
            </a:r>
          </a:p>
          <a:p>
            <a:pPr lvl="1"/>
            <a:r>
              <a:rPr lang="en-US" dirty="0"/>
              <a:t>Makes sure that the Product Backlog is visible and clear to everyone on the Scrum Team</a:t>
            </a:r>
          </a:p>
          <a:p>
            <a:pPr lvl="1"/>
            <a:r>
              <a:rPr lang="en-US" dirty="0"/>
              <a:t>Ensures the Development Team understands items in the Product Backlog to the level needed</a:t>
            </a:r>
          </a:p>
        </p:txBody>
      </p:sp>
    </p:spTree>
    <p:extLst>
      <p:ext uri="{BB962C8B-B14F-4D97-AF65-F5344CB8AC3E}">
        <p14:creationId xmlns:p14="http://schemas.microsoft.com/office/powerpoint/2010/main" val="133200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7DBF-26FB-4268-B0B4-3F5F2E3CF498}"/>
              </a:ext>
            </a:extLst>
          </p:cNvPr>
          <p:cNvSpPr>
            <a:spLocks noGrp="1"/>
          </p:cNvSpPr>
          <p:nvPr>
            <p:ph type="title"/>
          </p:nvPr>
        </p:nvSpPr>
        <p:spPr/>
        <p:txBody>
          <a:bodyPr/>
          <a:lstStyle/>
          <a:p>
            <a:r>
              <a:rPr lang="en-US" dirty="0"/>
              <a:t>The Development Team</a:t>
            </a:r>
          </a:p>
        </p:txBody>
      </p:sp>
      <p:sp>
        <p:nvSpPr>
          <p:cNvPr id="3" name="Content Placeholder 2">
            <a:extLst>
              <a:ext uri="{FF2B5EF4-FFF2-40B4-BE49-F238E27FC236}">
                <a16:creationId xmlns:a16="http://schemas.microsoft.com/office/drawing/2014/main" id="{EE4D68DE-00E2-4111-821B-B7E82E78EE17}"/>
              </a:ext>
            </a:extLst>
          </p:cNvPr>
          <p:cNvSpPr>
            <a:spLocks noGrp="1"/>
          </p:cNvSpPr>
          <p:nvPr>
            <p:ph idx="1"/>
          </p:nvPr>
        </p:nvSpPr>
        <p:spPr/>
        <p:txBody>
          <a:bodyPr/>
          <a:lstStyle/>
          <a:p>
            <a:r>
              <a:rPr lang="en-US" dirty="0"/>
              <a:t>The Development team:</a:t>
            </a:r>
          </a:p>
          <a:p>
            <a:pPr lvl="1"/>
            <a:r>
              <a:rPr lang="en-US" dirty="0"/>
              <a:t>Self organized, no one tells them how to function</a:t>
            </a:r>
          </a:p>
          <a:p>
            <a:pPr lvl="1"/>
            <a:r>
              <a:rPr lang="en-US" dirty="0"/>
              <a:t>There are no titles for the Development Team besides the developer</a:t>
            </a:r>
          </a:p>
          <a:p>
            <a:pPr lvl="1"/>
            <a:r>
              <a:rPr lang="en-US" dirty="0"/>
              <a:t>There is no sub-teams for the development</a:t>
            </a:r>
          </a:p>
          <a:p>
            <a:pPr lvl="1"/>
            <a:r>
              <a:rPr lang="en-US" dirty="0"/>
              <a:t>Each team member has special skills, but help out wherever is needed</a:t>
            </a:r>
          </a:p>
        </p:txBody>
      </p:sp>
    </p:spTree>
    <p:extLst>
      <p:ext uri="{BB962C8B-B14F-4D97-AF65-F5344CB8AC3E}">
        <p14:creationId xmlns:p14="http://schemas.microsoft.com/office/powerpoint/2010/main" val="406597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D501-0EED-4951-8991-15CC08224461}"/>
              </a:ext>
            </a:extLst>
          </p:cNvPr>
          <p:cNvSpPr>
            <a:spLocks noGrp="1"/>
          </p:cNvSpPr>
          <p:nvPr>
            <p:ph type="title"/>
          </p:nvPr>
        </p:nvSpPr>
        <p:spPr/>
        <p:txBody>
          <a:bodyPr/>
          <a:lstStyle/>
          <a:p>
            <a:r>
              <a:rPr lang="en-US" dirty="0"/>
              <a:t>Project Planning Phase</a:t>
            </a:r>
          </a:p>
        </p:txBody>
      </p:sp>
      <p:sp>
        <p:nvSpPr>
          <p:cNvPr id="3" name="Content Placeholder 2">
            <a:extLst>
              <a:ext uri="{FF2B5EF4-FFF2-40B4-BE49-F238E27FC236}">
                <a16:creationId xmlns:a16="http://schemas.microsoft.com/office/drawing/2014/main" id="{58BBE4E3-D188-42EC-90E0-3DAF93663DB1}"/>
              </a:ext>
            </a:extLst>
          </p:cNvPr>
          <p:cNvSpPr>
            <a:spLocks noGrp="1"/>
          </p:cNvSpPr>
          <p:nvPr>
            <p:ph idx="1"/>
          </p:nvPr>
        </p:nvSpPr>
        <p:spPr/>
        <p:txBody>
          <a:bodyPr/>
          <a:lstStyle/>
          <a:p>
            <a:r>
              <a:rPr lang="en-US" dirty="0"/>
              <a:t>Project Planning involves:</a:t>
            </a:r>
          </a:p>
          <a:p>
            <a:pPr lvl="1"/>
            <a:r>
              <a:rPr lang="en-US" dirty="0"/>
              <a:t>Identify how big the project is going to be</a:t>
            </a:r>
          </a:p>
          <a:p>
            <a:pPr lvl="1"/>
            <a:r>
              <a:rPr lang="en-US" dirty="0"/>
              <a:t>Resource plan is discussed </a:t>
            </a:r>
          </a:p>
          <a:p>
            <a:pPr lvl="1"/>
            <a:r>
              <a:rPr lang="en-US" dirty="0"/>
              <a:t>Scheduling is discussed</a:t>
            </a:r>
          </a:p>
          <a:p>
            <a:pPr lvl="1"/>
            <a:r>
              <a:rPr lang="en-US" dirty="0"/>
              <a:t>Budgets are decided</a:t>
            </a:r>
          </a:p>
        </p:txBody>
      </p:sp>
    </p:spTree>
    <p:extLst>
      <p:ext uri="{BB962C8B-B14F-4D97-AF65-F5344CB8AC3E}">
        <p14:creationId xmlns:p14="http://schemas.microsoft.com/office/powerpoint/2010/main" val="189195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D501-0EED-4951-8991-15CC08224461}"/>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58BBE4E3-D188-42EC-90E0-3DAF93663DB1}"/>
              </a:ext>
            </a:extLst>
          </p:cNvPr>
          <p:cNvSpPr>
            <a:spLocks noGrp="1"/>
          </p:cNvSpPr>
          <p:nvPr>
            <p:ph idx="1"/>
          </p:nvPr>
        </p:nvSpPr>
        <p:spPr/>
        <p:txBody>
          <a:bodyPr/>
          <a:lstStyle/>
          <a:p>
            <a:r>
              <a:rPr lang="en-US" dirty="0"/>
              <a:t>The Analysis Phase involves:</a:t>
            </a:r>
          </a:p>
          <a:p>
            <a:pPr lvl="1"/>
            <a:r>
              <a:rPr lang="en-US" dirty="0"/>
              <a:t>The needs for the business are discussed</a:t>
            </a:r>
          </a:p>
          <a:p>
            <a:pPr lvl="1"/>
            <a:r>
              <a:rPr lang="en-US" dirty="0"/>
              <a:t>System requirements are gathered</a:t>
            </a:r>
          </a:p>
          <a:p>
            <a:pPr lvl="1"/>
            <a:r>
              <a:rPr lang="en-US" dirty="0"/>
              <a:t>Review </a:t>
            </a:r>
            <a:r>
              <a:rPr lang="en-US" dirty="0" err="1"/>
              <a:t>requriements</a:t>
            </a:r>
            <a:r>
              <a:rPr lang="en-US" dirty="0"/>
              <a:t> </a:t>
            </a:r>
          </a:p>
          <a:p>
            <a:endParaRPr lang="en-US" dirty="0"/>
          </a:p>
        </p:txBody>
      </p:sp>
    </p:spTree>
    <p:extLst>
      <p:ext uri="{BB962C8B-B14F-4D97-AF65-F5344CB8AC3E}">
        <p14:creationId xmlns:p14="http://schemas.microsoft.com/office/powerpoint/2010/main" val="44052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D501-0EED-4951-8991-15CC08224461}"/>
              </a:ext>
            </a:extLst>
          </p:cNvPr>
          <p:cNvSpPr>
            <a:spLocks noGrp="1"/>
          </p:cNvSpPr>
          <p:nvPr>
            <p:ph type="title"/>
          </p:nvPr>
        </p:nvSpPr>
        <p:spPr/>
        <p:txBody>
          <a:bodyPr/>
          <a:lstStyle/>
          <a:p>
            <a:r>
              <a:rPr lang="en-US" dirty="0"/>
              <a:t>Design Phase</a:t>
            </a:r>
          </a:p>
        </p:txBody>
      </p:sp>
      <p:sp>
        <p:nvSpPr>
          <p:cNvPr id="3" name="Content Placeholder 2">
            <a:extLst>
              <a:ext uri="{FF2B5EF4-FFF2-40B4-BE49-F238E27FC236}">
                <a16:creationId xmlns:a16="http://schemas.microsoft.com/office/drawing/2014/main" id="{58BBE4E3-D188-42EC-90E0-3DAF93663DB1}"/>
              </a:ext>
            </a:extLst>
          </p:cNvPr>
          <p:cNvSpPr>
            <a:spLocks noGrp="1"/>
          </p:cNvSpPr>
          <p:nvPr>
            <p:ph idx="1"/>
          </p:nvPr>
        </p:nvSpPr>
        <p:spPr/>
        <p:txBody>
          <a:bodyPr/>
          <a:lstStyle/>
          <a:p>
            <a:r>
              <a:rPr lang="en-US" dirty="0"/>
              <a:t>The Design phase involves:</a:t>
            </a:r>
          </a:p>
          <a:p>
            <a:pPr lvl="1"/>
            <a:r>
              <a:rPr lang="en-US" dirty="0"/>
              <a:t>Application Design and Architecture</a:t>
            </a:r>
          </a:p>
          <a:p>
            <a:pPr lvl="1"/>
            <a:r>
              <a:rPr lang="en-US" dirty="0"/>
              <a:t>Networking</a:t>
            </a:r>
          </a:p>
          <a:p>
            <a:pPr lvl="1"/>
            <a:r>
              <a:rPr lang="en-US" dirty="0"/>
              <a:t>User Interfaces</a:t>
            </a:r>
          </a:p>
          <a:p>
            <a:pPr lvl="1"/>
            <a:r>
              <a:rPr lang="en-US" dirty="0"/>
              <a:t>System Interfaces</a:t>
            </a:r>
          </a:p>
          <a:p>
            <a:pPr lvl="1"/>
            <a:r>
              <a:rPr lang="en-US" dirty="0"/>
              <a:t>Databases</a:t>
            </a:r>
          </a:p>
          <a:p>
            <a:pPr lvl="1"/>
            <a:r>
              <a:rPr lang="en-US" dirty="0"/>
              <a:t>Prototypes</a:t>
            </a:r>
          </a:p>
          <a:p>
            <a:pPr lvl="1"/>
            <a:r>
              <a:rPr lang="en-US" dirty="0"/>
              <a:t>System Controls</a:t>
            </a:r>
          </a:p>
          <a:p>
            <a:pPr marL="457200" lvl="1" indent="0">
              <a:buNone/>
            </a:pPr>
            <a:endParaRPr lang="en-US" dirty="0"/>
          </a:p>
        </p:txBody>
      </p:sp>
    </p:spTree>
    <p:extLst>
      <p:ext uri="{BB962C8B-B14F-4D97-AF65-F5344CB8AC3E}">
        <p14:creationId xmlns:p14="http://schemas.microsoft.com/office/powerpoint/2010/main" val="138357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D501-0EED-4951-8991-15CC08224461}"/>
              </a:ext>
            </a:extLst>
          </p:cNvPr>
          <p:cNvSpPr>
            <a:spLocks noGrp="1"/>
          </p:cNvSpPr>
          <p:nvPr>
            <p:ph type="title"/>
          </p:nvPr>
        </p:nvSpPr>
        <p:spPr/>
        <p:txBody>
          <a:bodyPr/>
          <a:lstStyle/>
          <a:p>
            <a:r>
              <a:rPr lang="en-US" dirty="0"/>
              <a:t>Implementation Phase</a:t>
            </a:r>
          </a:p>
        </p:txBody>
      </p:sp>
      <p:sp>
        <p:nvSpPr>
          <p:cNvPr id="3" name="Content Placeholder 2">
            <a:extLst>
              <a:ext uri="{FF2B5EF4-FFF2-40B4-BE49-F238E27FC236}">
                <a16:creationId xmlns:a16="http://schemas.microsoft.com/office/drawing/2014/main" id="{58BBE4E3-D188-42EC-90E0-3DAF93663DB1}"/>
              </a:ext>
            </a:extLst>
          </p:cNvPr>
          <p:cNvSpPr>
            <a:spLocks noGrp="1"/>
          </p:cNvSpPr>
          <p:nvPr>
            <p:ph idx="1"/>
          </p:nvPr>
        </p:nvSpPr>
        <p:spPr/>
        <p:txBody>
          <a:bodyPr/>
          <a:lstStyle/>
          <a:p>
            <a:r>
              <a:rPr lang="en-US" dirty="0"/>
              <a:t>The Implementation Phase involves:</a:t>
            </a:r>
          </a:p>
          <a:p>
            <a:pPr lvl="1"/>
            <a:r>
              <a:rPr lang="en-US" dirty="0"/>
              <a:t>Implementing the designs using a programming language</a:t>
            </a:r>
          </a:p>
          <a:p>
            <a:pPr lvl="1"/>
            <a:r>
              <a:rPr lang="en-US" dirty="0"/>
              <a:t>Construction of the base components</a:t>
            </a:r>
          </a:p>
          <a:p>
            <a:pPr lvl="1"/>
            <a:r>
              <a:rPr lang="en-US" dirty="0"/>
              <a:t>Verifying code and data</a:t>
            </a:r>
          </a:p>
          <a:p>
            <a:pPr lvl="1"/>
            <a:r>
              <a:rPr lang="en-US" dirty="0"/>
              <a:t>Installing the product in a working environment </a:t>
            </a:r>
          </a:p>
          <a:p>
            <a:pPr lvl="1"/>
            <a:endParaRPr lang="en-US" dirty="0"/>
          </a:p>
        </p:txBody>
      </p:sp>
    </p:spTree>
    <p:extLst>
      <p:ext uri="{BB962C8B-B14F-4D97-AF65-F5344CB8AC3E}">
        <p14:creationId xmlns:p14="http://schemas.microsoft.com/office/powerpoint/2010/main" val="328934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D501-0EED-4951-8991-15CC08224461}"/>
              </a:ext>
            </a:extLst>
          </p:cNvPr>
          <p:cNvSpPr>
            <a:spLocks noGrp="1"/>
          </p:cNvSpPr>
          <p:nvPr>
            <p:ph type="title"/>
          </p:nvPr>
        </p:nvSpPr>
        <p:spPr/>
        <p:txBody>
          <a:bodyPr/>
          <a:lstStyle/>
          <a:p>
            <a:r>
              <a:rPr lang="en-US" dirty="0"/>
              <a:t>Support Phase</a:t>
            </a:r>
          </a:p>
        </p:txBody>
      </p:sp>
      <p:sp>
        <p:nvSpPr>
          <p:cNvPr id="3" name="Content Placeholder 2">
            <a:extLst>
              <a:ext uri="{FF2B5EF4-FFF2-40B4-BE49-F238E27FC236}">
                <a16:creationId xmlns:a16="http://schemas.microsoft.com/office/drawing/2014/main" id="{58BBE4E3-D188-42EC-90E0-3DAF93663DB1}"/>
              </a:ext>
            </a:extLst>
          </p:cNvPr>
          <p:cNvSpPr>
            <a:spLocks noGrp="1"/>
          </p:cNvSpPr>
          <p:nvPr>
            <p:ph idx="1"/>
          </p:nvPr>
        </p:nvSpPr>
        <p:spPr/>
        <p:txBody>
          <a:bodyPr/>
          <a:lstStyle/>
          <a:p>
            <a:r>
              <a:rPr lang="en-US" dirty="0"/>
              <a:t>The Support Phase involves:</a:t>
            </a:r>
          </a:p>
          <a:p>
            <a:pPr lvl="1"/>
            <a:r>
              <a:rPr lang="en-US" dirty="0"/>
              <a:t>Testing of the Product</a:t>
            </a:r>
          </a:p>
          <a:p>
            <a:pPr lvl="1"/>
            <a:r>
              <a:rPr lang="en-US" dirty="0"/>
              <a:t>Maintenance of systems</a:t>
            </a:r>
          </a:p>
          <a:p>
            <a:pPr lvl="1"/>
            <a:r>
              <a:rPr lang="en-US" dirty="0"/>
              <a:t>Support for users</a:t>
            </a:r>
          </a:p>
        </p:txBody>
      </p:sp>
    </p:spTree>
    <p:extLst>
      <p:ext uri="{BB962C8B-B14F-4D97-AF65-F5344CB8AC3E}">
        <p14:creationId xmlns:p14="http://schemas.microsoft.com/office/powerpoint/2010/main" val="1671847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121</TotalTime>
  <Words>507</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Agile Development</vt:lpstr>
      <vt:lpstr>The Scrum Master</vt:lpstr>
      <vt:lpstr>The Product Owner</vt:lpstr>
      <vt:lpstr>The Development Team</vt:lpstr>
      <vt:lpstr>Project Planning Phase</vt:lpstr>
      <vt:lpstr>Analysis Phase</vt:lpstr>
      <vt:lpstr>Design Phase</vt:lpstr>
      <vt:lpstr>Implementation Phase</vt:lpstr>
      <vt:lpstr>Support Phase</vt:lpstr>
      <vt:lpstr>Waterfall vs Agile</vt:lpstr>
      <vt:lpstr>Choosing Between Agile and Waterfall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dc:title>
  <dc:creator>Tony Ocasio</dc:creator>
  <cp:lastModifiedBy>Tony Ocasio</cp:lastModifiedBy>
  <cp:revision>10</cp:revision>
  <dcterms:created xsi:type="dcterms:W3CDTF">2021-04-14T19:36:11Z</dcterms:created>
  <dcterms:modified xsi:type="dcterms:W3CDTF">2021-04-14T22:26:24Z</dcterms:modified>
</cp:coreProperties>
</file>