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60" r:id="rId8"/>
    <p:sldId id="261" r:id="rId9"/>
    <p:sldId id="262" r:id="rId10"/>
    <p:sldId id="263" r:id="rId11"/>
    <p:sldId id="264" r:id="rId12"/>
    <p:sldId id="265" r:id="rId13"/>
    <p:sldId id="266" r:id="rId14"/>
    <p:sldId id="259" r:id="rId15"/>
  </p:sldIdLst>
  <p:sldSz cx="12188825"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FF0000"/>
    <a:srgbClr val="00A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558" autoAdjust="0"/>
  </p:normalViewPr>
  <p:slideViewPr>
    <p:cSldViewPr showGuides="1">
      <p:cViewPr>
        <p:scale>
          <a:sx n="50" d="100"/>
          <a:sy n="50" d="100"/>
        </p:scale>
        <p:origin x="461" y="734"/>
      </p:cViewPr>
      <p:guideLst>
        <p:guide orient="horz" pos="2160"/>
        <p:guide pos="3839"/>
      </p:guideLst>
    </p:cSldViewPr>
  </p:slideViewPr>
  <p:notesTextViewPr>
    <p:cViewPr>
      <p:scale>
        <a:sx n="1" d="1"/>
        <a:sy n="1" d="1"/>
      </p:scale>
      <p:origin x="0" y="0"/>
    </p:cViewPr>
  </p:notesTextViewPr>
  <p:notesViewPr>
    <p:cSldViewPr showGuides="1">
      <p:cViewPr varScale="1">
        <p:scale>
          <a:sx n="46" d="100"/>
          <a:sy n="46" d="100"/>
        </p:scale>
        <p:origin x="660"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C91A5D5-FFF8-46DF-9C0E-0D4F23F47441}" type="datetime1">
              <a:rPr lang="es-ES" smtClean="0"/>
              <a:t>17/05/2018</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4CBEF8-5CDE-472B-839B-B8BB0C881006}" type="slidenum">
              <a:rPr lang="es-ES"/>
              <a:t>‹#›</a:t>
            </a:fld>
            <a:endParaRPr lang="es-ES"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C2F57AFA-577C-4932-92E9-D908A67F120F}" type="datetime1">
              <a:rPr lang="es-ES" noProof="0" smtClean="0"/>
              <a:t>17/05/2018</a:t>
            </a:fld>
            <a:endParaRPr lang="es-ES" noProof="0" dirty="0"/>
          </a:p>
        </p:txBody>
      </p:sp>
      <p:sp>
        <p:nvSpPr>
          <p:cNvPr id="4" name="Marcador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6BB98AFB-CB0D-4DFE-87B9-B4B0D0DE73CD}" type="slidenum">
              <a:rPr lang="es-ES" noProof="0"/>
              <a:t>‹#›</a:t>
            </a:fld>
            <a:endParaRPr lang="es-ES" noProof="0"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1</a:t>
            </a:fld>
            <a:endParaRPr lang="es-ES" dirty="0"/>
          </a:p>
        </p:txBody>
      </p:sp>
    </p:spTree>
    <p:extLst>
      <p:ext uri="{BB962C8B-B14F-4D97-AF65-F5344CB8AC3E}">
        <p14:creationId xmlns:p14="http://schemas.microsoft.com/office/powerpoint/2010/main" val="3751008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World Wide Web grew in the late 1900s and early 2000s, search engines and indexes were created to help locate relevant information amid the text-based content. In the early years, search results were returned by humans. But as the web grew from dozens to millions of pages, automation was needed. Web crawlers were created, many as university-led research projects, and search engine start-ups took off (Yahoo, AltaVista, etc.).</a:t>
            </a:r>
          </a:p>
          <a:p>
            <a:endParaRPr lang="en-US" dirty="0"/>
          </a:p>
          <a:p>
            <a:r>
              <a:rPr lang="en-US" dirty="0"/>
              <a:t>One such project was an open-source web search engine called </a:t>
            </a:r>
            <a:r>
              <a:rPr lang="en-US" dirty="0" err="1"/>
              <a:t>Nutch</a:t>
            </a:r>
            <a:r>
              <a:rPr lang="en-US" dirty="0"/>
              <a:t> – the brainchild of Doug Cutting and Mike </a:t>
            </a:r>
            <a:r>
              <a:rPr lang="en-US" dirty="0" err="1"/>
              <a:t>Cafarella</a:t>
            </a:r>
            <a:r>
              <a:rPr lang="en-US" dirty="0"/>
              <a:t>. They wanted to return web search results faster by distributing data and calculations across different computers so multiple tasks could be accomplished simultaneously. During this time, another search engine project called Google was in progress. It was based on the same concept – storing and processing data in a distributed, automated way so that relevant web search results could be returned faster.</a:t>
            </a:r>
          </a:p>
          <a:p>
            <a:endParaRPr lang="en-US" dirty="0"/>
          </a:p>
          <a:p>
            <a:r>
              <a:rPr lang="en-US" dirty="0"/>
              <a:t>In 2006, Cutting joined Yahoo and took with him the </a:t>
            </a:r>
            <a:r>
              <a:rPr lang="en-US" dirty="0" err="1"/>
              <a:t>Nutch</a:t>
            </a:r>
            <a:r>
              <a:rPr lang="en-US" dirty="0"/>
              <a:t> project as well as ideas based on Google’s early work with automating distributed data storage and processing. The </a:t>
            </a:r>
            <a:r>
              <a:rPr lang="en-US" dirty="0" err="1"/>
              <a:t>Nutch</a:t>
            </a:r>
            <a:r>
              <a:rPr lang="en-US" dirty="0"/>
              <a:t> project was divided – the web crawler portion remained as </a:t>
            </a:r>
            <a:r>
              <a:rPr lang="en-US" dirty="0" err="1"/>
              <a:t>Nutch</a:t>
            </a:r>
            <a:r>
              <a:rPr lang="en-US" dirty="0"/>
              <a:t> and the distributed computing and processing portion became Hadoop (named after Cutting’s son’s toy elephant). In 2008, Yahoo released Hadoop as an open-source project. Today, Hadoop’s framework and ecosystem of technologies are managed and maintained by the non-profit Apache Software Foundation (ASF), a global community of software developers and contributors.</a:t>
            </a:r>
            <a:endParaRPr lang="es-MX" dirty="0"/>
          </a:p>
        </p:txBody>
      </p:sp>
      <p:sp>
        <p:nvSpPr>
          <p:cNvPr id="4" name="Slide Number Placeholder 3"/>
          <p:cNvSpPr>
            <a:spLocks noGrp="1"/>
          </p:cNvSpPr>
          <p:nvPr>
            <p:ph type="sldNum" sz="quarter" idx="10"/>
          </p:nvPr>
        </p:nvSpPr>
        <p:spPr/>
        <p:txBody>
          <a:bodyPr/>
          <a:lstStyle/>
          <a:p>
            <a:pPr rtl="0"/>
            <a:fld id="{6BB98AFB-CB0D-4DFE-87B9-B4B0D0DE73CD}" type="slidenum">
              <a:rPr lang="es-ES" noProof="0" smtClean="0"/>
              <a:t>3</a:t>
            </a:fld>
            <a:endParaRPr lang="es-ES" noProof="0" dirty="0"/>
          </a:p>
        </p:txBody>
      </p:sp>
    </p:spTree>
    <p:extLst>
      <p:ext uri="{BB962C8B-B14F-4D97-AF65-F5344CB8AC3E}">
        <p14:creationId xmlns:p14="http://schemas.microsoft.com/office/powerpoint/2010/main" val="3540047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HDFS</a:t>
            </a:r>
          </a:p>
          <a:p>
            <a:r>
              <a:rPr lang="en-US" sz="1200" dirty="0"/>
              <a:t>Los </a:t>
            </a:r>
            <a:r>
              <a:rPr lang="en-US" sz="1200" dirty="0" err="1"/>
              <a:t>archivos</a:t>
            </a:r>
            <a:r>
              <a:rPr lang="en-US" sz="1200" dirty="0"/>
              <a:t> son </a:t>
            </a:r>
            <a:r>
              <a:rPr lang="en-US" sz="1200" dirty="0" err="1"/>
              <a:t>inmutables</a:t>
            </a:r>
            <a:r>
              <a:rPr lang="en-US" sz="1200" dirty="0"/>
              <a:t>, read only</a:t>
            </a:r>
          </a:p>
          <a:p>
            <a:r>
              <a:rPr lang="en-US" sz="1200" dirty="0" err="1"/>
              <a:t>Esta</a:t>
            </a:r>
            <a:r>
              <a:rPr lang="en-US" sz="1200" dirty="0"/>
              <a:t> </a:t>
            </a:r>
            <a:r>
              <a:rPr lang="en-US" sz="1200" dirty="0" err="1"/>
              <a:t>hecho</a:t>
            </a:r>
            <a:r>
              <a:rPr lang="en-US" sz="1200" dirty="0"/>
              <a:t> para </a:t>
            </a:r>
            <a:r>
              <a:rPr lang="en-US" sz="1200" dirty="0" err="1"/>
              <a:t>manejar</a:t>
            </a:r>
            <a:r>
              <a:rPr lang="en-US" sz="1200" dirty="0"/>
              <a:t> big data</a:t>
            </a:r>
          </a:p>
          <a:p>
            <a:endParaRPr lang="es-MX" dirty="0"/>
          </a:p>
        </p:txBody>
      </p:sp>
      <p:sp>
        <p:nvSpPr>
          <p:cNvPr id="4" name="Slide Number Placeholder 3"/>
          <p:cNvSpPr>
            <a:spLocks noGrp="1"/>
          </p:cNvSpPr>
          <p:nvPr>
            <p:ph type="sldNum" sz="quarter" idx="10"/>
          </p:nvPr>
        </p:nvSpPr>
        <p:spPr/>
        <p:txBody>
          <a:bodyPr/>
          <a:lstStyle/>
          <a:p>
            <a:pPr rtl="0"/>
            <a:fld id="{6BB98AFB-CB0D-4DFE-87B9-B4B0D0DE73CD}" type="slidenum">
              <a:rPr lang="es-ES" noProof="0" smtClean="0"/>
              <a:t>5</a:t>
            </a:fld>
            <a:endParaRPr lang="es-ES" noProof="0" dirty="0"/>
          </a:p>
        </p:txBody>
      </p:sp>
    </p:spTree>
    <p:extLst>
      <p:ext uri="{BB962C8B-B14F-4D97-AF65-F5344CB8AC3E}">
        <p14:creationId xmlns:p14="http://schemas.microsoft.com/office/powerpoint/2010/main" val="41553376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065214" y="533400"/>
            <a:ext cx="5029200" cy="2514601"/>
          </a:xfrm>
        </p:spPr>
        <p:txBody>
          <a:bodyPr rtlCol="0">
            <a:normAutofit/>
          </a:bodyPr>
          <a:lstStyle>
            <a:lvl1pPr>
              <a:lnSpc>
                <a:spcPct val="80000"/>
              </a:lnSpc>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065212" y="3403600"/>
            <a:ext cx="5029201" cy="1397000"/>
          </a:xfrm>
        </p:spPr>
        <p:txBody>
          <a:bodyPr rtlCol="0">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45F0BD41-664D-4ABB-BED5-60658B66DD7C}" type="datetime1">
              <a:rPr lang="es-ES" noProof="0" smtClean="0"/>
              <a:t>17/05/2018</a:t>
            </a:fld>
            <a:endParaRPr lang="es-ES" noProof="0" dirty="0"/>
          </a:p>
        </p:txBody>
      </p:sp>
      <p:sp>
        <p:nvSpPr>
          <p:cNvPr id="6" name="Marcador de número de diapositiva 5"/>
          <p:cNvSpPr>
            <a:spLocks noGrp="1"/>
          </p:cNvSpPr>
          <p:nvPr>
            <p:ph type="sldNum" sz="quarter" idx="12"/>
          </p:nvPr>
        </p:nvSpPr>
        <p:spPr/>
        <p:txBody>
          <a:bodyPr rtlCol="0"/>
          <a:lstStyle/>
          <a:p>
            <a:pPr rtl="0"/>
            <a:fld id="{AAEAE4A8-A6E5-453E-B946-FB774B73F48C}" type="slidenum">
              <a:rPr lang="es-ES" noProof="0"/>
              <a:t>‹#›</a:t>
            </a:fld>
            <a:endParaRPr lang="es-ES" noProof="0" dirty="0"/>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texto vertical 2"/>
          <p:cNvSpPr>
            <a:spLocks noGrp="1"/>
          </p:cNvSpPr>
          <p:nvPr>
            <p:ph type="body" orient="vert" idx="1"/>
          </p:nvPr>
        </p:nvSpPr>
        <p:spPr/>
        <p:txBody>
          <a:bodyPr vert="eaVert" rtlCol="0"/>
          <a:lstStyle/>
          <a:p>
            <a:pPr lvl="0" rtl="0"/>
            <a:r>
              <a:rPr lang="es-ES" noProof="0"/>
              <a:t>Haga clic para modificar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7079A989-1972-408F-82FF-A58E53892B77}" type="datetime1">
              <a:rPr lang="es-ES" noProof="0" smtClean="0"/>
              <a:t>17/05/2018</a:t>
            </a:fld>
            <a:endParaRPr lang="es-ES" noProof="0" dirty="0"/>
          </a:p>
        </p:txBody>
      </p:sp>
      <p:sp>
        <p:nvSpPr>
          <p:cNvPr id="6" name="Marcador de número de diapositiva 5"/>
          <p:cNvSpPr>
            <a:spLocks noGrp="1"/>
          </p:cNvSpPr>
          <p:nvPr>
            <p:ph type="sldNum" sz="quarter" idx="12"/>
          </p:nvPr>
        </p:nvSpPr>
        <p:spPr/>
        <p:txBody>
          <a:bodyPr rtlCol="0"/>
          <a:lstStyle/>
          <a:p>
            <a:pPr rtl="0"/>
            <a:fld id="{AAEAE4A8-A6E5-453E-B946-FB774B73F48C}" type="slidenum">
              <a:rPr lang="es-ES" noProof="0"/>
              <a:t>‹#›</a:t>
            </a:fld>
            <a:endParaRPr lang="es-ES" noProof="0" dirty="0"/>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61412" y="533400"/>
            <a:ext cx="2362201" cy="5486400"/>
          </a:xfrm>
        </p:spPr>
        <p:txBody>
          <a:bodyPr vert="eaVert" rtlCol="0"/>
          <a:lstStyle/>
          <a:p>
            <a:pPr rtl="0"/>
            <a:r>
              <a:rPr lang="es-ES" noProof="0"/>
              <a:t>Haga clic para modificar el estilo de título del patrón</a:t>
            </a:r>
            <a:endParaRPr lang="es-ES" noProof="0" dirty="0"/>
          </a:p>
        </p:txBody>
      </p:sp>
      <p:sp>
        <p:nvSpPr>
          <p:cNvPr id="3" name="Marcador de texto vertical 2"/>
          <p:cNvSpPr>
            <a:spLocks noGrp="1"/>
          </p:cNvSpPr>
          <p:nvPr>
            <p:ph type="body" orient="vert" idx="1"/>
          </p:nvPr>
        </p:nvSpPr>
        <p:spPr>
          <a:xfrm>
            <a:off x="1065213" y="533400"/>
            <a:ext cx="7467599" cy="5486400"/>
          </a:xfrm>
        </p:spPr>
        <p:txBody>
          <a:bodyPr vert="eaVert" rtlCol="0"/>
          <a:lstStyle/>
          <a:p>
            <a:pPr lvl="0" rtl="0"/>
            <a:r>
              <a:rPr lang="es-ES" noProof="0"/>
              <a:t>Haga clic para modificar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DECD3A61-A9C3-4CD9-B800-BFDBF3EEB1B4}" type="datetime1">
              <a:rPr lang="es-ES" noProof="0" smtClean="0"/>
              <a:t>17/05/2018</a:t>
            </a:fld>
            <a:endParaRPr lang="es-ES" noProof="0" dirty="0"/>
          </a:p>
        </p:txBody>
      </p:sp>
      <p:sp>
        <p:nvSpPr>
          <p:cNvPr id="6" name="Marcador de número de diapositiva 5"/>
          <p:cNvSpPr>
            <a:spLocks noGrp="1"/>
          </p:cNvSpPr>
          <p:nvPr>
            <p:ph type="sldNum" sz="quarter" idx="12"/>
          </p:nvPr>
        </p:nvSpPr>
        <p:spPr/>
        <p:txBody>
          <a:bodyPr rtlCol="0"/>
          <a:lstStyle/>
          <a:p>
            <a:pPr rtl="0"/>
            <a:fld id="{AAEAE4A8-A6E5-453E-B946-FB774B73F48C}" type="slidenum">
              <a:rPr lang="es-ES" noProof="0"/>
              <a:t>‹#›</a:t>
            </a:fld>
            <a:endParaRPr lang="es-ES" noProof="0" dirty="0"/>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contenido 2"/>
          <p:cNvSpPr>
            <a:spLocks noGrp="1"/>
          </p:cNvSpPr>
          <p:nvPr>
            <p:ph idx="1"/>
          </p:nvPr>
        </p:nvSpPr>
        <p:spPr/>
        <p:txBody>
          <a:bodyPr rtlCol="0"/>
          <a:lstStyle/>
          <a:p>
            <a:pPr lvl="0" rtl="0"/>
            <a:r>
              <a:rPr lang="es-ES" noProof="0"/>
              <a:t>Haga clic para modificar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5CAFB294-75A7-4B00-B220-CD65C2131025}" type="datetime1">
              <a:rPr lang="es-ES" noProof="0" smtClean="0"/>
              <a:t>17/05/2018</a:t>
            </a:fld>
            <a:endParaRPr lang="es-ES" noProof="0" dirty="0"/>
          </a:p>
        </p:txBody>
      </p:sp>
      <p:sp>
        <p:nvSpPr>
          <p:cNvPr id="6" name="Marcador de número de diapositiva 5"/>
          <p:cNvSpPr>
            <a:spLocks noGrp="1"/>
          </p:cNvSpPr>
          <p:nvPr>
            <p:ph type="sldNum" sz="quarter" idx="12"/>
          </p:nvPr>
        </p:nvSpPr>
        <p:spPr/>
        <p:txBody>
          <a:bodyPr rtlCol="0"/>
          <a:lstStyle/>
          <a:p>
            <a:pPr rtl="0"/>
            <a:fld id="{AAEAE4A8-A6E5-453E-B946-FB774B73F48C}" type="slidenum">
              <a:rPr lang="es-ES" noProof="0"/>
              <a:t>‹#›</a:t>
            </a:fld>
            <a:endParaRPr lang="es-ES" noProof="0" dirty="0"/>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65214" y="533400"/>
            <a:ext cx="8686800" cy="2286000"/>
          </a:xfrm>
        </p:spPr>
        <p:txBody>
          <a:bodyPr rtlCol="0" anchor="b">
            <a:normAutofit/>
          </a:bodyPr>
          <a:lstStyle>
            <a:lvl1pPr algn="l">
              <a:defRPr sz="5400" b="1" cap="none" baseline="0"/>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65214" y="3124200"/>
            <a:ext cx="8686800" cy="1371600"/>
          </a:xfrm>
        </p:spPr>
        <p:txBody>
          <a:bodyPr rtlCol="0"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el estilo de texto del patrón</a:t>
            </a:r>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66EC0E9D-6882-4573-BA34-049B7160C60E}" type="datetime1">
              <a:rPr lang="es-ES" noProof="0" smtClean="0"/>
              <a:t>17/05/2018</a:t>
            </a:fld>
            <a:endParaRPr lang="es-ES" noProof="0" dirty="0"/>
          </a:p>
        </p:txBody>
      </p:sp>
      <p:sp>
        <p:nvSpPr>
          <p:cNvPr id="6" name="Marcador de número de diapositiva 5"/>
          <p:cNvSpPr>
            <a:spLocks noGrp="1"/>
          </p:cNvSpPr>
          <p:nvPr>
            <p:ph type="sldNum" sz="quarter" idx="12"/>
          </p:nvPr>
        </p:nvSpPr>
        <p:spPr/>
        <p:txBody>
          <a:bodyPr rtlCol="0"/>
          <a:lstStyle/>
          <a:p>
            <a:pPr rtl="0"/>
            <a:fld id="{AAEAE4A8-A6E5-453E-B946-FB774B73F48C}" type="slidenum">
              <a:rPr lang="es-ES" noProof="0"/>
              <a:t>‹#›</a:t>
            </a:fld>
            <a:endParaRPr lang="es-ES" noProof="0" dirty="0"/>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contenido 2"/>
          <p:cNvSpPr>
            <a:spLocks noGrp="1"/>
          </p:cNvSpPr>
          <p:nvPr>
            <p:ph sz="half" idx="1"/>
          </p:nvPr>
        </p:nvSpPr>
        <p:spPr>
          <a:xfrm>
            <a:off x="1065212" y="1828800"/>
            <a:ext cx="4251960"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contenido 3"/>
          <p:cNvSpPr>
            <a:spLocks noGrp="1"/>
          </p:cNvSpPr>
          <p:nvPr>
            <p:ph sz="half" idx="2"/>
          </p:nvPr>
        </p:nvSpPr>
        <p:spPr>
          <a:xfrm>
            <a:off x="5464598" y="1828800"/>
            <a:ext cx="4251960"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fecha 4"/>
          <p:cNvSpPr>
            <a:spLocks noGrp="1"/>
          </p:cNvSpPr>
          <p:nvPr>
            <p:ph type="dt" sz="half" idx="10"/>
          </p:nvPr>
        </p:nvSpPr>
        <p:spPr/>
        <p:txBody>
          <a:bodyPr rtlCol="0"/>
          <a:lstStyle/>
          <a:p>
            <a:pPr rtl="0"/>
            <a:fld id="{79F87BAA-EB97-4293-BA03-25DA42ED3F33}" type="datetime1">
              <a:rPr lang="es-ES" noProof="0" smtClean="0"/>
              <a:t>17/05/2018</a:t>
            </a:fld>
            <a:endParaRPr lang="es-ES" noProof="0" dirty="0"/>
          </a:p>
        </p:txBody>
      </p:sp>
      <p:sp>
        <p:nvSpPr>
          <p:cNvPr id="7" name="Marcador de número de diapositiva 6"/>
          <p:cNvSpPr>
            <a:spLocks noGrp="1"/>
          </p:cNvSpPr>
          <p:nvPr>
            <p:ph type="sldNum" sz="quarter" idx="12"/>
          </p:nvPr>
        </p:nvSpPr>
        <p:spPr/>
        <p:txBody>
          <a:bodyPr rtlCol="0"/>
          <a:lstStyle/>
          <a:p>
            <a:pPr rtl="0"/>
            <a:fld id="{AAEAE4A8-A6E5-453E-B946-FB774B73F48C}" type="slidenum">
              <a:rPr lang="es-ES" noProof="0"/>
              <a:t>‹#›</a:t>
            </a:fld>
            <a:endParaRPr lang="es-ES" noProof="0" dirty="0"/>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65213" y="1828799"/>
            <a:ext cx="4251960" cy="685801"/>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el estilo de texto del patrón</a:t>
            </a:r>
          </a:p>
        </p:txBody>
      </p:sp>
      <p:sp>
        <p:nvSpPr>
          <p:cNvPr id="4" name="Marcador de contenido 3"/>
          <p:cNvSpPr>
            <a:spLocks noGrp="1"/>
          </p:cNvSpPr>
          <p:nvPr>
            <p:ph sz="half" idx="2"/>
          </p:nvPr>
        </p:nvSpPr>
        <p:spPr>
          <a:xfrm>
            <a:off x="1065213" y="2590800"/>
            <a:ext cx="4251960" cy="3429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texto 4"/>
          <p:cNvSpPr>
            <a:spLocks noGrp="1"/>
          </p:cNvSpPr>
          <p:nvPr>
            <p:ph type="body" sz="quarter" idx="3"/>
          </p:nvPr>
        </p:nvSpPr>
        <p:spPr>
          <a:xfrm>
            <a:off x="5500053" y="1828799"/>
            <a:ext cx="4251960" cy="685801"/>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el estilo de texto del patrón</a:t>
            </a:r>
          </a:p>
        </p:txBody>
      </p:sp>
      <p:sp>
        <p:nvSpPr>
          <p:cNvPr id="6" name="Marcador de contenido 5"/>
          <p:cNvSpPr>
            <a:spLocks noGrp="1"/>
          </p:cNvSpPr>
          <p:nvPr>
            <p:ph sz="quarter" idx="4"/>
          </p:nvPr>
        </p:nvSpPr>
        <p:spPr>
          <a:xfrm>
            <a:off x="5500053" y="2590800"/>
            <a:ext cx="4251960" cy="3429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8" name="Marcador de pie de página 7"/>
          <p:cNvSpPr>
            <a:spLocks noGrp="1"/>
          </p:cNvSpPr>
          <p:nvPr>
            <p:ph type="ftr" sz="quarter" idx="11"/>
          </p:nvPr>
        </p:nvSpPr>
        <p:spPr/>
        <p:txBody>
          <a:bodyPr rtlCol="0"/>
          <a:lstStyle/>
          <a:p>
            <a:pPr rtl="0"/>
            <a:r>
              <a:rPr lang="es-ES" noProof="0" dirty="0"/>
              <a:t>Agregar un pie de página</a:t>
            </a:r>
          </a:p>
        </p:txBody>
      </p:sp>
      <p:sp>
        <p:nvSpPr>
          <p:cNvPr id="7" name="Marcador de fecha 6"/>
          <p:cNvSpPr>
            <a:spLocks noGrp="1"/>
          </p:cNvSpPr>
          <p:nvPr>
            <p:ph type="dt" sz="half" idx="10"/>
          </p:nvPr>
        </p:nvSpPr>
        <p:spPr/>
        <p:txBody>
          <a:bodyPr rtlCol="0"/>
          <a:lstStyle/>
          <a:p>
            <a:pPr rtl="0"/>
            <a:fld id="{54873C6C-A638-4A2B-8C7B-738C92DEBADC}" type="datetime1">
              <a:rPr lang="es-ES" noProof="0" smtClean="0"/>
              <a:t>17/05/2018</a:t>
            </a:fld>
            <a:endParaRPr lang="es-ES" noProof="0" dirty="0"/>
          </a:p>
        </p:txBody>
      </p:sp>
      <p:sp>
        <p:nvSpPr>
          <p:cNvPr id="9" name="Marcador de número de diapositiva 8"/>
          <p:cNvSpPr>
            <a:spLocks noGrp="1"/>
          </p:cNvSpPr>
          <p:nvPr>
            <p:ph type="sldNum" sz="quarter" idx="12"/>
          </p:nvPr>
        </p:nvSpPr>
        <p:spPr/>
        <p:txBody>
          <a:bodyPr rtlCol="0"/>
          <a:lstStyle/>
          <a:p>
            <a:pPr rtl="0"/>
            <a:fld id="{AAEAE4A8-A6E5-453E-B946-FB774B73F48C}" type="slidenum">
              <a:rPr lang="es-ES" noProof="0"/>
              <a:t>‹#›</a:t>
            </a:fld>
            <a:endParaRPr lang="es-ES" noProof="0" dirty="0"/>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4" name="Marcador de pie de página 3"/>
          <p:cNvSpPr>
            <a:spLocks noGrp="1"/>
          </p:cNvSpPr>
          <p:nvPr>
            <p:ph type="ftr" sz="quarter" idx="11"/>
          </p:nvPr>
        </p:nvSpPr>
        <p:spPr/>
        <p:txBody>
          <a:bodyPr rtlCol="0"/>
          <a:lstStyle/>
          <a:p>
            <a:pPr rtl="0"/>
            <a:r>
              <a:rPr lang="es-ES" noProof="0" dirty="0"/>
              <a:t>Agregar un pie de página</a:t>
            </a:r>
          </a:p>
        </p:txBody>
      </p:sp>
      <p:sp>
        <p:nvSpPr>
          <p:cNvPr id="3" name="Marcador de fecha 2"/>
          <p:cNvSpPr>
            <a:spLocks noGrp="1"/>
          </p:cNvSpPr>
          <p:nvPr>
            <p:ph type="dt" sz="half" idx="10"/>
          </p:nvPr>
        </p:nvSpPr>
        <p:spPr/>
        <p:txBody>
          <a:bodyPr rtlCol="0"/>
          <a:lstStyle/>
          <a:p>
            <a:pPr rtl="0"/>
            <a:fld id="{BDAB7FA5-3598-48B9-9C77-8C3FE03A7F24}" type="datetime1">
              <a:rPr lang="es-ES" noProof="0" smtClean="0"/>
              <a:t>17/05/2018</a:t>
            </a:fld>
            <a:endParaRPr lang="es-ES" noProof="0" dirty="0"/>
          </a:p>
        </p:txBody>
      </p:sp>
      <p:sp>
        <p:nvSpPr>
          <p:cNvPr id="5" name="Marcador de número de diapositiva 4"/>
          <p:cNvSpPr>
            <a:spLocks noGrp="1"/>
          </p:cNvSpPr>
          <p:nvPr>
            <p:ph type="sldNum" sz="quarter" idx="12"/>
          </p:nvPr>
        </p:nvSpPr>
        <p:spPr/>
        <p:txBody>
          <a:bodyPr rtlCol="0"/>
          <a:lstStyle/>
          <a:p>
            <a:pPr rtl="0"/>
            <a:fld id="{AAEAE4A8-A6E5-453E-B946-FB774B73F48C}" type="slidenum">
              <a:rPr lang="es-ES" noProof="0"/>
              <a:t>‹#›</a:t>
            </a:fld>
            <a:endParaRPr lang="es-ES" noProof="0" dirty="0"/>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Marcador de pie de página 2"/>
          <p:cNvSpPr>
            <a:spLocks noGrp="1"/>
          </p:cNvSpPr>
          <p:nvPr>
            <p:ph type="ftr" sz="quarter" idx="11"/>
          </p:nvPr>
        </p:nvSpPr>
        <p:spPr/>
        <p:txBody>
          <a:bodyPr rtlCol="0"/>
          <a:lstStyle/>
          <a:p>
            <a:pPr rtl="0"/>
            <a:r>
              <a:rPr lang="es-ES" noProof="0" dirty="0"/>
              <a:t>Agregar un pie de página</a:t>
            </a:r>
          </a:p>
        </p:txBody>
      </p:sp>
      <p:sp>
        <p:nvSpPr>
          <p:cNvPr id="2" name="Marcador de fecha 1"/>
          <p:cNvSpPr>
            <a:spLocks noGrp="1"/>
          </p:cNvSpPr>
          <p:nvPr>
            <p:ph type="dt" sz="half" idx="10"/>
          </p:nvPr>
        </p:nvSpPr>
        <p:spPr/>
        <p:txBody>
          <a:bodyPr rtlCol="0"/>
          <a:lstStyle/>
          <a:p>
            <a:pPr rtl="0"/>
            <a:fld id="{5855685E-F8EB-43D9-9EDD-55E7759E9BB9}" type="datetime1">
              <a:rPr lang="es-ES" noProof="0" smtClean="0"/>
              <a:t>17/05/2018</a:t>
            </a:fld>
            <a:endParaRPr lang="es-ES" noProof="0" dirty="0"/>
          </a:p>
        </p:txBody>
      </p:sp>
      <p:sp>
        <p:nvSpPr>
          <p:cNvPr id="4" name="Marcador de número de diapositiva 3"/>
          <p:cNvSpPr>
            <a:spLocks noGrp="1"/>
          </p:cNvSpPr>
          <p:nvPr>
            <p:ph type="sldNum" sz="quarter" idx="12"/>
          </p:nvPr>
        </p:nvSpPr>
        <p:spPr/>
        <p:txBody>
          <a:bodyPr rtlCol="0"/>
          <a:lstStyle/>
          <a:p>
            <a:pPr rtl="0"/>
            <a:fld id="{AAEAE4A8-A6E5-453E-B946-FB774B73F48C}" type="slidenum">
              <a:rPr lang="es-ES" noProof="0"/>
              <a:t>‹#›</a:t>
            </a:fld>
            <a:endParaRPr lang="es-ES" noProof="0" dirty="0"/>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65213" y="533400"/>
            <a:ext cx="4114800" cy="1524000"/>
          </a:xfrm>
        </p:spPr>
        <p:txBody>
          <a:bodyPr rtlCol="0" anchor="b">
            <a:normAutofit/>
          </a:bodyPr>
          <a:lstStyle>
            <a:lvl1pPr algn="l">
              <a:defRPr sz="3600" b="1"/>
            </a:lvl1pPr>
          </a:lstStyle>
          <a:p>
            <a:pPr rtl="0"/>
            <a:r>
              <a:rPr lang="es-ES" noProof="0"/>
              <a:t>Haga clic para modificar el estilo de título del patrón</a:t>
            </a:r>
            <a:endParaRPr lang="es-ES" noProof="0" dirty="0"/>
          </a:p>
        </p:txBody>
      </p:sp>
      <p:sp>
        <p:nvSpPr>
          <p:cNvPr id="3" name="Marcador de contenido 2"/>
          <p:cNvSpPr>
            <a:spLocks noGrp="1"/>
          </p:cNvSpPr>
          <p:nvPr>
            <p:ph idx="1"/>
          </p:nvPr>
        </p:nvSpPr>
        <p:spPr>
          <a:xfrm>
            <a:off x="5865813" y="533400"/>
            <a:ext cx="5867400" cy="54864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texto 3"/>
          <p:cNvSpPr>
            <a:spLocks noGrp="1"/>
          </p:cNvSpPr>
          <p:nvPr>
            <p:ph type="body" sz="half" idx="2"/>
          </p:nvPr>
        </p:nvSpPr>
        <p:spPr>
          <a:xfrm>
            <a:off x="1065213" y="2209800"/>
            <a:ext cx="4114800" cy="3810000"/>
          </a:xfrm>
        </p:spPr>
        <p:txBody>
          <a:bodyPr rtlCol="0">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el estilo de texto del patrón</a:t>
            </a:r>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fecha 4"/>
          <p:cNvSpPr>
            <a:spLocks noGrp="1"/>
          </p:cNvSpPr>
          <p:nvPr>
            <p:ph type="dt" sz="half" idx="10"/>
          </p:nvPr>
        </p:nvSpPr>
        <p:spPr/>
        <p:txBody>
          <a:bodyPr rtlCol="0"/>
          <a:lstStyle/>
          <a:p>
            <a:pPr rtl="0"/>
            <a:fld id="{55392E02-8288-486A-A35E-2FB446293FE3}" type="datetime1">
              <a:rPr lang="es-ES" noProof="0" smtClean="0"/>
              <a:t>17/05/2018</a:t>
            </a:fld>
            <a:endParaRPr lang="es-ES" noProof="0" dirty="0"/>
          </a:p>
        </p:txBody>
      </p:sp>
      <p:sp>
        <p:nvSpPr>
          <p:cNvPr id="7" name="Marcador de número de diapositiva 6"/>
          <p:cNvSpPr>
            <a:spLocks noGrp="1"/>
          </p:cNvSpPr>
          <p:nvPr>
            <p:ph type="sldNum" sz="quarter" idx="12"/>
          </p:nvPr>
        </p:nvSpPr>
        <p:spPr/>
        <p:txBody>
          <a:bodyPr rtlCol="0"/>
          <a:lstStyle/>
          <a:p>
            <a:pPr rtl="0"/>
            <a:fld id="{AAEAE4A8-A6E5-453E-B946-FB774B73F48C}" type="slidenum">
              <a:rPr lang="es-ES" noProof="0"/>
              <a:t>‹#›</a:t>
            </a:fld>
            <a:endParaRPr lang="es-ES" noProof="0" dirty="0"/>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65213" y="533400"/>
            <a:ext cx="4114800" cy="1524000"/>
          </a:xfrm>
        </p:spPr>
        <p:txBody>
          <a:bodyPr rtlCol="0" anchor="b">
            <a:noAutofit/>
          </a:bodyPr>
          <a:lstStyle>
            <a:lvl1pPr algn="l">
              <a:defRPr sz="3600" b="1"/>
            </a:lvl1pPr>
          </a:lstStyle>
          <a:p>
            <a:pPr rtl="0"/>
            <a:r>
              <a:rPr lang="es-ES" noProof="0"/>
              <a:t>Haga clic para modificar el estilo de título del patrón</a:t>
            </a:r>
            <a:endParaRPr lang="es-ES" noProof="0" dirty="0"/>
          </a:p>
        </p:txBody>
      </p:sp>
      <p:sp>
        <p:nvSpPr>
          <p:cNvPr id="3" name="Marcador de imagen 2" descr="Marcador de posición vacío para agregar una imagen. Haga clic en el marcador de posición y seleccione la imagen que desee agregar"/>
          <p:cNvSpPr>
            <a:spLocks noGrp="1"/>
          </p:cNvSpPr>
          <p:nvPr>
            <p:ph type="pic" idx="1"/>
          </p:nvPr>
        </p:nvSpPr>
        <p:spPr>
          <a:xfrm>
            <a:off x="5865812" y="533400"/>
            <a:ext cx="5780173" cy="5791200"/>
          </a:xfrm>
          <a:ln w="50800">
            <a:solidFill>
              <a:schemeClr val="tx1">
                <a:lumMod val="65000"/>
                <a:lumOff val="35000"/>
              </a:schemeClr>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texto 3"/>
          <p:cNvSpPr>
            <a:spLocks noGrp="1"/>
          </p:cNvSpPr>
          <p:nvPr>
            <p:ph type="body" sz="half" idx="2"/>
          </p:nvPr>
        </p:nvSpPr>
        <p:spPr>
          <a:xfrm>
            <a:off x="1065213" y="2209800"/>
            <a:ext cx="4114800" cy="3810000"/>
          </a:xfrm>
        </p:spPr>
        <p:txBody>
          <a:bodyPr rtlCol="0">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el estilo de texto del patrón</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ie de página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pPr rtl="0"/>
            <a:r>
              <a:rPr lang="es-ES" noProof="0" dirty="0"/>
              <a:t>Agregar un pie de página</a:t>
            </a:r>
          </a:p>
        </p:txBody>
      </p:sp>
      <p:sp>
        <p:nvSpPr>
          <p:cNvPr id="4" name="Marcador de fecha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rtl="0"/>
            <a:fld id="{5F0077C4-AA9A-431A-A8F9-E2A2FBCC5765}" type="datetime1">
              <a:rPr lang="es-ES" noProof="0" smtClean="0"/>
              <a:t>17/05/2018</a:t>
            </a:fld>
            <a:endParaRPr lang="es-ES" noProof="0" dirty="0"/>
          </a:p>
        </p:txBody>
      </p:sp>
      <p:sp>
        <p:nvSpPr>
          <p:cNvPr id="6" name="Marcador de número de diapositiva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rtl="0"/>
            <a:fld id="{AAEAE4A8-A6E5-453E-B946-FB774B73F48C}" type="slidenum">
              <a:rPr lang="es-ES" noProof="0" smtClean="0"/>
              <a:pPr rtl="0"/>
              <a:t>‹#›</a:t>
            </a:fld>
            <a:endParaRPr lang="es-ES" noProof="0" dirty="0"/>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Apache_Hadoop" TargetMode="External"/><Relationship Id="rId2" Type="http://schemas.openxmlformats.org/officeDocument/2006/relationships/hyperlink" Target="https://www.sas.com/en_us/insights/big-data/hadoop.html" TargetMode="External"/><Relationship Id="rId1" Type="http://schemas.openxmlformats.org/officeDocument/2006/relationships/slideLayout" Target="../slideLayouts/slideLayout2.xml"/><Relationship Id="rId4" Type="http://schemas.openxmlformats.org/officeDocument/2006/relationships/hyperlink" Target="http://hadoop.apache.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r>
              <a:rPr lang="es-ES" dirty="0"/>
              <a:t>Hadoop</a:t>
            </a:r>
          </a:p>
        </p:txBody>
      </p:sp>
      <p:sp>
        <p:nvSpPr>
          <p:cNvPr id="3" name="Subtítulo 2"/>
          <p:cNvSpPr>
            <a:spLocks noGrp="1"/>
          </p:cNvSpPr>
          <p:nvPr>
            <p:ph type="subTitle" idx="1"/>
          </p:nvPr>
        </p:nvSpPr>
        <p:spPr/>
        <p:txBody>
          <a:bodyPr rtlCol="0"/>
          <a:lstStyle/>
          <a:p>
            <a:pPr rtl="0"/>
            <a:r>
              <a:rPr lang="es-ES" dirty="0"/>
              <a:t>Antonio Ortiz Pola</a:t>
            </a:r>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78F5C-CC1D-4E77-83E5-B2B8AD619496}"/>
              </a:ext>
            </a:extLst>
          </p:cNvPr>
          <p:cNvSpPr>
            <a:spLocks noGrp="1"/>
          </p:cNvSpPr>
          <p:nvPr>
            <p:ph type="title"/>
          </p:nvPr>
        </p:nvSpPr>
        <p:spPr/>
        <p:txBody>
          <a:bodyPr/>
          <a:lstStyle/>
          <a:p>
            <a:r>
              <a:rPr lang="en-US" dirty="0"/>
              <a:t>Map reduce</a:t>
            </a:r>
            <a:endParaRPr lang="es-MX" dirty="0"/>
          </a:p>
        </p:txBody>
      </p:sp>
      <p:graphicFrame>
        <p:nvGraphicFramePr>
          <p:cNvPr id="5" name="Table 4">
            <a:extLst>
              <a:ext uri="{FF2B5EF4-FFF2-40B4-BE49-F238E27FC236}">
                <a16:creationId xmlns:a16="http://schemas.microsoft.com/office/drawing/2014/main" id="{2794B86F-94A6-4239-ABD8-24BE493872F4}"/>
              </a:ext>
            </a:extLst>
          </p:cNvPr>
          <p:cNvGraphicFramePr>
            <a:graphicFrameLocks noGrp="1"/>
          </p:cNvGraphicFramePr>
          <p:nvPr>
            <p:extLst>
              <p:ext uri="{D42A27DB-BD31-4B8C-83A1-F6EECF244321}">
                <p14:modId xmlns:p14="http://schemas.microsoft.com/office/powerpoint/2010/main" val="3176868166"/>
              </p:ext>
            </p:extLst>
          </p:nvPr>
        </p:nvGraphicFramePr>
        <p:xfrm>
          <a:off x="1269876" y="2492896"/>
          <a:ext cx="2808312" cy="2595880"/>
        </p:xfrm>
        <a:graphic>
          <a:graphicData uri="http://schemas.openxmlformats.org/drawingml/2006/table">
            <a:tbl>
              <a:tblPr bandRow="1">
                <a:tableStyleId>{5C22544A-7EE6-4342-B048-85BDC9FD1C3A}</a:tableStyleId>
              </a:tblPr>
              <a:tblGrid>
                <a:gridCol w="2808312">
                  <a:extLst>
                    <a:ext uri="{9D8B030D-6E8A-4147-A177-3AD203B41FA5}">
                      <a16:colId xmlns:a16="http://schemas.microsoft.com/office/drawing/2014/main" val="1529213129"/>
                    </a:ext>
                  </a:extLst>
                </a:gridCol>
              </a:tblGrid>
              <a:tr h="370840">
                <a:tc>
                  <a:txBody>
                    <a:bodyPr/>
                    <a:lstStyle/>
                    <a:p>
                      <a:r>
                        <a:rPr lang="en-US" sz="1800" b="0" i="0" kern="1200" dirty="0">
                          <a:solidFill>
                            <a:schemeClr val="dk1"/>
                          </a:solidFill>
                          <a:effectLst/>
                          <a:latin typeface="+mn-lt"/>
                          <a:ea typeface="+mn-ea"/>
                          <a:cs typeface="+mn-cs"/>
                        </a:rPr>
                        <a:t>“Lorem”: 1, “Ipsum”: 1….</a:t>
                      </a:r>
                      <a:endParaRPr lang="es-MX" b="0" dirty="0"/>
                    </a:p>
                  </a:txBody>
                  <a:tcPr/>
                </a:tc>
                <a:extLst>
                  <a:ext uri="{0D108BD9-81ED-4DB2-BD59-A6C34878D82A}">
                    <a16:rowId xmlns:a16="http://schemas.microsoft.com/office/drawing/2014/main" val="2084971094"/>
                  </a:ext>
                </a:extLst>
              </a:tr>
              <a:tr h="370840">
                <a:tc>
                  <a:txBody>
                    <a:bodyPr/>
                    <a:lstStyle/>
                    <a:p>
                      <a:r>
                        <a:rPr lang="en-US" sz="1800" b="0" i="0" kern="1200" dirty="0">
                          <a:solidFill>
                            <a:schemeClr val="dk1"/>
                          </a:solidFill>
                          <a:effectLst/>
                          <a:latin typeface="+mn-lt"/>
                          <a:ea typeface="+mn-ea"/>
                          <a:cs typeface="+mn-cs"/>
                        </a:rPr>
                        <a:t>“Lorem”: 1, “Ipsum”: 1….</a:t>
                      </a:r>
                      <a:endParaRPr lang="es-MX" dirty="0"/>
                    </a:p>
                  </a:txBody>
                  <a:tcPr/>
                </a:tc>
                <a:extLst>
                  <a:ext uri="{0D108BD9-81ED-4DB2-BD59-A6C34878D82A}">
                    <a16:rowId xmlns:a16="http://schemas.microsoft.com/office/drawing/2014/main" val="3659854495"/>
                  </a:ext>
                </a:extLst>
              </a:tr>
              <a:tr h="370840">
                <a:tc>
                  <a:txBody>
                    <a:bodyPr/>
                    <a:lstStyle/>
                    <a:p>
                      <a:r>
                        <a:rPr lang="en-US" sz="1800" b="0" i="0" kern="1200" dirty="0">
                          <a:solidFill>
                            <a:schemeClr val="dk1"/>
                          </a:solidFill>
                          <a:effectLst/>
                          <a:latin typeface="+mn-lt"/>
                          <a:ea typeface="+mn-ea"/>
                          <a:cs typeface="+mn-cs"/>
                        </a:rPr>
                        <a:t>“Lorem”: 1, “Ipsum”: 1….</a:t>
                      </a:r>
                      <a:endParaRPr lang="es-MX" dirty="0"/>
                    </a:p>
                  </a:txBody>
                  <a:tcPr/>
                </a:tc>
                <a:extLst>
                  <a:ext uri="{0D108BD9-81ED-4DB2-BD59-A6C34878D82A}">
                    <a16:rowId xmlns:a16="http://schemas.microsoft.com/office/drawing/2014/main" val="2834700965"/>
                  </a:ext>
                </a:extLst>
              </a:tr>
              <a:tr h="370840">
                <a:tc>
                  <a:txBody>
                    <a:bodyPr/>
                    <a:lstStyle/>
                    <a:p>
                      <a:r>
                        <a:rPr lang="en-US" sz="1800" b="0" i="0" kern="1200" dirty="0">
                          <a:solidFill>
                            <a:schemeClr val="dk1"/>
                          </a:solidFill>
                          <a:effectLst/>
                          <a:latin typeface="+mn-lt"/>
                          <a:ea typeface="+mn-ea"/>
                          <a:cs typeface="+mn-cs"/>
                        </a:rPr>
                        <a:t>“Lorem”: 1, “Ipsum”: 1….</a:t>
                      </a:r>
                      <a:endParaRPr lang="es-MX" dirty="0"/>
                    </a:p>
                  </a:txBody>
                  <a:tcPr/>
                </a:tc>
                <a:extLst>
                  <a:ext uri="{0D108BD9-81ED-4DB2-BD59-A6C34878D82A}">
                    <a16:rowId xmlns:a16="http://schemas.microsoft.com/office/drawing/2014/main" val="2219699099"/>
                  </a:ext>
                </a:extLst>
              </a:tr>
              <a:tr h="370840">
                <a:tc>
                  <a:txBody>
                    <a:bodyPr/>
                    <a:lstStyle/>
                    <a:p>
                      <a:r>
                        <a:rPr kumimoji="0" lang="en-US" sz="1800" b="0" i="0" u="none" strike="noStrike" kern="1200" cap="none" spc="0" normalizeH="0" baseline="0" noProof="0">
                          <a:ln>
                            <a:noFill/>
                          </a:ln>
                          <a:solidFill>
                            <a:srgbClr val="000000"/>
                          </a:solidFill>
                          <a:effectLst/>
                          <a:uLnTx/>
                          <a:uFillTx/>
                          <a:latin typeface="Franklin Gothic Medium"/>
                          <a:ea typeface="+mn-ea"/>
                          <a:cs typeface="+mn-cs"/>
                        </a:rPr>
                        <a:t>“Lorem”: 1, “Ipsum”: 1….</a:t>
                      </a:r>
                      <a:endParaRPr lang="es-MX" dirty="0"/>
                    </a:p>
                  </a:txBody>
                  <a:tcPr/>
                </a:tc>
                <a:extLst>
                  <a:ext uri="{0D108BD9-81ED-4DB2-BD59-A6C34878D82A}">
                    <a16:rowId xmlns:a16="http://schemas.microsoft.com/office/drawing/2014/main" val="3784030970"/>
                  </a:ext>
                </a:extLst>
              </a:tr>
              <a:tr h="370840">
                <a:tc>
                  <a:txBody>
                    <a:bodyPr/>
                    <a:lstStyle/>
                    <a:p>
                      <a:r>
                        <a:rPr kumimoji="0" lang="en-US" sz="1800" b="0" i="0" u="none" strike="noStrike" kern="1200" cap="none" spc="0" normalizeH="0" baseline="0" noProof="0" dirty="0">
                          <a:ln>
                            <a:noFill/>
                          </a:ln>
                          <a:solidFill>
                            <a:srgbClr val="000000"/>
                          </a:solidFill>
                          <a:effectLst/>
                          <a:uLnTx/>
                          <a:uFillTx/>
                          <a:latin typeface="Franklin Gothic Medium"/>
                          <a:ea typeface="+mn-ea"/>
                          <a:cs typeface="+mn-cs"/>
                        </a:rPr>
                        <a:t>“Lorem”: 1, “Ipsum”: 1….</a:t>
                      </a:r>
                      <a:endParaRPr lang="es-MX" dirty="0"/>
                    </a:p>
                  </a:txBody>
                  <a:tcPr/>
                </a:tc>
                <a:extLst>
                  <a:ext uri="{0D108BD9-81ED-4DB2-BD59-A6C34878D82A}">
                    <a16:rowId xmlns:a16="http://schemas.microsoft.com/office/drawing/2014/main" val="2108677365"/>
                  </a:ext>
                </a:extLst>
              </a:tr>
              <a:tr h="370840">
                <a:tc>
                  <a:txBody>
                    <a:bodyPr/>
                    <a:lstStyle/>
                    <a:p>
                      <a:r>
                        <a:rPr lang="en-US" sz="1800" b="0" i="0" kern="1200" dirty="0">
                          <a:solidFill>
                            <a:schemeClr val="dk1"/>
                          </a:solidFill>
                          <a:effectLst/>
                          <a:latin typeface="+mn-lt"/>
                          <a:ea typeface="+mn-ea"/>
                          <a:cs typeface="+mn-cs"/>
                        </a:rPr>
                        <a:t>“Lorem”: 1, “Ipsum”: 1….</a:t>
                      </a:r>
                      <a:endParaRPr lang="es-MX" dirty="0"/>
                    </a:p>
                  </a:txBody>
                  <a:tcPr/>
                </a:tc>
                <a:extLst>
                  <a:ext uri="{0D108BD9-81ED-4DB2-BD59-A6C34878D82A}">
                    <a16:rowId xmlns:a16="http://schemas.microsoft.com/office/drawing/2014/main" val="1138498946"/>
                  </a:ext>
                </a:extLst>
              </a:tr>
            </a:tbl>
          </a:graphicData>
        </a:graphic>
      </p:graphicFrame>
      <p:sp>
        <p:nvSpPr>
          <p:cNvPr id="7" name="TextBox 6">
            <a:extLst>
              <a:ext uri="{FF2B5EF4-FFF2-40B4-BE49-F238E27FC236}">
                <a16:creationId xmlns:a16="http://schemas.microsoft.com/office/drawing/2014/main" id="{2BA01EB4-6059-4B62-AC65-48ED16127E2F}"/>
              </a:ext>
            </a:extLst>
          </p:cNvPr>
          <p:cNvSpPr txBox="1"/>
          <p:nvPr/>
        </p:nvSpPr>
        <p:spPr>
          <a:xfrm>
            <a:off x="3646140" y="1760738"/>
            <a:ext cx="1506951" cy="584775"/>
          </a:xfrm>
          <a:prstGeom prst="rect">
            <a:avLst/>
          </a:prstGeom>
          <a:noFill/>
        </p:spPr>
        <p:txBody>
          <a:bodyPr wrap="none" rtlCol="0">
            <a:spAutoFit/>
          </a:bodyPr>
          <a:lstStyle/>
          <a:p>
            <a:r>
              <a:rPr lang="en-US" sz="3200" dirty="0">
                <a:ln w="0"/>
                <a:solidFill>
                  <a:schemeClr val="accent1"/>
                </a:solidFill>
                <a:effectLst>
                  <a:outerShdw blurRad="38100" dist="25400" dir="5400000" algn="ctr" rotWithShape="0">
                    <a:srgbClr val="6E747A">
                      <a:alpha val="43000"/>
                    </a:srgbClr>
                  </a:outerShdw>
                </a:effectLst>
              </a:rPr>
              <a:t>Reduce</a:t>
            </a:r>
            <a:endParaRPr lang="es-MX" sz="3200" dirty="0">
              <a:ln w="0"/>
              <a:solidFill>
                <a:schemeClr val="accent1"/>
              </a:solidFill>
              <a:effectLst>
                <a:outerShdw blurRad="38100" dist="25400" dir="5400000" algn="ctr" rotWithShape="0">
                  <a:srgbClr val="6E747A">
                    <a:alpha val="43000"/>
                  </a:srgbClr>
                </a:outerShdw>
              </a:effectLst>
            </a:endParaRPr>
          </a:p>
        </p:txBody>
      </p:sp>
      <p:graphicFrame>
        <p:nvGraphicFramePr>
          <p:cNvPr id="9" name="Table 8">
            <a:extLst>
              <a:ext uri="{FF2B5EF4-FFF2-40B4-BE49-F238E27FC236}">
                <a16:creationId xmlns:a16="http://schemas.microsoft.com/office/drawing/2014/main" id="{E24F4D55-2BF2-4909-95B7-5616B2776473}"/>
              </a:ext>
            </a:extLst>
          </p:cNvPr>
          <p:cNvGraphicFramePr>
            <a:graphicFrameLocks noGrp="1"/>
          </p:cNvGraphicFramePr>
          <p:nvPr>
            <p:extLst>
              <p:ext uri="{D42A27DB-BD31-4B8C-83A1-F6EECF244321}">
                <p14:modId xmlns:p14="http://schemas.microsoft.com/office/powerpoint/2010/main" val="693669228"/>
              </p:ext>
            </p:extLst>
          </p:nvPr>
        </p:nvGraphicFramePr>
        <p:xfrm>
          <a:off x="4652528" y="2516168"/>
          <a:ext cx="2808312" cy="1483360"/>
        </p:xfrm>
        <a:graphic>
          <a:graphicData uri="http://schemas.openxmlformats.org/drawingml/2006/table">
            <a:tbl>
              <a:tblPr bandRow="1">
                <a:tableStyleId>{5C22544A-7EE6-4342-B048-85BDC9FD1C3A}</a:tableStyleId>
              </a:tblPr>
              <a:tblGrid>
                <a:gridCol w="2808312">
                  <a:extLst>
                    <a:ext uri="{9D8B030D-6E8A-4147-A177-3AD203B41FA5}">
                      <a16:colId xmlns:a16="http://schemas.microsoft.com/office/drawing/2014/main" val="1529213129"/>
                    </a:ext>
                  </a:extLst>
                </a:gridCol>
              </a:tblGrid>
              <a:tr h="370840">
                <a:tc>
                  <a:txBody>
                    <a:bodyPr/>
                    <a:lstStyle/>
                    <a:p>
                      <a:r>
                        <a:rPr lang="en-US" sz="1800" b="0" i="0" kern="1200" dirty="0">
                          <a:solidFill>
                            <a:schemeClr val="dk1"/>
                          </a:solidFill>
                          <a:effectLst/>
                          <a:latin typeface="+mn-lt"/>
                          <a:ea typeface="+mn-ea"/>
                          <a:cs typeface="+mn-cs"/>
                        </a:rPr>
                        <a:t>“Lorem”: 2, “Ipsum”: 2….</a:t>
                      </a:r>
                      <a:endParaRPr lang="es-MX" b="0" dirty="0"/>
                    </a:p>
                  </a:txBody>
                  <a:tcPr/>
                </a:tc>
                <a:extLst>
                  <a:ext uri="{0D108BD9-81ED-4DB2-BD59-A6C34878D82A}">
                    <a16:rowId xmlns:a16="http://schemas.microsoft.com/office/drawing/2014/main" val="2084971094"/>
                  </a:ext>
                </a:extLst>
              </a:tr>
              <a:tr h="370840">
                <a:tc>
                  <a:txBody>
                    <a:bodyPr/>
                    <a:lstStyle/>
                    <a:p>
                      <a:r>
                        <a:rPr lang="en-US" sz="1800" b="0" i="0" kern="1200" dirty="0">
                          <a:solidFill>
                            <a:schemeClr val="dk1"/>
                          </a:solidFill>
                          <a:effectLst/>
                          <a:latin typeface="+mn-lt"/>
                          <a:ea typeface="+mn-ea"/>
                          <a:cs typeface="+mn-cs"/>
                        </a:rPr>
                        <a:t>“Lorem”: 2, “Ipsum”: 2….</a:t>
                      </a:r>
                      <a:endParaRPr lang="es-MX" dirty="0"/>
                    </a:p>
                  </a:txBody>
                  <a:tcPr/>
                </a:tc>
                <a:extLst>
                  <a:ext uri="{0D108BD9-81ED-4DB2-BD59-A6C34878D82A}">
                    <a16:rowId xmlns:a16="http://schemas.microsoft.com/office/drawing/2014/main" val="3659854495"/>
                  </a:ext>
                </a:extLst>
              </a:tr>
              <a:tr h="370840">
                <a:tc>
                  <a:txBody>
                    <a:bodyPr/>
                    <a:lstStyle/>
                    <a:p>
                      <a:r>
                        <a:rPr lang="en-US" sz="1800" b="0" i="0" kern="1200" dirty="0">
                          <a:solidFill>
                            <a:schemeClr val="dk1"/>
                          </a:solidFill>
                          <a:effectLst/>
                          <a:latin typeface="+mn-lt"/>
                          <a:ea typeface="+mn-ea"/>
                          <a:cs typeface="+mn-cs"/>
                        </a:rPr>
                        <a:t>“Lorem”: 2, “Ipsum”: 2….</a:t>
                      </a:r>
                      <a:endParaRPr lang="es-MX" dirty="0"/>
                    </a:p>
                  </a:txBody>
                  <a:tcPr/>
                </a:tc>
                <a:extLst>
                  <a:ext uri="{0D108BD9-81ED-4DB2-BD59-A6C34878D82A}">
                    <a16:rowId xmlns:a16="http://schemas.microsoft.com/office/drawing/2014/main" val="2834700965"/>
                  </a:ext>
                </a:extLst>
              </a:tr>
              <a:tr h="370840">
                <a:tc>
                  <a:txBody>
                    <a:bodyPr/>
                    <a:lstStyle/>
                    <a:p>
                      <a:r>
                        <a:rPr lang="en-US" sz="1800" b="0" i="0" kern="1200" dirty="0">
                          <a:solidFill>
                            <a:schemeClr val="dk1"/>
                          </a:solidFill>
                          <a:effectLst/>
                          <a:latin typeface="+mn-lt"/>
                          <a:ea typeface="+mn-ea"/>
                          <a:cs typeface="+mn-cs"/>
                        </a:rPr>
                        <a:t>“Lorem”: 2, “Ipsum”: 2….</a:t>
                      </a:r>
                      <a:endParaRPr lang="es-MX" dirty="0"/>
                    </a:p>
                  </a:txBody>
                  <a:tcPr/>
                </a:tc>
                <a:extLst>
                  <a:ext uri="{0D108BD9-81ED-4DB2-BD59-A6C34878D82A}">
                    <a16:rowId xmlns:a16="http://schemas.microsoft.com/office/drawing/2014/main" val="2219699099"/>
                  </a:ext>
                </a:extLst>
              </a:tr>
            </a:tbl>
          </a:graphicData>
        </a:graphic>
      </p:graphicFrame>
      <p:sp>
        <p:nvSpPr>
          <p:cNvPr id="8" name="TextBox 7">
            <a:extLst>
              <a:ext uri="{FF2B5EF4-FFF2-40B4-BE49-F238E27FC236}">
                <a16:creationId xmlns:a16="http://schemas.microsoft.com/office/drawing/2014/main" id="{63D437EE-E671-42C3-9646-FCB5F1057227}"/>
              </a:ext>
            </a:extLst>
          </p:cNvPr>
          <p:cNvSpPr txBox="1"/>
          <p:nvPr/>
        </p:nvSpPr>
        <p:spPr>
          <a:xfrm>
            <a:off x="7176256" y="1737466"/>
            <a:ext cx="1506951" cy="584775"/>
          </a:xfrm>
          <a:prstGeom prst="rect">
            <a:avLst/>
          </a:prstGeom>
          <a:noFill/>
        </p:spPr>
        <p:txBody>
          <a:bodyPr wrap="none" rtlCol="0">
            <a:spAutoFit/>
          </a:bodyPr>
          <a:lstStyle/>
          <a:p>
            <a:r>
              <a:rPr lang="en-US" sz="3200" dirty="0">
                <a:ln w="0"/>
                <a:solidFill>
                  <a:schemeClr val="accent1"/>
                </a:solidFill>
                <a:effectLst>
                  <a:outerShdw blurRad="38100" dist="25400" dir="5400000" algn="ctr" rotWithShape="0">
                    <a:srgbClr val="6E747A">
                      <a:alpha val="43000"/>
                    </a:srgbClr>
                  </a:outerShdw>
                </a:effectLst>
              </a:rPr>
              <a:t>Reduce</a:t>
            </a:r>
            <a:endParaRPr lang="es-MX" sz="3200" dirty="0">
              <a:ln w="0"/>
              <a:solidFill>
                <a:schemeClr val="accent1"/>
              </a:solidFill>
              <a:effectLst>
                <a:outerShdw blurRad="38100" dist="25400" dir="5400000" algn="ctr" rotWithShape="0">
                  <a:srgbClr val="6E747A">
                    <a:alpha val="43000"/>
                  </a:srgbClr>
                </a:outerShdw>
              </a:effectLst>
            </a:endParaRPr>
          </a:p>
        </p:txBody>
      </p:sp>
      <p:graphicFrame>
        <p:nvGraphicFramePr>
          <p:cNvPr id="10" name="Table 9">
            <a:extLst>
              <a:ext uri="{FF2B5EF4-FFF2-40B4-BE49-F238E27FC236}">
                <a16:creationId xmlns:a16="http://schemas.microsoft.com/office/drawing/2014/main" id="{856ACAD0-AC29-4FDA-98B7-4FDBC0CFB580}"/>
              </a:ext>
            </a:extLst>
          </p:cNvPr>
          <p:cNvGraphicFramePr>
            <a:graphicFrameLocks noGrp="1"/>
          </p:cNvGraphicFramePr>
          <p:nvPr>
            <p:extLst>
              <p:ext uri="{D42A27DB-BD31-4B8C-83A1-F6EECF244321}">
                <p14:modId xmlns:p14="http://schemas.microsoft.com/office/powerpoint/2010/main" val="2128041819"/>
              </p:ext>
            </p:extLst>
          </p:nvPr>
        </p:nvGraphicFramePr>
        <p:xfrm>
          <a:off x="8182644" y="2492896"/>
          <a:ext cx="2808312" cy="741680"/>
        </p:xfrm>
        <a:graphic>
          <a:graphicData uri="http://schemas.openxmlformats.org/drawingml/2006/table">
            <a:tbl>
              <a:tblPr bandRow="1">
                <a:tableStyleId>{5C22544A-7EE6-4342-B048-85BDC9FD1C3A}</a:tableStyleId>
              </a:tblPr>
              <a:tblGrid>
                <a:gridCol w="2808312">
                  <a:extLst>
                    <a:ext uri="{9D8B030D-6E8A-4147-A177-3AD203B41FA5}">
                      <a16:colId xmlns:a16="http://schemas.microsoft.com/office/drawing/2014/main" val="1529213129"/>
                    </a:ext>
                  </a:extLst>
                </a:gridCol>
              </a:tblGrid>
              <a:tr h="370840">
                <a:tc>
                  <a:txBody>
                    <a:bodyPr/>
                    <a:lstStyle/>
                    <a:p>
                      <a:r>
                        <a:rPr lang="en-US" sz="1800" b="0" i="0" kern="1200" dirty="0">
                          <a:solidFill>
                            <a:schemeClr val="dk1"/>
                          </a:solidFill>
                          <a:effectLst/>
                          <a:latin typeface="+mn-lt"/>
                          <a:ea typeface="+mn-ea"/>
                          <a:cs typeface="+mn-cs"/>
                        </a:rPr>
                        <a:t>“Lorem”: 4, “Ipsum”: 4….</a:t>
                      </a:r>
                      <a:endParaRPr lang="es-MX" b="0" dirty="0"/>
                    </a:p>
                  </a:txBody>
                  <a:tcPr/>
                </a:tc>
                <a:extLst>
                  <a:ext uri="{0D108BD9-81ED-4DB2-BD59-A6C34878D82A}">
                    <a16:rowId xmlns:a16="http://schemas.microsoft.com/office/drawing/2014/main" val="2084971094"/>
                  </a:ext>
                </a:extLst>
              </a:tr>
              <a:tr h="370840">
                <a:tc>
                  <a:txBody>
                    <a:bodyPr/>
                    <a:lstStyle/>
                    <a:p>
                      <a:r>
                        <a:rPr lang="en-US" sz="1800" b="0" i="0" kern="1200" dirty="0">
                          <a:solidFill>
                            <a:schemeClr val="dk1"/>
                          </a:solidFill>
                          <a:effectLst/>
                          <a:latin typeface="+mn-lt"/>
                          <a:ea typeface="+mn-ea"/>
                          <a:cs typeface="+mn-cs"/>
                        </a:rPr>
                        <a:t>“Lorem”: 4, “Ipsum”: 4….</a:t>
                      </a:r>
                      <a:endParaRPr lang="es-MX" dirty="0"/>
                    </a:p>
                  </a:txBody>
                  <a:tcPr/>
                </a:tc>
                <a:extLst>
                  <a:ext uri="{0D108BD9-81ED-4DB2-BD59-A6C34878D82A}">
                    <a16:rowId xmlns:a16="http://schemas.microsoft.com/office/drawing/2014/main" val="3659854495"/>
                  </a:ext>
                </a:extLst>
              </a:tr>
            </a:tbl>
          </a:graphicData>
        </a:graphic>
      </p:graphicFrame>
    </p:spTree>
    <p:extLst>
      <p:ext uri="{BB962C8B-B14F-4D97-AF65-F5344CB8AC3E}">
        <p14:creationId xmlns:p14="http://schemas.microsoft.com/office/powerpoint/2010/main" val="326162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000"/>
                                        <p:tgtEl>
                                          <p:spTgt spid="9"/>
                                        </p:tgtEl>
                                      </p:cBhvr>
                                    </p:animEffect>
                                  </p:childTnLst>
                                </p:cTn>
                              </p:par>
                            </p:childTnLst>
                          </p:cTn>
                        </p:par>
                        <p:par>
                          <p:cTn id="17" fill="hold">
                            <p:stCondLst>
                              <p:cond delay="25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par>
                          <p:cTn id="21" fill="hold">
                            <p:stCondLst>
                              <p:cond delay="3000"/>
                            </p:stCondLst>
                            <p:childTnLst>
                              <p:par>
                                <p:cTn id="22" presetID="10" presetClass="entr" presetSubtype="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C5D4B-B9D8-44B2-BF07-484106C9C7FE}"/>
              </a:ext>
            </a:extLst>
          </p:cNvPr>
          <p:cNvSpPr>
            <a:spLocks noGrp="1"/>
          </p:cNvSpPr>
          <p:nvPr>
            <p:ph type="title"/>
          </p:nvPr>
        </p:nvSpPr>
        <p:spPr/>
        <p:txBody>
          <a:bodyPr/>
          <a:lstStyle/>
          <a:p>
            <a:r>
              <a:rPr lang="es-MX" dirty="0"/>
              <a:t>Bibliografía</a:t>
            </a:r>
          </a:p>
        </p:txBody>
      </p:sp>
      <p:sp>
        <p:nvSpPr>
          <p:cNvPr id="3" name="Content Placeholder 2">
            <a:extLst>
              <a:ext uri="{FF2B5EF4-FFF2-40B4-BE49-F238E27FC236}">
                <a16:creationId xmlns:a16="http://schemas.microsoft.com/office/drawing/2014/main" id="{98B3F786-BC2B-4F45-BEBF-5C7DCA72BC45}"/>
              </a:ext>
            </a:extLst>
          </p:cNvPr>
          <p:cNvSpPr>
            <a:spLocks noGrp="1"/>
          </p:cNvSpPr>
          <p:nvPr>
            <p:ph idx="1"/>
          </p:nvPr>
        </p:nvSpPr>
        <p:spPr/>
        <p:txBody>
          <a:bodyPr/>
          <a:lstStyle/>
          <a:p>
            <a:r>
              <a:rPr lang="es-MX" dirty="0">
                <a:hlinkClick r:id="rId2"/>
              </a:rPr>
              <a:t>https://www.sas.com/en_us/insights/big-data/hadoop.html</a:t>
            </a:r>
            <a:endParaRPr lang="es-MX" dirty="0"/>
          </a:p>
          <a:p>
            <a:r>
              <a:rPr lang="es-MX" dirty="0">
                <a:hlinkClick r:id="rId3"/>
              </a:rPr>
              <a:t>https://en.wikipedia.org/wiki/Apache_Hadoop</a:t>
            </a:r>
            <a:endParaRPr lang="es-MX" dirty="0"/>
          </a:p>
          <a:p>
            <a:r>
              <a:rPr lang="es-MX" dirty="0">
                <a:hlinkClick r:id="rId4"/>
              </a:rPr>
              <a:t>http://hadoop.apache.org/</a:t>
            </a:r>
            <a:endParaRPr lang="es-MX" dirty="0"/>
          </a:p>
          <a:p>
            <a:endParaRPr lang="es-MX" dirty="0"/>
          </a:p>
        </p:txBody>
      </p:sp>
    </p:spTree>
    <p:extLst>
      <p:ext uri="{BB962C8B-B14F-4D97-AF65-F5344CB8AC3E}">
        <p14:creationId xmlns:p14="http://schemas.microsoft.com/office/powerpoint/2010/main" val="3908412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A326-52DD-433D-9F7D-ABB92423FCC4}"/>
              </a:ext>
            </a:extLst>
          </p:cNvPr>
          <p:cNvSpPr>
            <a:spLocks noGrp="1"/>
          </p:cNvSpPr>
          <p:nvPr>
            <p:ph type="title"/>
          </p:nvPr>
        </p:nvSpPr>
        <p:spPr/>
        <p:txBody>
          <a:bodyPr/>
          <a:lstStyle/>
          <a:p>
            <a:r>
              <a:rPr lang="es-MX" dirty="0"/>
              <a:t>Programa</a:t>
            </a:r>
          </a:p>
        </p:txBody>
      </p:sp>
      <p:sp>
        <p:nvSpPr>
          <p:cNvPr id="3" name="Content Placeholder 2">
            <a:extLst>
              <a:ext uri="{FF2B5EF4-FFF2-40B4-BE49-F238E27FC236}">
                <a16:creationId xmlns:a16="http://schemas.microsoft.com/office/drawing/2014/main" id="{DACCB800-174A-48C0-8509-74FBCFB048D4}"/>
              </a:ext>
            </a:extLst>
          </p:cNvPr>
          <p:cNvSpPr>
            <a:spLocks noGrp="1"/>
          </p:cNvSpPr>
          <p:nvPr>
            <p:ph idx="1"/>
          </p:nvPr>
        </p:nvSpPr>
        <p:spPr/>
        <p:txBody>
          <a:bodyPr/>
          <a:lstStyle/>
          <a:p>
            <a:r>
              <a:rPr lang="es-MX" dirty="0"/>
              <a:t>¿Qué es Hadoop?</a:t>
            </a:r>
          </a:p>
          <a:p>
            <a:pPr lvl="1"/>
            <a:r>
              <a:rPr lang="es-MX" dirty="0" err="1"/>
              <a:t>Compomentes</a:t>
            </a:r>
            <a:r>
              <a:rPr lang="es-MX" dirty="0"/>
              <a:t> principales</a:t>
            </a:r>
          </a:p>
        </p:txBody>
      </p:sp>
    </p:spTree>
    <p:extLst>
      <p:ext uri="{BB962C8B-B14F-4D97-AF65-F5344CB8AC3E}">
        <p14:creationId xmlns:p14="http://schemas.microsoft.com/office/powerpoint/2010/main" val="1337563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EC017-43AD-4F6A-85D5-B7B40E651FEC}"/>
              </a:ext>
            </a:extLst>
          </p:cNvPr>
          <p:cNvSpPr>
            <a:spLocks noGrp="1"/>
          </p:cNvSpPr>
          <p:nvPr>
            <p:ph type="title"/>
          </p:nvPr>
        </p:nvSpPr>
        <p:spPr/>
        <p:txBody>
          <a:bodyPr/>
          <a:lstStyle/>
          <a:p>
            <a:r>
              <a:rPr lang="es-MX" dirty="0"/>
              <a:t>¿Qué es Hadoop?</a:t>
            </a:r>
          </a:p>
        </p:txBody>
      </p:sp>
      <p:sp>
        <p:nvSpPr>
          <p:cNvPr id="3" name="Content Placeholder 2">
            <a:extLst>
              <a:ext uri="{FF2B5EF4-FFF2-40B4-BE49-F238E27FC236}">
                <a16:creationId xmlns:a16="http://schemas.microsoft.com/office/drawing/2014/main" id="{725A4013-322B-4D9F-82B9-78F041D2A55C}"/>
              </a:ext>
            </a:extLst>
          </p:cNvPr>
          <p:cNvSpPr>
            <a:spLocks noGrp="1"/>
          </p:cNvSpPr>
          <p:nvPr>
            <p:ph idx="1"/>
          </p:nvPr>
        </p:nvSpPr>
        <p:spPr>
          <a:xfrm>
            <a:off x="405780" y="1828800"/>
            <a:ext cx="10729192" cy="2248272"/>
          </a:xfrm>
        </p:spPr>
        <p:txBody>
          <a:bodyPr>
            <a:normAutofit/>
          </a:bodyPr>
          <a:lstStyle/>
          <a:p>
            <a:r>
              <a:rPr lang="es-MX" dirty="0"/>
              <a:t>Del sitio:</a:t>
            </a:r>
            <a:br>
              <a:rPr lang="es-MX" dirty="0"/>
            </a:br>
            <a:r>
              <a:rPr lang="es-MX" dirty="0"/>
              <a:t>Es un </a:t>
            </a:r>
            <a:r>
              <a:rPr lang="es-MX" dirty="0" err="1"/>
              <a:t>framework</a:t>
            </a:r>
            <a:r>
              <a:rPr lang="es-MX" dirty="0"/>
              <a:t> que permite procesamiento distribuido de grandes cantidades de datos a través de múltiples grupos de computadoras usando modelos de programación simple.</a:t>
            </a:r>
          </a:p>
          <a:p>
            <a:r>
              <a:rPr lang="es-MX" dirty="0"/>
              <a:t>Wiki:</a:t>
            </a:r>
            <a:br>
              <a:rPr lang="es-MX" dirty="0"/>
            </a:br>
            <a:r>
              <a:rPr lang="es-MX" dirty="0"/>
              <a:t>… Todos los módulos en Hadoop están diseñados con la suposición de que las fallas de hardware son comunes y deberían de ser manejadas automáticamente por el </a:t>
            </a:r>
            <a:r>
              <a:rPr lang="es-MX" dirty="0" err="1"/>
              <a:t>framework</a:t>
            </a:r>
            <a:r>
              <a:rPr lang="es-MX" dirty="0"/>
              <a:t>.</a:t>
            </a:r>
          </a:p>
        </p:txBody>
      </p:sp>
      <p:pic>
        <p:nvPicPr>
          <p:cNvPr id="1026" name="Picture 2" descr="https://www.sas.com/en_us/insights/big-data/hadoop/_jcr_content/par/styledcontainer_8bf1/par/image_8ed0.img.png/1515784373269.png">
            <a:extLst>
              <a:ext uri="{FF2B5EF4-FFF2-40B4-BE49-F238E27FC236}">
                <a16:creationId xmlns:a16="http://schemas.microsoft.com/office/drawing/2014/main" id="{C54E5F1E-2833-47A6-B37D-EBB48BAEA6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88825" y="3913171"/>
            <a:ext cx="16996437" cy="293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159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fill="hold" nodeType="clickEffect">
                                  <p:stCondLst>
                                    <p:cond delay="0"/>
                                  </p:stCondLst>
                                  <p:childTnLst>
                                    <p:animMotion origin="layout" path="M 3.23261E-6 -2.22222E-6 L -0.99636 -2.22222E-6 " pathEditMode="relative" rAng="0" ptsTypes="AA">
                                      <p:cBhvr>
                                        <p:cTn id="6" dur="3000" fill="hold"/>
                                        <p:tgtEl>
                                          <p:spTgt spid="1026"/>
                                        </p:tgtEl>
                                        <p:attrNameLst>
                                          <p:attrName>ppt_x</p:attrName>
                                          <p:attrName>ppt_y</p:attrName>
                                        </p:attrNameLst>
                                      </p:cBhvr>
                                      <p:rCtr x="-49818" y="0"/>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fill="hold" nodeType="clickEffect">
                                  <p:stCondLst>
                                    <p:cond delay="0"/>
                                  </p:stCondLst>
                                  <p:childTnLst>
                                    <p:animMotion origin="layout" path="M -0.99636 -2.22222E-6 L -1.3863 -2.22222E-6 " pathEditMode="relative" rAng="0" ptsTypes="AA">
                                      <p:cBhvr>
                                        <p:cTn id="10" dur="3000" fill="hold"/>
                                        <p:tgtEl>
                                          <p:spTgt spid="1026"/>
                                        </p:tgtEl>
                                        <p:attrNameLst>
                                          <p:attrName>ppt_x</p:attrName>
                                          <p:attrName>ppt_y</p:attrName>
                                        </p:attrNameLst>
                                      </p:cBhvr>
                                      <p:rCtr x="-1949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CEF7B-FAB6-4BC3-BD62-7D28CAC4EA4F}"/>
              </a:ext>
            </a:extLst>
          </p:cNvPr>
          <p:cNvSpPr>
            <a:spLocks noGrp="1"/>
          </p:cNvSpPr>
          <p:nvPr>
            <p:ph type="title"/>
          </p:nvPr>
        </p:nvSpPr>
        <p:spPr/>
        <p:txBody>
          <a:bodyPr/>
          <a:lstStyle/>
          <a:p>
            <a:r>
              <a:rPr lang="es-MX" dirty="0"/>
              <a:t>¿Por qué es importante?</a:t>
            </a:r>
          </a:p>
        </p:txBody>
      </p:sp>
      <p:sp>
        <p:nvSpPr>
          <p:cNvPr id="3" name="Content Placeholder 2">
            <a:extLst>
              <a:ext uri="{FF2B5EF4-FFF2-40B4-BE49-F238E27FC236}">
                <a16:creationId xmlns:a16="http://schemas.microsoft.com/office/drawing/2014/main" id="{EDAFC0F0-FF05-445D-B1A7-47CCA2358E9C}"/>
              </a:ext>
            </a:extLst>
          </p:cNvPr>
          <p:cNvSpPr>
            <a:spLocks noGrp="1"/>
          </p:cNvSpPr>
          <p:nvPr>
            <p:ph idx="1"/>
          </p:nvPr>
        </p:nvSpPr>
        <p:spPr/>
        <p:txBody>
          <a:bodyPr>
            <a:normAutofit/>
          </a:bodyPr>
          <a:lstStyle/>
          <a:p>
            <a:r>
              <a:rPr lang="es-MX" sz="2800" dirty="0"/>
              <a:t>Permite procesar grandes cantidades de datos de cualquier tipo</a:t>
            </a:r>
          </a:p>
          <a:p>
            <a:r>
              <a:rPr lang="es-MX" sz="2800" dirty="0"/>
              <a:t>Tolerancia a fallos (Redirección de trabajos, copia de datos)</a:t>
            </a:r>
          </a:p>
          <a:p>
            <a:r>
              <a:rPr lang="es-MX" sz="2800" dirty="0"/>
              <a:t>Flexibilidad (no hay preprocesamiento de datos para guardar)</a:t>
            </a:r>
          </a:p>
          <a:p>
            <a:r>
              <a:rPr lang="es-MX" sz="2800" dirty="0"/>
              <a:t>Bajo costo</a:t>
            </a:r>
          </a:p>
          <a:p>
            <a:r>
              <a:rPr lang="es-MX" sz="2800" dirty="0"/>
              <a:t>Escalabilidad (agregar nodos es fácil)</a:t>
            </a:r>
          </a:p>
        </p:txBody>
      </p:sp>
    </p:spTree>
    <p:extLst>
      <p:ext uri="{BB962C8B-B14F-4D97-AF65-F5344CB8AC3E}">
        <p14:creationId xmlns:p14="http://schemas.microsoft.com/office/powerpoint/2010/main" val="1668424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97886-2605-4B04-955C-4DD010406119}"/>
              </a:ext>
            </a:extLst>
          </p:cNvPr>
          <p:cNvSpPr>
            <a:spLocks noGrp="1"/>
          </p:cNvSpPr>
          <p:nvPr>
            <p:ph type="title"/>
          </p:nvPr>
        </p:nvSpPr>
        <p:spPr/>
        <p:txBody>
          <a:bodyPr/>
          <a:lstStyle/>
          <a:p>
            <a:r>
              <a:rPr lang="es-MX" dirty="0"/>
              <a:t>Componentes de Hadoop</a:t>
            </a:r>
          </a:p>
        </p:txBody>
      </p:sp>
      <p:sp>
        <p:nvSpPr>
          <p:cNvPr id="3" name="Content Placeholder 2">
            <a:extLst>
              <a:ext uri="{FF2B5EF4-FFF2-40B4-BE49-F238E27FC236}">
                <a16:creationId xmlns:a16="http://schemas.microsoft.com/office/drawing/2014/main" id="{708B4E3A-E0A6-4193-B097-F5EC215A29E4}"/>
              </a:ext>
            </a:extLst>
          </p:cNvPr>
          <p:cNvSpPr>
            <a:spLocks noGrp="1"/>
          </p:cNvSpPr>
          <p:nvPr>
            <p:ph idx="1"/>
          </p:nvPr>
        </p:nvSpPr>
        <p:spPr/>
        <p:txBody>
          <a:bodyPr>
            <a:normAutofit lnSpcReduction="10000"/>
          </a:bodyPr>
          <a:lstStyle/>
          <a:p>
            <a:r>
              <a:rPr lang="es-MX" sz="2800" dirty="0"/>
              <a:t>Hadoop </a:t>
            </a:r>
            <a:r>
              <a:rPr lang="es-MX" sz="2800" dirty="0" err="1"/>
              <a:t>Common</a:t>
            </a:r>
            <a:r>
              <a:rPr lang="es-MX" sz="2800" dirty="0"/>
              <a:t>: Librerías y utilidades para los otros módulos</a:t>
            </a:r>
          </a:p>
          <a:p>
            <a:r>
              <a:rPr lang="en-US" sz="2800" dirty="0"/>
              <a:t>Hadoop Distributed File System (HDFS): Sistema </a:t>
            </a:r>
            <a:r>
              <a:rPr lang="en-US" sz="2800" dirty="0" err="1"/>
              <a:t>distribuido</a:t>
            </a:r>
            <a:r>
              <a:rPr lang="en-US" sz="2800" dirty="0"/>
              <a:t> de </a:t>
            </a:r>
            <a:r>
              <a:rPr lang="en-US" sz="2800" dirty="0" err="1"/>
              <a:t>archivos</a:t>
            </a:r>
            <a:r>
              <a:rPr lang="en-US" sz="2800" dirty="0"/>
              <a:t>.</a:t>
            </a:r>
          </a:p>
          <a:p>
            <a:r>
              <a:rPr lang="en-US" sz="2800" dirty="0"/>
              <a:t>Hadoop Yarn: </a:t>
            </a:r>
            <a:r>
              <a:rPr lang="en-US" sz="2800" dirty="0" err="1"/>
              <a:t>Maneja</a:t>
            </a:r>
            <a:r>
              <a:rPr lang="en-US" sz="2800" dirty="0"/>
              <a:t> los </a:t>
            </a:r>
            <a:r>
              <a:rPr lang="en-US" sz="2800" dirty="0" err="1"/>
              <a:t>recursos</a:t>
            </a:r>
            <a:r>
              <a:rPr lang="en-US" sz="2800" dirty="0"/>
              <a:t> </a:t>
            </a:r>
            <a:r>
              <a:rPr lang="en-US" sz="2800" dirty="0" err="1"/>
              <a:t>en</a:t>
            </a:r>
            <a:r>
              <a:rPr lang="en-US" sz="2800" dirty="0"/>
              <a:t> los clusters y </a:t>
            </a:r>
            <a:r>
              <a:rPr lang="en-US" sz="2800" dirty="0" err="1"/>
              <a:t>acomoda</a:t>
            </a:r>
            <a:r>
              <a:rPr lang="en-US" sz="2800" dirty="0"/>
              <a:t> las </a:t>
            </a:r>
            <a:r>
              <a:rPr lang="en-US" sz="2800" dirty="0" err="1"/>
              <a:t>aplicaciones</a:t>
            </a:r>
            <a:r>
              <a:rPr lang="en-US" sz="2800" dirty="0"/>
              <a:t> de los </a:t>
            </a:r>
            <a:r>
              <a:rPr lang="en-US" sz="2800" dirty="0" err="1"/>
              <a:t>usuarios</a:t>
            </a:r>
            <a:endParaRPr lang="en-US" sz="2800" dirty="0"/>
          </a:p>
          <a:p>
            <a:r>
              <a:rPr lang="en-US" sz="2800" dirty="0"/>
              <a:t>Hadoop Map Reduce: La </a:t>
            </a:r>
            <a:r>
              <a:rPr lang="en-US" sz="2800" dirty="0" err="1"/>
              <a:t>implementación</a:t>
            </a:r>
            <a:r>
              <a:rPr lang="en-US" sz="2800" dirty="0"/>
              <a:t> del </a:t>
            </a:r>
            <a:r>
              <a:rPr lang="en-US" sz="2800" dirty="0" err="1"/>
              <a:t>modelo</a:t>
            </a:r>
            <a:r>
              <a:rPr lang="en-US" sz="2800" dirty="0"/>
              <a:t> de </a:t>
            </a:r>
            <a:r>
              <a:rPr lang="en-US" sz="2800" dirty="0" err="1"/>
              <a:t>programación</a:t>
            </a:r>
            <a:r>
              <a:rPr lang="en-US" sz="2800" dirty="0"/>
              <a:t> para </a:t>
            </a:r>
            <a:r>
              <a:rPr lang="en-US" sz="2800" dirty="0" err="1"/>
              <a:t>procesamiento</a:t>
            </a:r>
            <a:r>
              <a:rPr lang="en-US" sz="2800" dirty="0"/>
              <a:t> de </a:t>
            </a:r>
            <a:r>
              <a:rPr lang="en-US" sz="2800" dirty="0" err="1"/>
              <a:t>datos</a:t>
            </a:r>
            <a:r>
              <a:rPr lang="en-US" sz="2800" dirty="0"/>
              <a:t> a gran </a:t>
            </a:r>
            <a:r>
              <a:rPr lang="en-US" sz="2800" dirty="0" err="1"/>
              <a:t>escala</a:t>
            </a:r>
            <a:endParaRPr lang="es-MX" sz="2800" dirty="0"/>
          </a:p>
        </p:txBody>
      </p:sp>
    </p:spTree>
    <p:extLst>
      <p:ext uri="{BB962C8B-B14F-4D97-AF65-F5344CB8AC3E}">
        <p14:creationId xmlns:p14="http://schemas.microsoft.com/office/powerpoint/2010/main" val="245601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6B75-B27C-4B9F-8496-3D4F1E1AE309}"/>
              </a:ext>
            </a:extLst>
          </p:cNvPr>
          <p:cNvSpPr>
            <a:spLocks noGrp="1"/>
          </p:cNvSpPr>
          <p:nvPr>
            <p:ph type="title"/>
          </p:nvPr>
        </p:nvSpPr>
        <p:spPr>
          <a:xfrm>
            <a:off x="1065212" y="0"/>
            <a:ext cx="8686801" cy="692696"/>
          </a:xfrm>
        </p:spPr>
        <p:txBody>
          <a:bodyPr/>
          <a:lstStyle/>
          <a:p>
            <a:r>
              <a:rPr lang="en-US" dirty="0"/>
              <a:t>Hadoop Distributed File System (HDFS)</a:t>
            </a:r>
            <a:endParaRPr lang="es-MX" dirty="0"/>
          </a:p>
        </p:txBody>
      </p:sp>
      <p:sp>
        <p:nvSpPr>
          <p:cNvPr id="4" name="Rectangle 3">
            <a:extLst>
              <a:ext uri="{FF2B5EF4-FFF2-40B4-BE49-F238E27FC236}">
                <a16:creationId xmlns:a16="http://schemas.microsoft.com/office/drawing/2014/main" id="{8444E0A8-D163-4725-9C0A-F34B8CC8BD62}"/>
              </a:ext>
            </a:extLst>
          </p:cNvPr>
          <p:cNvSpPr/>
          <p:nvPr/>
        </p:nvSpPr>
        <p:spPr>
          <a:xfrm>
            <a:off x="4222204" y="836712"/>
            <a:ext cx="3024336"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MX" dirty="0" err="1"/>
              <a:t>NameNode</a:t>
            </a:r>
            <a:endParaRPr lang="es-MX" dirty="0"/>
          </a:p>
        </p:txBody>
      </p:sp>
      <p:sp>
        <p:nvSpPr>
          <p:cNvPr id="5" name="Rectangle 4">
            <a:extLst>
              <a:ext uri="{FF2B5EF4-FFF2-40B4-BE49-F238E27FC236}">
                <a16:creationId xmlns:a16="http://schemas.microsoft.com/office/drawing/2014/main" id="{CA49279A-5BFC-4216-A06D-7C1EF93BFC82}"/>
              </a:ext>
            </a:extLst>
          </p:cNvPr>
          <p:cNvSpPr/>
          <p:nvPr/>
        </p:nvSpPr>
        <p:spPr>
          <a:xfrm>
            <a:off x="4546240" y="1268760"/>
            <a:ext cx="2376264" cy="1152127"/>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es-MX" dirty="0" err="1"/>
              <a:t>NameSpaceData</a:t>
            </a:r>
            <a:endParaRPr lang="es-MX" dirty="0"/>
          </a:p>
        </p:txBody>
      </p:sp>
      <p:sp>
        <p:nvSpPr>
          <p:cNvPr id="6" name="Rectangle 5">
            <a:extLst>
              <a:ext uri="{FF2B5EF4-FFF2-40B4-BE49-F238E27FC236}">
                <a16:creationId xmlns:a16="http://schemas.microsoft.com/office/drawing/2014/main" id="{4BFEA7A2-C822-4767-8F60-040BA8FBF761}"/>
              </a:ext>
            </a:extLst>
          </p:cNvPr>
          <p:cNvSpPr/>
          <p:nvPr/>
        </p:nvSpPr>
        <p:spPr>
          <a:xfrm>
            <a:off x="189756" y="3506064"/>
            <a:ext cx="2698473" cy="31632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s-MX" dirty="0" err="1"/>
              <a:t>Node</a:t>
            </a:r>
            <a:endParaRPr lang="es-MX" dirty="0"/>
          </a:p>
        </p:txBody>
      </p:sp>
      <p:sp>
        <p:nvSpPr>
          <p:cNvPr id="7" name="Rectangle 6">
            <a:extLst>
              <a:ext uri="{FF2B5EF4-FFF2-40B4-BE49-F238E27FC236}">
                <a16:creationId xmlns:a16="http://schemas.microsoft.com/office/drawing/2014/main" id="{4BAFAB9F-64B1-43E5-A1B2-075D37E46C9C}"/>
              </a:ext>
            </a:extLst>
          </p:cNvPr>
          <p:cNvSpPr/>
          <p:nvPr/>
        </p:nvSpPr>
        <p:spPr>
          <a:xfrm>
            <a:off x="3226703" y="3506064"/>
            <a:ext cx="2698473" cy="31632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s-MX" dirty="0" err="1"/>
              <a:t>Node</a:t>
            </a:r>
            <a:endParaRPr lang="es-MX" dirty="0"/>
          </a:p>
        </p:txBody>
      </p:sp>
      <p:sp>
        <p:nvSpPr>
          <p:cNvPr id="8" name="Rectangle 7">
            <a:extLst>
              <a:ext uri="{FF2B5EF4-FFF2-40B4-BE49-F238E27FC236}">
                <a16:creationId xmlns:a16="http://schemas.microsoft.com/office/drawing/2014/main" id="{A918AE3B-A756-48FD-AECE-64EA97F6C5FC}"/>
              </a:ext>
            </a:extLst>
          </p:cNvPr>
          <p:cNvSpPr/>
          <p:nvPr/>
        </p:nvSpPr>
        <p:spPr>
          <a:xfrm>
            <a:off x="6263650" y="3506064"/>
            <a:ext cx="2698473" cy="31632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s-MX" dirty="0" err="1"/>
              <a:t>Node</a:t>
            </a:r>
            <a:endParaRPr lang="es-MX" dirty="0"/>
          </a:p>
        </p:txBody>
      </p:sp>
      <p:sp>
        <p:nvSpPr>
          <p:cNvPr id="9" name="Rectangle 8">
            <a:extLst>
              <a:ext uri="{FF2B5EF4-FFF2-40B4-BE49-F238E27FC236}">
                <a16:creationId xmlns:a16="http://schemas.microsoft.com/office/drawing/2014/main" id="{251F503B-868D-4A9F-A337-9D9C1A1CF61D}"/>
              </a:ext>
            </a:extLst>
          </p:cNvPr>
          <p:cNvSpPr/>
          <p:nvPr/>
        </p:nvSpPr>
        <p:spPr>
          <a:xfrm>
            <a:off x="9300596" y="3496896"/>
            <a:ext cx="2698473" cy="31632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s-MX" dirty="0" err="1"/>
              <a:t>Node</a:t>
            </a:r>
            <a:endParaRPr lang="es-MX" dirty="0"/>
          </a:p>
        </p:txBody>
      </p:sp>
      <p:sp>
        <p:nvSpPr>
          <p:cNvPr id="10" name="Rectangle: Rounded Corners 9">
            <a:extLst>
              <a:ext uri="{FF2B5EF4-FFF2-40B4-BE49-F238E27FC236}">
                <a16:creationId xmlns:a16="http://schemas.microsoft.com/office/drawing/2014/main" id="{25223A8D-0853-4F55-863F-5123C70E2241}"/>
              </a:ext>
            </a:extLst>
          </p:cNvPr>
          <p:cNvSpPr/>
          <p:nvPr/>
        </p:nvSpPr>
        <p:spPr>
          <a:xfrm>
            <a:off x="405780" y="2628292"/>
            <a:ext cx="3311454" cy="69269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File 3</a:t>
            </a:r>
          </a:p>
        </p:txBody>
      </p:sp>
      <p:sp>
        <p:nvSpPr>
          <p:cNvPr id="11" name="Rectangle: Rounded Corners 10">
            <a:extLst>
              <a:ext uri="{FF2B5EF4-FFF2-40B4-BE49-F238E27FC236}">
                <a16:creationId xmlns:a16="http://schemas.microsoft.com/office/drawing/2014/main" id="{A63645F9-224E-4EF4-A472-B95DE732E1E0}"/>
              </a:ext>
            </a:extLst>
          </p:cNvPr>
          <p:cNvSpPr/>
          <p:nvPr/>
        </p:nvSpPr>
        <p:spPr>
          <a:xfrm>
            <a:off x="411480" y="1774344"/>
            <a:ext cx="2476749" cy="69269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MX" dirty="0"/>
              <a:t>File 2</a:t>
            </a:r>
          </a:p>
        </p:txBody>
      </p:sp>
      <p:sp>
        <p:nvSpPr>
          <p:cNvPr id="12" name="Rectangle: Rounded Corners 11">
            <a:extLst>
              <a:ext uri="{FF2B5EF4-FFF2-40B4-BE49-F238E27FC236}">
                <a16:creationId xmlns:a16="http://schemas.microsoft.com/office/drawing/2014/main" id="{461B531C-0315-4CBC-9E9D-6E53D5903760}"/>
              </a:ext>
            </a:extLst>
          </p:cNvPr>
          <p:cNvSpPr/>
          <p:nvPr/>
        </p:nvSpPr>
        <p:spPr>
          <a:xfrm>
            <a:off x="411481" y="905860"/>
            <a:ext cx="1578476" cy="6926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a:t>File 1</a:t>
            </a:r>
          </a:p>
        </p:txBody>
      </p:sp>
      <p:sp>
        <p:nvSpPr>
          <p:cNvPr id="13" name="Rectangle: Rounded Corners 12">
            <a:extLst>
              <a:ext uri="{FF2B5EF4-FFF2-40B4-BE49-F238E27FC236}">
                <a16:creationId xmlns:a16="http://schemas.microsoft.com/office/drawing/2014/main" id="{77EAC8A0-4C2D-4517-94D8-406E543592B7}"/>
              </a:ext>
            </a:extLst>
          </p:cNvPr>
          <p:cNvSpPr/>
          <p:nvPr/>
        </p:nvSpPr>
        <p:spPr>
          <a:xfrm>
            <a:off x="7644130" y="2736304"/>
            <a:ext cx="1584177" cy="69269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File 3.1</a:t>
            </a:r>
          </a:p>
        </p:txBody>
      </p:sp>
      <p:sp>
        <p:nvSpPr>
          <p:cNvPr id="14" name="Rectangle: Rounded Corners 13">
            <a:extLst>
              <a:ext uri="{FF2B5EF4-FFF2-40B4-BE49-F238E27FC236}">
                <a16:creationId xmlns:a16="http://schemas.microsoft.com/office/drawing/2014/main" id="{DF55269F-2A4F-4E04-AA9E-712D9E8FC5BA}"/>
              </a:ext>
            </a:extLst>
          </p:cNvPr>
          <p:cNvSpPr/>
          <p:nvPr/>
        </p:nvSpPr>
        <p:spPr>
          <a:xfrm>
            <a:off x="9478788" y="2755716"/>
            <a:ext cx="1584177" cy="69269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File 3.2</a:t>
            </a:r>
          </a:p>
        </p:txBody>
      </p:sp>
      <p:sp>
        <p:nvSpPr>
          <p:cNvPr id="15" name="Rectangle: Rounded Corners 14">
            <a:extLst>
              <a:ext uri="{FF2B5EF4-FFF2-40B4-BE49-F238E27FC236}">
                <a16:creationId xmlns:a16="http://schemas.microsoft.com/office/drawing/2014/main" id="{D001DF90-B28D-4A1A-8C14-C7BB74CDCF6E}"/>
              </a:ext>
            </a:extLst>
          </p:cNvPr>
          <p:cNvSpPr/>
          <p:nvPr/>
        </p:nvSpPr>
        <p:spPr>
          <a:xfrm>
            <a:off x="7644130" y="1774344"/>
            <a:ext cx="1584177" cy="69269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MX" dirty="0"/>
              <a:t>File 2.1</a:t>
            </a:r>
          </a:p>
        </p:txBody>
      </p:sp>
      <p:sp>
        <p:nvSpPr>
          <p:cNvPr id="16" name="Rectangle: Rounded Corners 15">
            <a:extLst>
              <a:ext uri="{FF2B5EF4-FFF2-40B4-BE49-F238E27FC236}">
                <a16:creationId xmlns:a16="http://schemas.microsoft.com/office/drawing/2014/main" id="{C21989A3-38FE-4C8E-B7F5-AF5D67EC501E}"/>
              </a:ext>
            </a:extLst>
          </p:cNvPr>
          <p:cNvSpPr/>
          <p:nvPr/>
        </p:nvSpPr>
        <p:spPr>
          <a:xfrm>
            <a:off x="9478787" y="1748448"/>
            <a:ext cx="1080121" cy="69269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MX" dirty="0"/>
              <a:t>File 2.2</a:t>
            </a:r>
          </a:p>
        </p:txBody>
      </p:sp>
      <p:sp>
        <p:nvSpPr>
          <p:cNvPr id="17" name="Rectangle: Rounded Corners 16">
            <a:extLst>
              <a:ext uri="{FF2B5EF4-FFF2-40B4-BE49-F238E27FC236}">
                <a16:creationId xmlns:a16="http://schemas.microsoft.com/office/drawing/2014/main" id="{810911F4-9223-4070-9DBE-84F55A295F89}"/>
              </a:ext>
            </a:extLst>
          </p:cNvPr>
          <p:cNvSpPr/>
          <p:nvPr/>
        </p:nvSpPr>
        <p:spPr>
          <a:xfrm>
            <a:off x="7644130" y="850404"/>
            <a:ext cx="1578476" cy="6926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a:t>File 1.1</a:t>
            </a:r>
          </a:p>
        </p:txBody>
      </p:sp>
      <p:sp>
        <p:nvSpPr>
          <p:cNvPr id="18" name="Rectangle: Rounded Corners 17">
            <a:extLst>
              <a:ext uri="{FF2B5EF4-FFF2-40B4-BE49-F238E27FC236}">
                <a16:creationId xmlns:a16="http://schemas.microsoft.com/office/drawing/2014/main" id="{D0FBF448-85CD-412C-854D-0C3F8BAB4EE1}"/>
              </a:ext>
            </a:extLst>
          </p:cNvPr>
          <p:cNvSpPr/>
          <p:nvPr/>
        </p:nvSpPr>
        <p:spPr>
          <a:xfrm>
            <a:off x="318274" y="3933056"/>
            <a:ext cx="1584177" cy="4903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File 3.1</a:t>
            </a:r>
          </a:p>
        </p:txBody>
      </p:sp>
      <p:sp>
        <p:nvSpPr>
          <p:cNvPr id="19" name="Rectangle: Rounded Corners 18">
            <a:extLst>
              <a:ext uri="{FF2B5EF4-FFF2-40B4-BE49-F238E27FC236}">
                <a16:creationId xmlns:a16="http://schemas.microsoft.com/office/drawing/2014/main" id="{BD561383-30E4-4E42-ADF7-16A2C039A72A}"/>
              </a:ext>
            </a:extLst>
          </p:cNvPr>
          <p:cNvSpPr/>
          <p:nvPr/>
        </p:nvSpPr>
        <p:spPr>
          <a:xfrm>
            <a:off x="6434125" y="3933056"/>
            <a:ext cx="1584177" cy="4903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File 3.1</a:t>
            </a:r>
          </a:p>
        </p:txBody>
      </p:sp>
      <p:sp>
        <p:nvSpPr>
          <p:cNvPr id="20" name="Rectangle: Rounded Corners 19">
            <a:extLst>
              <a:ext uri="{FF2B5EF4-FFF2-40B4-BE49-F238E27FC236}">
                <a16:creationId xmlns:a16="http://schemas.microsoft.com/office/drawing/2014/main" id="{1DCBA1FA-BB2C-4C29-B4A4-6B08DFDA0B10}"/>
              </a:ext>
            </a:extLst>
          </p:cNvPr>
          <p:cNvSpPr/>
          <p:nvPr/>
        </p:nvSpPr>
        <p:spPr>
          <a:xfrm>
            <a:off x="9478788" y="3935368"/>
            <a:ext cx="1584177" cy="4903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File 3.1</a:t>
            </a:r>
          </a:p>
        </p:txBody>
      </p:sp>
      <p:sp>
        <p:nvSpPr>
          <p:cNvPr id="21" name="Rectangle: Rounded Corners 20">
            <a:extLst>
              <a:ext uri="{FF2B5EF4-FFF2-40B4-BE49-F238E27FC236}">
                <a16:creationId xmlns:a16="http://schemas.microsoft.com/office/drawing/2014/main" id="{2DD837CF-13A2-4751-89A3-78AF48C5A869}"/>
              </a:ext>
            </a:extLst>
          </p:cNvPr>
          <p:cNvSpPr/>
          <p:nvPr/>
        </p:nvSpPr>
        <p:spPr>
          <a:xfrm>
            <a:off x="3430115" y="3933056"/>
            <a:ext cx="1584177" cy="4903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File 3.2</a:t>
            </a:r>
          </a:p>
        </p:txBody>
      </p:sp>
      <p:sp>
        <p:nvSpPr>
          <p:cNvPr id="22" name="Rectangle: Rounded Corners 21">
            <a:extLst>
              <a:ext uri="{FF2B5EF4-FFF2-40B4-BE49-F238E27FC236}">
                <a16:creationId xmlns:a16="http://schemas.microsoft.com/office/drawing/2014/main" id="{30A60CE3-CF7A-41D7-B7C6-6933B30848C6}"/>
              </a:ext>
            </a:extLst>
          </p:cNvPr>
          <p:cNvSpPr/>
          <p:nvPr/>
        </p:nvSpPr>
        <p:spPr>
          <a:xfrm>
            <a:off x="318274" y="4589683"/>
            <a:ext cx="1584177" cy="4903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File 3.2</a:t>
            </a:r>
          </a:p>
        </p:txBody>
      </p:sp>
      <p:sp>
        <p:nvSpPr>
          <p:cNvPr id="23" name="Rectangle: Rounded Corners 22">
            <a:extLst>
              <a:ext uri="{FF2B5EF4-FFF2-40B4-BE49-F238E27FC236}">
                <a16:creationId xmlns:a16="http://schemas.microsoft.com/office/drawing/2014/main" id="{124F24FF-41A7-4E8E-9A14-B48D7530172E}"/>
              </a:ext>
            </a:extLst>
          </p:cNvPr>
          <p:cNvSpPr/>
          <p:nvPr/>
        </p:nvSpPr>
        <p:spPr>
          <a:xfrm>
            <a:off x="6434124" y="4581128"/>
            <a:ext cx="1584177" cy="4903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File 3.2</a:t>
            </a:r>
          </a:p>
        </p:txBody>
      </p:sp>
      <p:sp>
        <p:nvSpPr>
          <p:cNvPr id="24" name="Rectangle: Rounded Corners 23">
            <a:extLst>
              <a:ext uri="{FF2B5EF4-FFF2-40B4-BE49-F238E27FC236}">
                <a16:creationId xmlns:a16="http://schemas.microsoft.com/office/drawing/2014/main" id="{F67FD7AE-4B7E-4AAC-A6AE-0E98AFCCEBE4}"/>
              </a:ext>
            </a:extLst>
          </p:cNvPr>
          <p:cNvSpPr/>
          <p:nvPr/>
        </p:nvSpPr>
        <p:spPr>
          <a:xfrm>
            <a:off x="7656463" y="2755716"/>
            <a:ext cx="1566144" cy="69269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File 3 </a:t>
            </a:r>
            <a:r>
              <a:rPr lang="es-MX" dirty="0" err="1"/>
              <a:t>Metadata</a:t>
            </a:r>
            <a:endParaRPr lang="es-MX" dirty="0"/>
          </a:p>
        </p:txBody>
      </p:sp>
      <p:sp>
        <p:nvSpPr>
          <p:cNvPr id="25" name="Rectangle: Rounded Corners 24">
            <a:extLst>
              <a:ext uri="{FF2B5EF4-FFF2-40B4-BE49-F238E27FC236}">
                <a16:creationId xmlns:a16="http://schemas.microsoft.com/office/drawing/2014/main" id="{85497F97-4E9E-4979-8774-E1C5495C5AD0}"/>
              </a:ext>
            </a:extLst>
          </p:cNvPr>
          <p:cNvSpPr/>
          <p:nvPr/>
        </p:nvSpPr>
        <p:spPr>
          <a:xfrm>
            <a:off x="3430114" y="4581128"/>
            <a:ext cx="1584177" cy="4903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MX" dirty="0"/>
              <a:t>File 2.1</a:t>
            </a:r>
          </a:p>
        </p:txBody>
      </p:sp>
      <p:sp>
        <p:nvSpPr>
          <p:cNvPr id="26" name="Rectangle: Rounded Corners 25">
            <a:extLst>
              <a:ext uri="{FF2B5EF4-FFF2-40B4-BE49-F238E27FC236}">
                <a16:creationId xmlns:a16="http://schemas.microsoft.com/office/drawing/2014/main" id="{F2C87523-BD11-4E04-92F6-03351DDCF24D}"/>
              </a:ext>
            </a:extLst>
          </p:cNvPr>
          <p:cNvSpPr/>
          <p:nvPr/>
        </p:nvSpPr>
        <p:spPr>
          <a:xfrm>
            <a:off x="9445975" y="4504164"/>
            <a:ext cx="1584177" cy="4903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MX" dirty="0"/>
              <a:t>File 2.1</a:t>
            </a:r>
          </a:p>
        </p:txBody>
      </p:sp>
      <p:sp>
        <p:nvSpPr>
          <p:cNvPr id="27" name="Rectangle: Rounded Corners 26">
            <a:extLst>
              <a:ext uri="{FF2B5EF4-FFF2-40B4-BE49-F238E27FC236}">
                <a16:creationId xmlns:a16="http://schemas.microsoft.com/office/drawing/2014/main" id="{73B89908-FB55-48F6-9013-270297EC01E0}"/>
              </a:ext>
            </a:extLst>
          </p:cNvPr>
          <p:cNvSpPr/>
          <p:nvPr/>
        </p:nvSpPr>
        <p:spPr>
          <a:xfrm>
            <a:off x="318273" y="5209064"/>
            <a:ext cx="1584177" cy="4903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MX" dirty="0"/>
              <a:t>File 2.1</a:t>
            </a:r>
          </a:p>
        </p:txBody>
      </p:sp>
      <p:sp>
        <p:nvSpPr>
          <p:cNvPr id="28" name="Rectangle: Rounded Corners 27">
            <a:extLst>
              <a:ext uri="{FF2B5EF4-FFF2-40B4-BE49-F238E27FC236}">
                <a16:creationId xmlns:a16="http://schemas.microsoft.com/office/drawing/2014/main" id="{3190F000-A762-4E90-AFDC-87EB139338FF}"/>
              </a:ext>
            </a:extLst>
          </p:cNvPr>
          <p:cNvSpPr/>
          <p:nvPr/>
        </p:nvSpPr>
        <p:spPr>
          <a:xfrm>
            <a:off x="9459056" y="5155000"/>
            <a:ext cx="1080121" cy="48655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MX" dirty="0"/>
              <a:t>File 2.2</a:t>
            </a:r>
          </a:p>
        </p:txBody>
      </p:sp>
      <p:sp>
        <p:nvSpPr>
          <p:cNvPr id="29" name="Rectangle: Rounded Corners 28">
            <a:extLst>
              <a:ext uri="{FF2B5EF4-FFF2-40B4-BE49-F238E27FC236}">
                <a16:creationId xmlns:a16="http://schemas.microsoft.com/office/drawing/2014/main" id="{90C112B7-C3ED-445E-8827-1B5365778EC2}"/>
              </a:ext>
            </a:extLst>
          </p:cNvPr>
          <p:cNvSpPr/>
          <p:nvPr/>
        </p:nvSpPr>
        <p:spPr>
          <a:xfrm>
            <a:off x="3430114" y="5200152"/>
            <a:ext cx="1080121" cy="48655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MX" dirty="0"/>
              <a:t>File 2.2</a:t>
            </a:r>
          </a:p>
        </p:txBody>
      </p:sp>
      <p:sp>
        <p:nvSpPr>
          <p:cNvPr id="30" name="Rectangle: Rounded Corners 29">
            <a:extLst>
              <a:ext uri="{FF2B5EF4-FFF2-40B4-BE49-F238E27FC236}">
                <a16:creationId xmlns:a16="http://schemas.microsoft.com/office/drawing/2014/main" id="{F0E02D84-F9BC-4828-9880-7CF64EF850C9}"/>
              </a:ext>
            </a:extLst>
          </p:cNvPr>
          <p:cNvSpPr/>
          <p:nvPr/>
        </p:nvSpPr>
        <p:spPr>
          <a:xfrm>
            <a:off x="6454084" y="5240884"/>
            <a:ext cx="1080121" cy="48655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MX" dirty="0"/>
              <a:t>File 2.2</a:t>
            </a:r>
          </a:p>
        </p:txBody>
      </p:sp>
      <p:sp>
        <p:nvSpPr>
          <p:cNvPr id="31" name="Rectangle: Rounded Corners 30">
            <a:extLst>
              <a:ext uri="{FF2B5EF4-FFF2-40B4-BE49-F238E27FC236}">
                <a16:creationId xmlns:a16="http://schemas.microsoft.com/office/drawing/2014/main" id="{83D08DAB-012A-4AA9-A9A3-0F2FF1C952F7}"/>
              </a:ext>
            </a:extLst>
          </p:cNvPr>
          <p:cNvSpPr/>
          <p:nvPr/>
        </p:nvSpPr>
        <p:spPr>
          <a:xfrm>
            <a:off x="7656463" y="1774344"/>
            <a:ext cx="1584177" cy="69269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MX" dirty="0"/>
              <a:t>File 2 </a:t>
            </a:r>
            <a:r>
              <a:rPr lang="es-MX" dirty="0" err="1"/>
              <a:t>Metadata</a:t>
            </a:r>
            <a:endParaRPr lang="es-MX" dirty="0"/>
          </a:p>
        </p:txBody>
      </p:sp>
      <p:sp>
        <p:nvSpPr>
          <p:cNvPr id="32" name="Rectangle: Rounded Corners 31">
            <a:extLst>
              <a:ext uri="{FF2B5EF4-FFF2-40B4-BE49-F238E27FC236}">
                <a16:creationId xmlns:a16="http://schemas.microsoft.com/office/drawing/2014/main" id="{74C07A51-12A1-4DA3-964F-E215A9D87BA6}"/>
              </a:ext>
            </a:extLst>
          </p:cNvPr>
          <p:cNvSpPr/>
          <p:nvPr/>
        </p:nvSpPr>
        <p:spPr>
          <a:xfrm>
            <a:off x="318273" y="5828445"/>
            <a:ext cx="1578476" cy="50248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a:t>File 1.1</a:t>
            </a:r>
          </a:p>
        </p:txBody>
      </p:sp>
      <p:sp>
        <p:nvSpPr>
          <p:cNvPr id="33" name="Rectangle: Rounded Corners 32">
            <a:extLst>
              <a:ext uri="{FF2B5EF4-FFF2-40B4-BE49-F238E27FC236}">
                <a16:creationId xmlns:a16="http://schemas.microsoft.com/office/drawing/2014/main" id="{F081A266-C52E-4B02-8EA0-10D7AB592204}"/>
              </a:ext>
            </a:extLst>
          </p:cNvPr>
          <p:cNvSpPr/>
          <p:nvPr/>
        </p:nvSpPr>
        <p:spPr>
          <a:xfrm>
            <a:off x="3430114" y="5828445"/>
            <a:ext cx="1578476" cy="50248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a:t>File 1.1</a:t>
            </a:r>
          </a:p>
        </p:txBody>
      </p:sp>
      <p:sp>
        <p:nvSpPr>
          <p:cNvPr id="34" name="Rectangle: Rounded Corners 33">
            <a:extLst>
              <a:ext uri="{FF2B5EF4-FFF2-40B4-BE49-F238E27FC236}">
                <a16:creationId xmlns:a16="http://schemas.microsoft.com/office/drawing/2014/main" id="{F73DA001-3DFB-4D8B-BB17-D458B4A9F2A5}"/>
              </a:ext>
            </a:extLst>
          </p:cNvPr>
          <p:cNvSpPr/>
          <p:nvPr/>
        </p:nvSpPr>
        <p:spPr>
          <a:xfrm>
            <a:off x="6434124" y="5883901"/>
            <a:ext cx="1578476" cy="50248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a:t>File 1.1</a:t>
            </a:r>
          </a:p>
        </p:txBody>
      </p:sp>
      <p:cxnSp>
        <p:nvCxnSpPr>
          <p:cNvPr id="36" name="Straight Arrow Connector 35">
            <a:extLst>
              <a:ext uri="{FF2B5EF4-FFF2-40B4-BE49-F238E27FC236}">
                <a16:creationId xmlns:a16="http://schemas.microsoft.com/office/drawing/2014/main" id="{B87F1900-B45E-4641-8C88-A972D77D73B9}"/>
              </a:ext>
            </a:extLst>
          </p:cNvPr>
          <p:cNvCxnSpPr>
            <a:stCxn id="32" idx="3"/>
            <a:endCxn id="4" idx="2"/>
          </p:cNvCxnSpPr>
          <p:nvPr/>
        </p:nvCxnSpPr>
        <p:spPr>
          <a:xfrm flipV="1">
            <a:off x="1896749" y="2708920"/>
            <a:ext cx="3837623" cy="337076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37" name="TextBox 36">
            <a:extLst>
              <a:ext uri="{FF2B5EF4-FFF2-40B4-BE49-F238E27FC236}">
                <a16:creationId xmlns:a16="http://schemas.microsoft.com/office/drawing/2014/main" id="{8BD27ED0-59CF-4BDC-823F-FDC0C76BF72C}"/>
              </a:ext>
            </a:extLst>
          </p:cNvPr>
          <p:cNvSpPr txBox="1"/>
          <p:nvPr/>
        </p:nvSpPr>
        <p:spPr>
          <a:xfrm>
            <a:off x="4692340" y="2275183"/>
            <a:ext cx="2158155" cy="461665"/>
          </a:xfrm>
          <a:prstGeom prst="rect">
            <a:avLst/>
          </a:prstGeom>
          <a:noFill/>
        </p:spPr>
        <p:txBody>
          <a:bodyPr wrap="none" rtlCol="0">
            <a:spAutoFit/>
          </a:bodyPr>
          <a:lstStyle/>
          <a:p>
            <a:r>
              <a:rPr lang="es-MX" sz="2400" dirty="0"/>
              <a:t>File 1.1 </a:t>
            </a:r>
            <a:r>
              <a:rPr lang="es-MX" sz="2400" dirty="0" err="1"/>
              <a:t>Ready</a:t>
            </a:r>
            <a:r>
              <a:rPr lang="es-MX" sz="2400" dirty="0"/>
              <a:t>!</a:t>
            </a:r>
          </a:p>
        </p:txBody>
      </p:sp>
      <p:sp>
        <p:nvSpPr>
          <p:cNvPr id="38" name="Rectangle: Rounded Corners 37">
            <a:extLst>
              <a:ext uri="{FF2B5EF4-FFF2-40B4-BE49-F238E27FC236}">
                <a16:creationId xmlns:a16="http://schemas.microsoft.com/office/drawing/2014/main" id="{0E772957-3BBA-42E4-9D22-85EC5A2433E4}"/>
              </a:ext>
            </a:extLst>
          </p:cNvPr>
          <p:cNvSpPr/>
          <p:nvPr/>
        </p:nvSpPr>
        <p:spPr>
          <a:xfrm>
            <a:off x="7659313" y="850404"/>
            <a:ext cx="1578476" cy="6926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a:t>File 1.1 </a:t>
            </a:r>
            <a:r>
              <a:rPr lang="es-MX" dirty="0" err="1"/>
              <a:t>Metadata</a:t>
            </a:r>
            <a:endParaRPr lang="es-MX" dirty="0"/>
          </a:p>
        </p:txBody>
      </p:sp>
      <p:cxnSp>
        <p:nvCxnSpPr>
          <p:cNvPr id="39" name="Straight Arrow Connector 38">
            <a:extLst>
              <a:ext uri="{FF2B5EF4-FFF2-40B4-BE49-F238E27FC236}">
                <a16:creationId xmlns:a16="http://schemas.microsoft.com/office/drawing/2014/main" id="{A53E8A9D-00AD-45D3-AF97-A86097BF7590}"/>
              </a:ext>
            </a:extLst>
          </p:cNvPr>
          <p:cNvCxnSpPr>
            <a:cxnSpLocks/>
            <a:stCxn id="32" idx="3"/>
            <a:endCxn id="33" idx="1"/>
          </p:cNvCxnSpPr>
          <p:nvPr/>
        </p:nvCxnSpPr>
        <p:spPr>
          <a:xfrm>
            <a:off x="1896749" y="6079687"/>
            <a:ext cx="153336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42" name="Straight Arrow Connector 41">
            <a:extLst>
              <a:ext uri="{FF2B5EF4-FFF2-40B4-BE49-F238E27FC236}">
                <a16:creationId xmlns:a16="http://schemas.microsoft.com/office/drawing/2014/main" id="{7BE1B19D-23ED-41C5-BA3F-419D96A15507}"/>
              </a:ext>
            </a:extLst>
          </p:cNvPr>
          <p:cNvCxnSpPr>
            <a:cxnSpLocks/>
            <a:stCxn id="33" idx="3"/>
            <a:endCxn id="34" idx="1"/>
          </p:cNvCxnSpPr>
          <p:nvPr/>
        </p:nvCxnSpPr>
        <p:spPr>
          <a:xfrm>
            <a:off x="5008590" y="6079687"/>
            <a:ext cx="1425534" cy="55456"/>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46" name="TextBox 45">
            <a:extLst>
              <a:ext uri="{FF2B5EF4-FFF2-40B4-BE49-F238E27FC236}">
                <a16:creationId xmlns:a16="http://schemas.microsoft.com/office/drawing/2014/main" id="{A74F78F8-6164-4518-9A08-8626D3B4C384}"/>
              </a:ext>
            </a:extLst>
          </p:cNvPr>
          <p:cNvSpPr txBox="1"/>
          <p:nvPr/>
        </p:nvSpPr>
        <p:spPr>
          <a:xfrm>
            <a:off x="7656463" y="5402464"/>
            <a:ext cx="1250663" cy="461665"/>
          </a:xfrm>
          <a:prstGeom prst="rect">
            <a:avLst/>
          </a:prstGeom>
          <a:noFill/>
        </p:spPr>
        <p:txBody>
          <a:bodyPr wrap="none" rtlCol="0">
            <a:spAutoFit/>
          </a:bodyPr>
          <a:lstStyle/>
          <a:p>
            <a:r>
              <a:rPr lang="es-MX" sz="2400" dirty="0"/>
              <a:t>Pipeline</a:t>
            </a:r>
          </a:p>
        </p:txBody>
      </p:sp>
    </p:spTree>
    <p:extLst>
      <p:ext uri="{BB962C8B-B14F-4D97-AF65-F5344CB8AC3E}">
        <p14:creationId xmlns:p14="http://schemas.microsoft.com/office/powerpoint/2010/main" val="4215221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par>
                                <p:cTn id="43" presetID="10" presetClass="exit" presetSubtype="0" fill="hold" grpId="1" nodeType="withEffect">
                                  <p:stCondLst>
                                    <p:cond delay="0"/>
                                  </p:stCondLst>
                                  <p:childTnLst>
                                    <p:animEffect transition="out" filter="fade">
                                      <p:cBhvr>
                                        <p:cTn id="44" dur="500"/>
                                        <p:tgtEl>
                                          <p:spTgt spid="14"/>
                                        </p:tgtEl>
                                      </p:cBhvr>
                                    </p:animEffect>
                                    <p:set>
                                      <p:cBhvr>
                                        <p:cTn id="45" dur="1" fill="hold">
                                          <p:stCondLst>
                                            <p:cond delay="499"/>
                                          </p:stCondLst>
                                        </p:cTn>
                                        <p:tgtEl>
                                          <p:spTgt spid="14"/>
                                        </p:tgtEl>
                                        <p:attrNameLst>
                                          <p:attrName>style.visibility</p:attrName>
                                        </p:attrNameLst>
                                      </p:cBhvr>
                                      <p:to>
                                        <p:strVal val="hidden"/>
                                      </p:to>
                                    </p:se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par>
                                <p:cTn id="61" presetID="10" presetClass="exit" presetSubtype="0" fill="hold" grpId="1" nodeType="withEffect">
                                  <p:stCondLst>
                                    <p:cond delay="0"/>
                                  </p:stCondLst>
                                  <p:childTnLst>
                                    <p:animEffect transition="out" filter="fade">
                                      <p:cBhvr>
                                        <p:cTn id="62" dur="500"/>
                                        <p:tgtEl>
                                          <p:spTgt spid="15"/>
                                        </p:tgtEl>
                                      </p:cBhvr>
                                    </p:animEffect>
                                    <p:set>
                                      <p:cBhvr>
                                        <p:cTn id="63" dur="1" fill="hold">
                                          <p:stCondLst>
                                            <p:cond delay="499"/>
                                          </p:stCondLst>
                                        </p:cTn>
                                        <p:tgtEl>
                                          <p:spTgt spid="15"/>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500"/>
                                        <p:tgtEl>
                                          <p:spTgt spid="1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fade">
                                      <p:cBhvr>
                                        <p:cTn id="74" dur="500"/>
                                        <p:tgtEl>
                                          <p:spTgt spid="3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500"/>
                                        <p:tgtEl>
                                          <p:spTgt spid="28"/>
                                        </p:tgtEl>
                                      </p:cBhvr>
                                    </p:animEffect>
                                  </p:childTnLst>
                                </p:cTn>
                              </p:par>
                              <p:par>
                                <p:cTn id="78" presetID="10" presetClass="exit" presetSubtype="0" fill="hold" grpId="1" nodeType="withEffect">
                                  <p:stCondLst>
                                    <p:cond delay="0"/>
                                  </p:stCondLst>
                                  <p:childTnLst>
                                    <p:animEffect transition="out" filter="fade">
                                      <p:cBhvr>
                                        <p:cTn id="79" dur="500"/>
                                        <p:tgtEl>
                                          <p:spTgt spid="16"/>
                                        </p:tgtEl>
                                      </p:cBhvr>
                                    </p:animEffect>
                                    <p:set>
                                      <p:cBhvr>
                                        <p:cTn id="80" dur="1" fill="hold">
                                          <p:stCondLst>
                                            <p:cond delay="499"/>
                                          </p:stCondLst>
                                        </p:cTn>
                                        <p:tgtEl>
                                          <p:spTgt spid="16"/>
                                        </p:tgtEl>
                                        <p:attrNameLst>
                                          <p:attrName>style.visibility</p:attrName>
                                        </p:attrNameLst>
                                      </p:cBhvr>
                                      <p:to>
                                        <p:strVal val="hidden"/>
                                      </p:to>
                                    </p:se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fade">
                                      <p:cBhvr>
                                        <p:cTn id="84" dur="500"/>
                                        <p:tgtEl>
                                          <p:spTgt spid="31"/>
                                        </p:tgtEl>
                                      </p:cBhvr>
                                    </p:animEffect>
                                  </p:childTnLst>
                                </p:cTn>
                              </p:par>
                            </p:childTnLst>
                          </p:cTn>
                        </p:par>
                        <p:par>
                          <p:cTn id="85" fill="hold">
                            <p:stCondLst>
                              <p:cond delay="1000"/>
                            </p:stCondLst>
                            <p:childTnLst>
                              <p:par>
                                <p:cTn id="86" presetID="10" presetClass="entr" presetSubtype="0" fill="hold" grpId="0" nodeType="afterEffect">
                                  <p:stCondLst>
                                    <p:cond delay="0"/>
                                  </p:stCondLst>
                                  <p:childTnLst>
                                    <p:set>
                                      <p:cBhvr>
                                        <p:cTn id="87" dur="1" fill="hold">
                                          <p:stCondLst>
                                            <p:cond delay="0"/>
                                          </p:stCondLst>
                                        </p:cTn>
                                        <p:tgtEl>
                                          <p:spTgt spid="17"/>
                                        </p:tgtEl>
                                        <p:attrNameLst>
                                          <p:attrName>style.visibility</p:attrName>
                                        </p:attrNameLst>
                                      </p:cBhvr>
                                      <p:to>
                                        <p:strVal val="visible"/>
                                      </p:to>
                                    </p:set>
                                    <p:animEffect transition="in" filter="fade">
                                      <p:cBhvr>
                                        <p:cTn id="88" dur="500"/>
                                        <p:tgtEl>
                                          <p:spTgt spid="17"/>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fade">
                                      <p:cBhvr>
                                        <p:cTn id="93" dur="3000"/>
                                        <p:tgtEl>
                                          <p:spTgt spid="32"/>
                                        </p:tgtEl>
                                      </p:cBhvr>
                                    </p:animEffect>
                                  </p:childTnLst>
                                </p:cTn>
                              </p:par>
                              <p:par>
                                <p:cTn id="94" presetID="10" presetClass="exit" presetSubtype="0" fill="hold" grpId="1" nodeType="withEffect">
                                  <p:stCondLst>
                                    <p:cond delay="0"/>
                                  </p:stCondLst>
                                  <p:childTnLst>
                                    <p:animEffect transition="out" filter="fade">
                                      <p:cBhvr>
                                        <p:cTn id="95" dur="3000"/>
                                        <p:tgtEl>
                                          <p:spTgt spid="17"/>
                                        </p:tgtEl>
                                      </p:cBhvr>
                                    </p:animEffect>
                                    <p:set>
                                      <p:cBhvr>
                                        <p:cTn id="96" dur="1" fill="hold">
                                          <p:stCondLst>
                                            <p:cond delay="2999"/>
                                          </p:stCondLst>
                                        </p:cTn>
                                        <p:tgtEl>
                                          <p:spTgt spid="17"/>
                                        </p:tgtEl>
                                        <p:attrNameLst>
                                          <p:attrName>style.visibility</p:attrName>
                                        </p:attrNameLst>
                                      </p:cBhvr>
                                      <p:to>
                                        <p:strVal val="hidden"/>
                                      </p:to>
                                    </p:set>
                                  </p:childTnLst>
                                </p:cTn>
                              </p:par>
                            </p:childTnLst>
                          </p:cTn>
                        </p:par>
                        <p:par>
                          <p:cTn id="97" fill="hold">
                            <p:stCondLst>
                              <p:cond delay="3000"/>
                            </p:stCondLst>
                            <p:childTnLst>
                              <p:par>
                                <p:cTn id="98" presetID="10" presetClass="entr" presetSubtype="0" fill="hold" nodeType="after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fade">
                                      <p:cBhvr>
                                        <p:cTn id="100" dur="500"/>
                                        <p:tgtEl>
                                          <p:spTgt spid="36"/>
                                        </p:tgtEl>
                                      </p:cBhvr>
                                    </p:animEffect>
                                  </p:childTnLst>
                                </p:cTn>
                              </p:par>
                            </p:childTnLst>
                          </p:cTn>
                        </p:par>
                        <p:par>
                          <p:cTn id="101" fill="hold">
                            <p:stCondLst>
                              <p:cond delay="3500"/>
                            </p:stCondLst>
                            <p:childTnLst>
                              <p:par>
                                <p:cTn id="102" presetID="10" presetClass="entr" presetSubtype="0" fill="hold" grpId="0" nodeType="after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fade">
                                      <p:cBhvr>
                                        <p:cTn id="104" dur="500"/>
                                        <p:tgtEl>
                                          <p:spTgt spid="37"/>
                                        </p:tgtEl>
                                      </p:cBhvr>
                                    </p:animEffect>
                                  </p:childTnLst>
                                </p:cTn>
                              </p:par>
                            </p:childTnLst>
                          </p:cTn>
                        </p:par>
                        <p:par>
                          <p:cTn id="105" fill="hold">
                            <p:stCondLst>
                              <p:cond delay="4000"/>
                            </p:stCondLst>
                            <p:childTnLst>
                              <p:par>
                                <p:cTn id="106" presetID="10" presetClass="entr" presetSubtype="0" fill="hold" grpId="0" nodeType="after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fade">
                                      <p:cBhvr>
                                        <p:cTn id="108" dur="500"/>
                                        <p:tgtEl>
                                          <p:spTgt spid="38"/>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fade">
                                      <p:cBhvr>
                                        <p:cTn id="113" dur="500"/>
                                        <p:tgtEl>
                                          <p:spTgt spid="39"/>
                                        </p:tgtEl>
                                      </p:cBhvr>
                                    </p:animEffect>
                                  </p:childTnLst>
                                </p:cTn>
                              </p:par>
                            </p:childTnLst>
                          </p:cTn>
                        </p:par>
                        <p:par>
                          <p:cTn id="114" fill="hold">
                            <p:stCondLst>
                              <p:cond delay="500"/>
                            </p:stCondLst>
                            <p:childTnLst>
                              <p:par>
                                <p:cTn id="115" presetID="10" presetClass="entr" presetSubtype="0" fill="hold" grpId="0" nodeType="afterEffect">
                                  <p:stCondLst>
                                    <p:cond delay="0"/>
                                  </p:stCondLst>
                                  <p:childTnLst>
                                    <p:set>
                                      <p:cBhvr>
                                        <p:cTn id="116" dur="1" fill="hold">
                                          <p:stCondLst>
                                            <p:cond delay="0"/>
                                          </p:stCondLst>
                                        </p:cTn>
                                        <p:tgtEl>
                                          <p:spTgt spid="33"/>
                                        </p:tgtEl>
                                        <p:attrNameLst>
                                          <p:attrName>style.visibility</p:attrName>
                                        </p:attrNameLst>
                                      </p:cBhvr>
                                      <p:to>
                                        <p:strVal val="visible"/>
                                      </p:to>
                                    </p:set>
                                    <p:animEffect transition="in" filter="fade">
                                      <p:cBhvr>
                                        <p:cTn id="117" dur="500"/>
                                        <p:tgtEl>
                                          <p:spTgt spid="33"/>
                                        </p:tgtEl>
                                      </p:cBhvr>
                                    </p:animEffect>
                                  </p:childTnLst>
                                </p:cTn>
                              </p:par>
                            </p:childTnLst>
                          </p:cTn>
                        </p:par>
                        <p:par>
                          <p:cTn id="118" fill="hold">
                            <p:stCondLst>
                              <p:cond delay="1000"/>
                            </p:stCondLst>
                            <p:childTnLst>
                              <p:par>
                                <p:cTn id="119" presetID="10" presetClass="entr" presetSubtype="0" fill="hold" nodeType="after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fade">
                                      <p:cBhvr>
                                        <p:cTn id="121" dur="500"/>
                                        <p:tgtEl>
                                          <p:spTgt spid="42"/>
                                        </p:tgtEl>
                                      </p:cBhvr>
                                    </p:animEffect>
                                  </p:childTnLst>
                                </p:cTn>
                              </p:par>
                            </p:childTnLst>
                          </p:cTn>
                        </p:par>
                        <p:par>
                          <p:cTn id="122" fill="hold">
                            <p:stCondLst>
                              <p:cond delay="1500"/>
                            </p:stCondLst>
                            <p:childTnLst>
                              <p:par>
                                <p:cTn id="123" presetID="10" presetClass="entr" presetSubtype="0" fill="hold" grpId="0" nodeType="afterEffect">
                                  <p:stCondLst>
                                    <p:cond delay="0"/>
                                  </p:stCondLst>
                                  <p:childTnLst>
                                    <p:set>
                                      <p:cBhvr>
                                        <p:cTn id="124" dur="1" fill="hold">
                                          <p:stCondLst>
                                            <p:cond delay="0"/>
                                          </p:stCondLst>
                                        </p:cTn>
                                        <p:tgtEl>
                                          <p:spTgt spid="34"/>
                                        </p:tgtEl>
                                        <p:attrNameLst>
                                          <p:attrName>style.visibility</p:attrName>
                                        </p:attrNameLst>
                                      </p:cBhvr>
                                      <p:to>
                                        <p:strVal val="visible"/>
                                      </p:to>
                                    </p:set>
                                    <p:animEffect transition="in" filter="fade">
                                      <p:cBhvr>
                                        <p:cTn id="125" dur="500"/>
                                        <p:tgtEl>
                                          <p:spTgt spid="34"/>
                                        </p:tgtEl>
                                      </p:cBhvr>
                                    </p:animEffect>
                                  </p:childTnLst>
                                </p:cTn>
                              </p:par>
                            </p:childTnLst>
                          </p:cTn>
                        </p:par>
                        <p:par>
                          <p:cTn id="126" fill="hold">
                            <p:stCondLst>
                              <p:cond delay="2000"/>
                            </p:stCondLst>
                            <p:childTnLst>
                              <p:par>
                                <p:cTn id="127" presetID="10" presetClass="entr" presetSubtype="0" fill="hold" grpId="0" nodeType="afterEffect">
                                  <p:stCondLst>
                                    <p:cond delay="0"/>
                                  </p:stCondLst>
                                  <p:childTnLst>
                                    <p:set>
                                      <p:cBhvr>
                                        <p:cTn id="128" dur="1" fill="hold">
                                          <p:stCondLst>
                                            <p:cond delay="0"/>
                                          </p:stCondLst>
                                        </p:cTn>
                                        <p:tgtEl>
                                          <p:spTgt spid="46"/>
                                        </p:tgtEl>
                                        <p:attrNameLst>
                                          <p:attrName>style.visibility</p:attrName>
                                        </p:attrNameLst>
                                      </p:cBhvr>
                                      <p:to>
                                        <p:strVal val="visible"/>
                                      </p:to>
                                    </p:set>
                                    <p:animEffect transition="in" filter="fade">
                                      <p:cBhvr>
                                        <p:cTn id="129" dur="500"/>
                                        <p:tgtEl>
                                          <p:spTgt spid="46"/>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xit" presetSubtype="0" fill="hold" nodeType="clickEffect">
                                  <p:stCondLst>
                                    <p:cond delay="0"/>
                                  </p:stCondLst>
                                  <p:childTnLst>
                                    <p:animEffect transition="out" filter="fade">
                                      <p:cBhvr>
                                        <p:cTn id="133" dur="500"/>
                                        <p:tgtEl>
                                          <p:spTgt spid="36"/>
                                        </p:tgtEl>
                                      </p:cBhvr>
                                    </p:animEffect>
                                    <p:set>
                                      <p:cBhvr>
                                        <p:cTn id="134" dur="1" fill="hold">
                                          <p:stCondLst>
                                            <p:cond delay="499"/>
                                          </p:stCondLst>
                                        </p:cTn>
                                        <p:tgtEl>
                                          <p:spTgt spid="36"/>
                                        </p:tgtEl>
                                        <p:attrNameLst>
                                          <p:attrName>style.visibility</p:attrName>
                                        </p:attrNameLst>
                                      </p:cBhvr>
                                      <p:to>
                                        <p:strVal val="hidden"/>
                                      </p:to>
                                    </p:set>
                                  </p:childTnLst>
                                </p:cTn>
                              </p:par>
                              <p:par>
                                <p:cTn id="135" presetID="10" presetClass="exit" presetSubtype="0" fill="hold" grpId="1" nodeType="withEffect">
                                  <p:stCondLst>
                                    <p:cond delay="0"/>
                                  </p:stCondLst>
                                  <p:childTnLst>
                                    <p:animEffect transition="out" filter="fade">
                                      <p:cBhvr>
                                        <p:cTn id="136" dur="500"/>
                                        <p:tgtEl>
                                          <p:spTgt spid="37"/>
                                        </p:tgtEl>
                                      </p:cBhvr>
                                    </p:animEffect>
                                    <p:set>
                                      <p:cBhvr>
                                        <p:cTn id="137" dur="1" fill="hold">
                                          <p:stCondLst>
                                            <p:cond delay="499"/>
                                          </p:stCondLst>
                                        </p:cTn>
                                        <p:tgtEl>
                                          <p:spTgt spid="37"/>
                                        </p:tgtEl>
                                        <p:attrNameLst>
                                          <p:attrName>style.visibility</p:attrName>
                                        </p:attrNameLst>
                                      </p:cBhvr>
                                      <p:to>
                                        <p:strVal val="hidden"/>
                                      </p:to>
                                    </p:set>
                                  </p:childTnLst>
                                </p:cTn>
                              </p:par>
                              <p:par>
                                <p:cTn id="138" presetID="10" presetClass="exit" presetSubtype="0" fill="hold" nodeType="withEffect">
                                  <p:stCondLst>
                                    <p:cond delay="0"/>
                                  </p:stCondLst>
                                  <p:childTnLst>
                                    <p:animEffect transition="out" filter="fade">
                                      <p:cBhvr>
                                        <p:cTn id="139" dur="500"/>
                                        <p:tgtEl>
                                          <p:spTgt spid="39"/>
                                        </p:tgtEl>
                                      </p:cBhvr>
                                    </p:animEffect>
                                    <p:set>
                                      <p:cBhvr>
                                        <p:cTn id="140" dur="1" fill="hold">
                                          <p:stCondLst>
                                            <p:cond delay="499"/>
                                          </p:stCondLst>
                                        </p:cTn>
                                        <p:tgtEl>
                                          <p:spTgt spid="39"/>
                                        </p:tgtEl>
                                        <p:attrNameLst>
                                          <p:attrName>style.visibility</p:attrName>
                                        </p:attrNameLst>
                                      </p:cBhvr>
                                      <p:to>
                                        <p:strVal val="hidden"/>
                                      </p:to>
                                    </p:set>
                                  </p:childTnLst>
                                </p:cTn>
                              </p:par>
                              <p:par>
                                <p:cTn id="141" presetID="10" presetClass="exit" presetSubtype="0" fill="hold" nodeType="withEffect">
                                  <p:stCondLst>
                                    <p:cond delay="0"/>
                                  </p:stCondLst>
                                  <p:childTnLst>
                                    <p:animEffect transition="out" filter="fade">
                                      <p:cBhvr>
                                        <p:cTn id="142" dur="500"/>
                                        <p:tgtEl>
                                          <p:spTgt spid="42"/>
                                        </p:tgtEl>
                                      </p:cBhvr>
                                    </p:animEffect>
                                    <p:set>
                                      <p:cBhvr>
                                        <p:cTn id="143" dur="1" fill="hold">
                                          <p:stCondLst>
                                            <p:cond delay="499"/>
                                          </p:stCondLst>
                                        </p:cTn>
                                        <p:tgtEl>
                                          <p:spTgt spid="42"/>
                                        </p:tgtEl>
                                        <p:attrNameLst>
                                          <p:attrName>style.visibility</p:attrName>
                                        </p:attrNameLst>
                                      </p:cBhvr>
                                      <p:to>
                                        <p:strVal val="hidden"/>
                                      </p:to>
                                    </p:set>
                                  </p:childTnLst>
                                </p:cTn>
                              </p:par>
                              <p:par>
                                <p:cTn id="144" presetID="10" presetClass="exit" presetSubtype="0" fill="hold" grpId="1" nodeType="withEffect">
                                  <p:stCondLst>
                                    <p:cond delay="0"/>
                                  </p:stCondLst>
                                  <p:childTnLst>
                                    <p:animEffect transition="out" filter="fade">
                                      <p:cBhvr>
                                        <p:cTn id="145" dur="500"/>
                                        <p:tgtEl>
                                          <p:spTgt spid="46"/>
                                        </p:tgtEl>
                                      </p:cBhvr>
                                    </p:animEffect>
                                    <p:set>
                                      <p:cBhvr>
                                        <p:cTn id="146" dur="1" fill="hold">
                                          <p:stCondLst>
                                            <p:cond delay="499"/>
                                          </p:stCondLst>
                                        </p:cTn>
                                        <p:tgtEl>
                                          <p:spTgt spid="46"/>
                                        </p:tgtEl>
                                        <p:attrNameLst>
                                          <p:attrName>style.visibility</p:attrName>
                                        </p:attrNameLst>
                                      </p:cBhvr>
                                      <p:to>
                                        <p:strVal val="hidden"/>
                                      </p:to>
                                    </p:set>
                                  </p:childTnLst>
                                </p:cTn>
                              </p:par>
                              <p:par>
                                <p:cTn id="147" presetID="10" presetClass="exit" presetSubtype="0" fill="hold" grpId="0" nodeType="withEffect">
                                  <p:stCondLst>
                                    <p:cond delay="0"/>
                                  </p:stCondLst>
                                  <p:childTnLst>
                                    <p:animEffect transition="out" filter="fade">
                                      <p:cBhvr>
                                        <p:cTn id="148" dur="500"/>
                                        <p:tgtEl>
                                          <p:spTgt spid="12"/>
                                        </p:tgtEl>
                                      </p:cBhvr>
                                    </p:animEffect>
                                    <p:set>
                                      <p:cBhvr>
                                        <p:cTn id="149" dur="1" fill="hold">
                                          <p:stCondLst>
                                            <p:cond delay="499"/>
                                          </p:stCondLst>
                                        </p:cTn>
                                        <p:tgtEl>
                                          <p:spTgt spid="12"/>
                                        </p:tgtEl>
                                        <p:attrNameLst>
                                          <p:attrName>style.visibility</p:attrName>
                                        </p:attrNameLst>
                                      </p:cBhvr>
                                      <p:to>
                                        <p:strVal val="hidden"/>
                                      </p:to>
                                    </p:set>
                                  </p:childTnLst>
                                </p:cTn>
                              </p:par>
                              <p:par>
                                <p:cTn id="150" presetID="10" presetClass="exit" presetSubtype="0" fill="hold" grpId="0" nodeType="withEffect">
                                  <p:stCondLst>
                                    <p:cond delay="0"/>
                                  </p:stCondLst>
                                  <p:childTnLst>
                                    <p:animEffect transition="out" filter="fade">
                                      <p:cBhvr>
                                        <p:cTn id="151" dur="500"/>
                                        <p:tgtEl>
                                          <p:spTgt spid="11"/>
                                        </p:tgtEl>
                                      </p:cBhvr>
                                    </p:animEffect>
                                    <p:set>
                                      <p:cBhvr>
                                        <p:cTn id="152" dur="1" fill="hold">
                                          <p:stCondLst>
                                            <p:cond delay="499"/>
                                          </p:stCondLst>
                                        </p:cTn>
                                        <p:tgtEl>
                                          <p:spTgt spid="11"/>
                                        </p:tgtEl>
                                        <p:attrNameLst>
                                          <p:attrName>style.visibility</p:attrName>
                                        </p:attrNameLst>
                                      </p:cBhvr>
                                      <p:to>
                                        <p:strVal val="hidden"/>
                                      </p:to>
                                    </p:set>
                                  </p:childTnLst>
                                </p:cTn>
                              </p:par>
                              <p:par>
                                <p:cTn id="153" presetID="10" presetClass="exit" presetSubtype="0" fill="hold" grpId="0" nodeType="withEffect">
                                  <p:stCondLst>
                                    <p:cond delay="0"/>
                                  </p:stCondLst>
                                  <p:childTnLst>
                                    <p:animEffect transition="out" filter="fade">
                                      <p:cBhvr>
                                        <p:cTn id="154" dur="500"/>
                                        <p:tgtEl>
                                          <p:spTgt spid="10"/>
                                        </p:tgtEl>
                                      </p:cBhvr>
                                    </p:animEffect>
                                    <p:set>
                                      <p:cBhvr>
                                        <p:cTn id="15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7" grpId="0"/>
      <p:bldP spid="37" grpId="1"/>
      <p:bldP spid="38" grpId="0" animBg="1"/>
      <p:bldP spid="46" grpId="0"/>
      <p:bldP spid="4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6B75-B27C-4B9F-8496-3D4F1E1AE309}"/>
              </a:ext>
            </a:extLst>
          </p:cNvPr>
          <p:cNvSpPr>
            <a:spLocks noGrp="1"/>
          </p:cNvSpPr>
          <p:nvPr>
            <p:ph type="title"/>
          </p:nvPr>
        </p:nvSpPr>
        <p:spPr>
          <a:xfrm>
            <a:off x="1065212" y="0"/>
            <a:ext cx="8686801" cy="692696"/>
          </a:xfrm>
        </p:spPr>
        <p:txBody>
          <a:bodyPr/>
          <a:lstStyle/>
          <a:p>
            <a:r>
              <a:rPr lang="en-US" dirty="0"/>
              <a:t>Hadoop Distributed File System (HDFS)</a:t>
            </a:r>
            <a:endParaRPr lang="es-MX" dirty="0"/>
          </a:p>
        </p:txBody>
      </p:sp>
      <p:sp>
        <p:nvSpPr>
          <p:cNvPr id="4" name="Rectangle 3">
            <a:extLst>
              <a:ext uri="{FF2B5EF4-FFF2-40B4-BE49-F238E27FC236}">
                <a16:creationId xmlns:a16="http://schemas.microsoft.com/office/drawing/2014/main" id="{8444E0A8-D163-4725-9C0A-F34B8CC8BD62}"/>
              </a:ext>
            </a:extLst>
          </p:cNvPr>
          <p:cNvSpPr/>
          <p:nvPr/>
        </p:nvSpPr>
        <p:spPr>
          <a:xfrm>
            <a:off x="4222204" y="836712"/>
            <a:ext cx="3024336"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MX" dirty="0" err="1"/>
              <a:t>NameNode</a:t>
            </a:r>
            <a:endParaRPr lang="es-MX" dirty="0"/>
          </a:p>
        </p:txBody>
      </p:sp>
      <p:sp>
        <p:nvSpPr>
          <p:cNvPr id="5" name="Rectangle 4">
            <a:extLst>
              <a:ext uri="{FF2B5EF4-FFF2-40B4-BE49-F238E27FC236}">
                <a16:creationId xmlns:a16="http://schemas.microsoft.com/office/drawing/2014/main" id="{CA49279A-5BFC-4216-A06D-7C1EF93BFC82}"/>
              </a:ext>
            </a:extLst>
          </p:cNvPr>
          <p:cNvSpPr/>
          <p:nvPr/>
        </p:nvSpPr>
        <p:spPr>
          <a:xfrm>
            <a:off x="4546240" y="1268760"/>
            <a:ext cx="2376264" cy="1152127"/>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es-MX" dirty="0" err="1"/>
              <a:t>NameSpaceData</a:t>
            </a:r>
            <a:endParaRPr lang="es-MX" dirty="0"/>
          </a:p>
        </p:txBody>
      </p:sp>
      <p:sp>
        <p:nvSpPr>
          <p:cNvPr id="6" name="Rectangle 5">
            <a:extLst>
              <a:ext uri="{FF2B5EF4-FFF2-40B4-BE49-F238E27FC236}">
                <a16:creationId xmlns:a16="http://schemas.microsoft.com/office/drawing/2014/main" id="{4BFEA7A2-C822-4767-8F60-040BA8FBF761}"/>
              </a:ext>
            </a:extLst>
          </p:cNvPr>
          <p:cNvSpPr/>
          <p:nvPr/>
        </p:nvSpPr>
        <p:spPr>
          <a:xfrm>
            <a:off x="189756" y="3506064"/>
            <a:ext cx="2698473" cy="31632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s-MX" dirty="0" err="1"/>
              <a:t>Node</a:t>
            </a:r>
            <a:endParaRPr lang="es-MX" dirty="0"/>
          </a:p>
        </p:txBody>
      </p:sp>
      <p:sp>
        <p:nvSpPr>
          <p:cNvPr id="7" name="Rectangle 6">
            <a:extLst>
              <a:ext uri="{FF2B5EF4-FFF2-40B4-BE49-F238E27FC236}">
                <a16:creationId xmlns:a16="http://schemas.microsoft.com/office/drawing/2014/main" id="{4BAFAB9F-64B1-43E5-A1B2-075D37E46C9C}"/>
              </a:ext>
            </a:extLst>
          </p:cNvPr>
          <p:cNvSpPr/>
          <p:nvPr/>
        </p:nvSpPr>
        <p:spPr>
          <a:xfrm>
            <a:off x="3226703" y="3506064"/>
            <a:ext cx="2698473" cy="31632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s-MX" dirty="0" err="1"/>
              <a:t>Node</a:t>
            </a:r>
            <a:endParaRPr lang="es-MX" dirty="0"/>
          </a:p>
        </p:txBody>
      </p:sp>
      <p:sp>
        <p:nvSpPr>
          <p:cNvPr id="8" name="Rectangle 7">
            <a:extLst>
              <a:ext uri="{FF2B5EF4-FFF2-40B4-BE49-F238E27FC236}">
                <a16:creationId xmlns:a16="http://schemas.microsoft.com/office/drawing/2014/main" id="{A918AE3B-A756-48FD-AECE-64EA97F6C5FC}"/>
              </a:ext>
            </a:extLst>
          </p:cNvPr>
          <p:cNvSpPr/>
          <p:nvPr/>
        </p:nvSpPr>
        <p:spPr>
          <a:xfrm>
            <a:off x="6263650" y="3506064"/>
            <a:ext cx="2698473" cy="31632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s-MX" dirty="0" err="1"/>
              <a:t>Node</a:t>
            </a:r>
            <a:endParaRPr lang="es-MX" dirty="0"/>
          </a:p>
        </p:txBody>
      </p:sp>
      <p:sp>
        <p:nvSpPr>
          <p:cNvPr id="9" name="Rectangle 8">
            <a:extLst>
              <a:ext uri="{FF2B5EF4-FFF2-40B4-BE49-F238E27FC236}">
                <a16:creationId xmlns:a16="http://schemas.microsoft.com/office/drawing/2014/main" id="{251F503B-868D-4A9F-A337-9D9C1A1CF61D}"/>
              </a:ext>
            </a:extLst>
          </p:cNvPr>
          <p:cNvSpPr/>
          <p:nvPr/>
        </p:nvSpPr>
        <p:spPr>
          <a:xfrm>
            <a:off x="9300596" y="3496896"/>
            <a:ext cx="2698473" cy="31632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s-MX" dirty="0" err="1"/>
              <a:t>Node</a:t>
            </a:r>
            <a:endParaRPr lang="es-MX" dirty="0"/>
          </a:p>
        </p:txBody>
      </p:sp>
      <p:sp>
        <p:nvSpPr>
          <p:cNvPr id="18" name="Rectangle: Rounded Corners 17">
            <a:extLst>
              <a:ext uri="{FF2B5EF4-FFF2-40B4-BE49-F238E27FC236}">
                <a16:creationId xmlns:a16="http://schemas.microsoft.com/office/drawing/2014/main" id="{D0FBF448-85CD-412C-854D-0C3F8BAB4EE1}"/>
              </a:ext>
            </a:extLst>
          </p:cNvPr>
          <p:cNvSpPr/>
          <p:nvPr/>
        </p:nvSpPr>
        <p:spPr>
          <a:xfrm>
            <a:off x="318274" y="3933056"/>
            <a:ext cx="1584177" cy="4903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File 3.1</a:t>
            </a:r>
          </a:p>
        </p:txBody>
      </p:sp>
      <p:sp>
        <p:nvSpPr>
          <p:cNvPr id="19" name="Rectangle: Rounded Corners 18">
            <a:extLst>
              <a:ext uri="{FF2B5EF4-FFF2-40B4-BE49-F238E27FC236}">
                <a16:creationId xmlns:a16="http://schemas.microsoft.com/office/drawing/2014/main" id="{BD561383-30E4-4E42-ADF7-16A2C039A72A}"/>
              </a:ext>
            </a:extLst>
          </p:cNvPr>
          <p:cNvSpPr/>
          <p:nvPr/>
        </p:nvSpPr>
        <p:spPr>
          <a:xfrm>
            <a:off x="6434125" y="3933056"/>
            <a:ext cx="1584177" cy="4903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File 3.1</a:t>
            </a:r>
          </a:p>
        </p:txBody>
      </p:sp>
      <p:sp>
        <p:nvSpPr>
          <p:cNvPr id="20" name="Rectangle: Rounded Corners 19">
            <a:extLst>
              <a:ext uri="{FF2B5EF4-FFF2-40B4-BE49-F238E27FC236}">
                <a16:creationId xmlns:a16="http://schemas.microsoft.com/office/drawing/2014/main" id="{1DCBA1FA-BB2C-4C29-B4A4-6B08DFDA0B10}"/>
              </a:ext>
            </a:extLst>
          </p:cNvPr>
          <p:cNvSpPr/>
          <p:nvPr/>
        </p:nvSpPr>
        <p:spPr>
          <a:xfrm>
            <a:off x="9478788" y="3935368"/>
            <a:ext cx="1584177" cy="4903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File 3.1</a:t>
            </a:r>
          </a:p>
        </p:txBody>
      </p:sp>
      <p:sp>
        <p:nvSpPr>
          <p:cNvPr id="21" name="Rectangle: Rounded Corners 20">
            <a:extLst>
              <a:ext uri="{FF2B5EF4-FFF2-40B4-BE49-F238E27FC236}">
                <a16:creationId xmlns:a16="http://schemas.microsoft.com/office/drawing/2014/main" id="{2DD837CF-13A2-4751-89A3-78AF48C5A869}"/>
              </a:ext>
            </a:extLst>
          </p:cNvPr>
          <p:cNvSpPr/>
          <p:nvPr/>
        </p:nvSpPr>
        <p:spPr>
          <a:xfrm>
            <a:off x="3430115" y="3933056"/>
            <a:ext cx="1584177" cy="4903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File 3.2</a:t>
            </a:r>
          </a:p>
        </p:txBody>
      </p:sp>
      <p:sp>
        <p:nvSpPr>
          <p:cNvPr id="22" name="Rectangle: Rounded Corners 21">
            <a:extLst>
              <a:ext uri="{FF2B5EF4-FFF2-40B4-BE49-F238E27FC236}">
                <a16:creationId xmlns:a16="http://schemas.microsoft.com/office/drawing/2014/main" id="{30A60CE3-CF7A-41D7-B7C6-6933B30848C6}"/>
              </a:ext>
            </a:extLst>
          </p:cNvPr>
          <p:cNvSpPr/>
          <p:nvPr/>
        </p:nvSpPr>
        <p:spPr>
          <a:xfrm>
            <a:off x="318274" y="4589683"/>
            <a:ext cx="1584177" cy="4903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File 3.2</a:t>
            </a:r>
          </a:p>
        </p:txBody>
      </p:sp>
      <p:sp>
        <p:nvSpPr>
          <p:cNvPr id="23" name="Rectangle: Rounded Corners 22">
            <a:extLst>
              <a:ext uri="{FF2B5EF4-FFF2-40B4-BE49-F238E27FC236}">
                <a16:creationId xmlns:a16="http://schemas.microsoft.com/office/drawing/2014/main" id="{124F24FF-41A7-4E8E-9A14-B48D7530172E}"/>
              </a:ext>
            </a:extLst>
          </p:cNvPr>
          <p:cNvSpPr/>
          <p:nvPr/>
        </p:nvSpPr>
        <p:spPr>
          <a:xfrm>
            <a:off x="6434124" y="4581128"/>
            <a:ext cx="1584177" cy="4903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File 3.2</a:t>
            </a:r>
          </a:p>
        </p:txBody>
      </p:sp>
      <p:sp>
        <p:nvSpPr>
          <p:cNvPr id="24" name="Rectangle: Rounded Corners 23">
            <a:extLst>
              <a:ext uri="{FF2B5EF4-FFF2-40B4-BE49-F238E27FC236}">
                <a16:creationId xmlns:a16="http://schemas.microsoft.com/office/drawing/2014/main" id="{F67FD7AE-4B7E-4AAC-A6AE-0E98AFCCEBE4}"/>
              </a:ext>
            </a:extLst>
          </p:cNvPr>
          <p:cNvSpPr/>
          <p:nvPr/>
        </p:nvSpPr>
        <p:spPr>
          <a:xfrm>
            <a:off x="7570576" y="2643976"/>
            <a:ext cx="1566144" cy="69269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File 3 </a:t>
            </a:r>
            <a:r>
              <a:rPr lang="es-MX" dirty="0" err="1"/>
              <a:t>Metadata</a:t>
            </a:r>
            <a:endParaRPr lang="es-MX" dirty="0"/>
          </a:p>
        </p:txBody>
      </p:sp>
      <p:sp>
        <p:nvSpPr>
          <p:cNvPr id="25" name="Rectangle: Rounded Corners 24">
            <a:extLst>
              <a:ext uri="{FF2B5EF4-FFF2-40B4-BE49-F238E27FC236}">
                <a16:creationId xmlns:a16="http://schemas.microsoft.com/office/drawing/2014/main" id="{85497F97-4E9E-4979-8774-E1C5495C5AD0}"/>
              </a:ext>
            </a:extLst>
          </p:cNvPr>
          <p:cNvSpPr/>
          <p:nvPr/>
        </p:nvSpPr>
        <p:spPr>
          <a:xfrm>
            <a:off x="3430114" y="4581128"/>
            <a:ext cx="1584177" cy="4903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MX" dirty="0"/>
              <a:t>File 2.1</a:t>
            </a:r>
          </a:p>
        </p:txBody>
      </p:sp>
      <p:sp>
        <p:nvSpPr>
          <p:cNvPr id="26" name="Rectangle: Rounded Corners 25">
            <a:extLst>
              <a:ext uri="{FF2B5EF4-FFF2-40B4-BE49-F238E27FC236}">
                <a16:creationId xmlns:a16="http://schemas.microsoft.com/office/drawing/2014/main" id="{F2C87523-BD11-4E04-92F6-03351DDCF24D}"/>
              </a:ext>
            </a:extLst>
          </p:cNvPr>
          <p:cNvSpPr/>
          <p:nvPr/>
        </p:nvSpPr>
        <p:spPr>
          <a:xfrm>
            <a:off x="9445975" y="4504164"/>
            <a:ext cx="1584177" cy="4903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MX" dirty="0"/>
              <a:t>File 2.1</a:t>
            </a:r>
          </a:p>
        </p:txBody>
      </p:sp>
      <p:sp>
        <p:nvSpPr>
          <p:cNvPr id="27" name="Rectangle: Rounded Corners 26">
            <a:extLst>
              <a:ext uri="{FF2B5EF4-FFF2-40B4-BE49-F238E27FC236}">
                <a16:creationId xmlns:a16="http://schemas.microsoft.com/office/drawing/2014/main" id="{73B89908-FB55-48F6-9013-270297EC01E0}"/>
              </a:ext>
            </a:extLst>
          </p:cNvPr>
          <p:cNvSpPr/>
          <p:nvPr/>
        </p:nvSpPr>
        <p:spPr>
          <a:xfrm>
            <a:off x="318273" y="5209064"/>
            <a:ext cx="1584177" cy="4903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MX" dirty="0"/>
              <a:t>File 2.1</a:t>
            </a:r>
          </a:p>
        </p:txBody>
      </p:sp>
      <p:sp>
        <p:nvSpPr>
          <p:cNvPr id="28" name="Rectangle: Rounded Corners 27">
            <a:extLst>
              <a:ext uri="{FF2B5EF4-FFF2-40B4-BE49-F238E27FC236}">
                <a16:creationId xmlns:a16="http://schemas.microsoft.com/office/drawing/2014/main" id="{3190F000-A762-4E90-AFDC-87EB139338FF}"/>
              </a:ext>
            </a:extLst>
          </p:cNvPr>
          <p:cNvSpPr/>
          <p:nvPr/>
        </p:nvSpPr>
        <p:spPr>
          <a:xfrm>
            <a:off x="9459056" y="5155000"/>
            <a:ext cx="1080121" cy="48655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MX" dirty="0"/>
              <a:t>File 2.2</a:t>
            </a:r>
          </a:p>
        </p:txBody>
      </p:sp>
      <p:sp>
        <p:nvSpPr>
          <p:cNvPr id="29" name="Rectangle: Rounded Corners 28">
            <a:extLst>
              <a:ext uri="{FF2B5EF4-FFF2-40B4-BE49-F238E27FC236}">
                <a16:creationId xmlns:a16="http://schemas.microsoft.com/office/drawing/2014/main" id="{90C112B7-C3ED-445E-8827-1B5365778EC2}"/>
              </a:ext>
            </a:extLst>
          </p:cNvPr>
          <p:cNvSpPr/>
          <p:nvPr/>
        </p:nvSpPr>
        <p:spPr>
          <a:xfrm>
            <a:off x="3430114" y="5200152"/>
            <a:ext cx="1080121" cy="48655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MX" dirty="0"/>
              <a:t>File 2.2</a:t>
            </a:r>
          </a:p>
        </p:txBody>
      </p:sp>
      <p:sp>
        <p:nvSpPr>
          <p:cNvPr id="30" name="Rectangle: Rounded Corners 29">
            <a:extLst>
              <a:ext uri="{FF2B5EF4-FFF2-40B4-BE49-F238E27FC236}">
                <a16:creationId xmlns:a16="http://schemas.microsoft.com/office/drawing/2014/main" id="{F0E02D84-F9BC-4828-9880-7CF64EF850C9}"/>
              </a:ext>
            </a:extLst>
          </p:cNvPr>
          <p:cNvSpPr/>
          <p:nvPr/>
        </p:nvSpPr>
        <p:spPr>
          <a:xfrm>
            <a:off x="6454084" y="5240884"/>
            <a:ext cx="1080121" cy="48655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MX" dirty="0"/>
              <a:t>File 2.2</a:t>
            </a:r>
          </a:p>
        </p:txBody>
      </p:sp>
      <p:sp>
        <p:nvSpPr>
          <p:cNvPr id="31" name="Rectangle: Rounded Corners 30">
            <a:extLst>
              <a:ext uri="{FF2B5EF4-FFF2-40B4-BE49-F238E27FC236}">
                <a16:creationId xmlns:a16="http://schemas.microsoft.com/office/drawing/2014/main" id="{83D08DAB-012A-4AA9-A9A3-0F2FF1C952F7}"/>
              </a:ext>
            </a:extLst>
          </p:cNvPr>
          <p:cNvSpPr/>
          <p:nvPr/>
        </p:nvSpPr>
        <p:spPr>
          <a:xfrm>
            <a:off x="7570576" y="1662604"/>
            <a:ext cx="1584177" cy="69269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MX" dirty="0"/>
              <a:t>File 2 </a:t>
            </a:r>
            <a:r>
              <a:rPr lang="es-MX" dirty="0" err="1"/>
              <a:t>Metadata</a:t>
            </a:r>
            <a:endParaRPr lang="es-MX" dirty="0"/>
          </a:p>
        </p:txBody>
      </p:sp>
      <p:sp>
        <p:nvSpPr>
          <p:cNvPr id="32" name="Rectangle: Rounded Corners 31">
            <a:extLst>
              <a:ext uri="{FF2B5EF4-FFF2-40B4-BE49-F238E27FC236}">
                <a16:creationId xmlns:a16="http://schemas.microsoft.com/office/drawing/2014/main" id="{74C07A51-12A1-4DA3-964F-E215A9D87BA6}"/>
              </a:ext>
            </a:extLst>
          </p:cNvPr>
          <p:cNvSpPr/>
          <p:nvPr/>
        </p:nvSpPr>
        <p:spPr>
          <a:xfrm>
            <a:off x="318273" y="5828445"/>
            <a:ext cx="1578476" cy="50248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a:t>File 1.1</a:t>
            </a:r>
          </a:p>
        </p:txBody>
      </p:sp>
      <p:sp>
        <p:nvSpPr>
          <p:cNvPr id="33" name="Rectangle: Rounded Corners 32">
            <a:extLst>
              <a:ext uri="{FF2B5EF4-FFF2-40B4-BE49-F238E27FC236}">
                <a16:creationId xmlns:a16="http://schemas.microsoft.com/office/drawing/2014/main" id="{F081A266-C52E-4B02-8EA0-10D7AB592204}"/>
              </a:ext>
            </a:extLst>
          </p:cNvPr>
          <p:cNvSpPr/>
          <p:nvPr/>
        </p:nvSpPr>
        <p:spPr>
          <a:xfrm>
            <a:off x="3430114" y="5828445"/>
            <a:ext cx="1578476" cy="50248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a:t>File 1.1</a:t>
            </a:r>
          </a:p>
        </p:txBody>
      </p:sp>
      <p:sp>
        <p:nvSpPr>
          <p:cNvPr id="34" name="Rectangle: Rounded Corners 33">
            <a:extLst>
              <a:ext uri="{FF2B5EF4-FFF2-40B4-BE49-F238E27FC236}">
                <a16:creationId xmlns:a16="http://schemas.microsoft.com/office/drawing/2014/main" id="{F73DA001-3DFB-4D8B-BB17-D458B4A9F2A5}"/>
              </a:ext>
            </a:extLst>
          </p:cNvPr>
          <p:cNvSpPr/>
          <p:nvPr/>
        </p:nvSpPr>
        <p:spPr>
          <a:xfrm>
            <a:off x="6434124" y="5883901"/>
            <a:ext cx="1578476" cy="50248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a:t>File 1.1</a:t>
            </a:r>
          </a:p>
        </p:txBody>
      </p:sp>
      <p:sp>
        <p:nvSpPr>
          <p:cNvPr id="38" name="Rectangle: Rounded Corners 37">
            <a:extLst>
              <a:ext uri="{FF2B5EF4-FFF2-40B4-BE49-F238E27FC236}">
                <a16:creationId xmlns:a16="http://schemas.microsoft.com/office/drawing/2014/main" id="{0E772957-3BBA-42E4-9D22-85EC5A2433E4}"/>
              </a:ext>
            </a:extLst>
          </p:cNvPr>
          <p:cNvSpPr/>
          <p:nvPr/>
        </p:nvSpPr>
        <p:spPr>
          <a:xfrm>
            <a:off x="7573426" y="738664"/>
            <a:ext cx="1578476" cy="6926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a:t>File 1.1 </a:t>
            </a:r>
            <a:r>
              <a:rPr lang="es-MX" dirty="0" err="1"/>
              <a:t>Metadata</a:t>
            </a:r>
            <a:endParaRPr lang="es-MX" dirty="0"/>
          </a:p>
        </p:txBody>
      </p:sp>
      <p:sp>
        <p:nvSpPr>
          <p:cNvPr id="3" name="Speech Bubble: Rectangle 2">
            <a:extLst>
              <a:ext uri="{FF2B5EF4-FFF2-40B4-BE49-F238E27FC236}">
                <a16:creationId xmlns:a16="http://schemas.microsoft.com/office/drawing/2014/main" id="{1ABC3054-578D-417E-A9BC-25435042FB64}"/>
              </a:ext>
            </a:extLst>
          </p:cNvPr>
          <p:cNvSpPr/>
          <p:nvPr/>
        </p:nvSpPr>
        <p:spPr>
          <a:xfrm>
            <a:off x="851688" y="836712"/>
            <a:ext cx="2391763" cy="609868"/>
          </a:xfrm>
          <a:prstGeom prst="wedgeRectCallout">
            <a:avLst>
              <a:gd name="adj1" fmla="val -45046"/>
              <a:gd name="adj2" fmla="val 824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 1?</a:t>
            </a:r>
            <a:endParaRPr lang="es-MX" dirty="0"/>
          </a:p>
        </p:txBody>
      </p:sp>
      <p:sp>
        <p:nvSpPr>
          <p:cNvPr id="41" name="Speech Bubble: Rectangle 40">
            <a:extLst>
              <a:ext uri="{FF2B5EF4-FFF2-40B4-BE49-F238E27FC236}">
                <a16:creationId xmlns:a16="http://schemas.microsoft.com/office/drawing/2014/main" id="{1849E59D-BE14-47DB-8CB0-3979A6B1CC44}"/>
              </a:ext>
            </a:extLst>
          </p:cNvPr>
          <p:cNvSpPr/>
          <p:nvPr/>
        </p:nvSpPr>
        <p:spPr>
          <a:xfrm>
            <a:off x="1692347" y="1524225"/>
            <a:ext cx="2391763" cy="609868"/>
          </a:xfrm>
          <a:prstGeom prst="wedgeRectCallout">
            <a:avLst>
              <a:gd name="adj1" fmla="val 49895"/>
              <a:gd name="adj2" fmla="val 824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1, 2, 3</a:t>
            </a:r>
            <a:endParaRPr lang="es-MX" dirty="0"/>
          </a:p>
        </p:txBody>
      </p:sp>
      <p:sp>
        <p:nvSpPr>
          <p:cNvPr id="43" name="Speech Bubble: Rectangle 42">
            <a:extLst>
              <a:ext uri="{FF2B5EF4-FFF2-40B4-BE49-F238E27FC236}">
                <a16:creationId xmlns:a16="http://schemas.microsoft.com/office/drawing/2014/main" id="{1F74C6BD-B4C2-4CFA-B062-B909239BBF42}"/>
              </a:ext>
            </a:extLst>
          </p:cNvPr>
          <p:cNvSpPr/>
          <p:nvPr/>
        </p:nvSpPr>
        <p:spPr>
          <a:xfrm>
            <a:off x="145183" y="2614803"/>
            <a:ext cx="2391763" cy="609868"/>
          </a:xfrm>
          <a:prstGeom prst="wedgeRectCallout">
            <a:avLst>
              <a:gd name="adj1" fmla="val -51418"/>
              <a:gd name="adj2" fmla="val 774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File 1</a:t>
            </a:r>
            <a:endParaRPr lang="es-MX" dirty="0"/>
          </a:p>
        </p:txBody>
      </p:sp>
      <p:sp>
        <p:nvSpPr>
          <p:cNvPr id="45" name="Rectangle: Rounded Corners 44">
            <a:extLst>
              <a:ext uri="{FF2B5EF4-FFF2-40B4-BE49-F238E27FC236}">
                <a16:creationId xmlns:a16="http://schemas.microsoft.com/office/drawing/2014/main" id="{A60F8963-BF90-4C00-BD1F-625240664239}"/>
              </a:ext>
            </a:extLst>
          </p:cNvPr>
          <p:cNvSpPr/>
          <p:nvPr/>
        </p:nvSpPr>
        <p:spPr>
          <a:xfrm>
            <a:off x="318273" y="5828445"/>
            <a:ext cx="1578476" cy="50248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a:t>File 1.1</a:t>
            </a:r>
          </a:p>
        </p:txBody>
      </p:sp>
      <p:sp>
        <p:nvSpPr>
          <p:cNvPr id="35" name="Oval 34">
            <a:extLst>
              <a:ext uri="{FF2B5EF4-FFF2-40B4-BE49-F238E27FC236}">
                <a16:creationId xmlns:a16="http://schemas.microsoft.com/office/drawing/2014/main" id="{1C22C457-EA00-4AED-92E2-CEFB14596756}"/>
              </a:ext>
            </a:extLst>
          </p:cNvPr>
          <p:cNvSpPr/>
          <p:nvPr/>
        </p:nvSpPr>
        <p:spPr>
          <a:xfrm>
            <a:off x="2536946" y="2557093"/>
            <a:ext cx="1240454" cy="7749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endParaRPr lang="es-MX" dirty="0"/>
          </a:p>
        </p:txBody>
      </p:sp>
    </p:spTree>
    <p:extLst>
      <p:ext uri="{BB962C8B-B14F-4D97-AF65-F5344CB8AC3E}">
        <p14:creationId xmlns:p14="http://schemas.microsoft.com/office/powerpoint/2010/main" val="623412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par>
                                <p:cTn id="17" presetID="10" presetClass="exit" presetSubtype="0" fill="hold" grpId="1" nodeType="withEffect">
                                  <p:stCondLst>
                                    <p:cond delay="0"/>
                                  </p:stCondLst>
                                  <p:childTnLst>
                                    <p:animEffect transition="out" filter="fade">
                                      <p:cBhvr>
                                        <p:cTn id="18" dur="500"/>
                                        <p:tgtEl>
                                          <p:spTgt spid="3"/>
                                        </p:tgtEl>
                                      </p:cBhvr>
                                    </p:animEffect>
                                    <p:set>
                                      <p:cBhvr>
                                        <p:cTn id="19" dur="1" fill="hold">
                                          <p:stCondLst>
                                            <p:cond delay="499"/>
                                          </p:stCondLst>
                                        </p:cTn>
                                        <p:tgtEl>
                                          <p:spTgt spid="3"/>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500"/>
                                        <p:tgtEl>
                                          <p:spTgt spid="41"/>
                                        </p:tgtEl>
                                      </p:cBhvr>
                                    </p:animEffect>
                                    <p:set>
                                      <p:cBhvr>
                                        <p:cTn id="22" dur="1" fill="hold">
                                          <p:stCondLst>
                                            <p:cond delay="499"/>
                                          </p:stCondLst>
                                        </p:cTn>
                                        <p:tgtEl>
                                          <p:spTgt spid="41"/>
                                        </p:tgtEl>
                                        <p:attrNameLst>
                                          <p:attrName>style.visibility</p:attrName>
                                        </p:attrNameLst>
                                      </p:cBhvr>
                                      <p:to>
                                        <p:strVal val="hidden"/>
                                      </p:to>
                                    </p:se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1" nodeType="clickEffect">
                                  <p:stCondLst>
                                    <p:cond delay="0"/>
                                  </p:stCondLst>
                                  <p:childTnLst>
                                    <p:animMotion origin="layout" path="M -1.59417E-6 1.85185E-6 L -0.16384 0.46134 " pathEditMode="relative" rAng="0" ptsTypes="AA">
                                      <p:cBhvr>
                                        <p:cTn id="30" dur="2000" fill="hold"/>
                                        <p:tgtEl>
                                          <p:spTgt spid="35"/>
                                        </p:tgtEl>
                                        <p:attrNameLst>
                                          <p:attrName>ppt_x</p:attrName>
                                          <p:attrName>ppt_y</p:attrName>
                                        </p:attrNameLst>
                                      </p:cBhvr>
                                      <p:rCtr x="-8192" y="230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1" grpId="0" animBg="1"/>
      <p:bldP spid="41" grpId="1" animBg="1"/>
      <p:bldP spid="43" grpId="0" animBg="1"/>
      <p:bldP spid="35" grpId="0" animBg="1"/>
      <p:bldP spid="3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ECCB9-58C7-4CC1-9903-6C6216B2F763}"/>
              </a:ext>
            </a:extLst>
          </p:cNvPr>
          <p:cNvSpPr>
            <a:spLocks noGrp="1"/>
          </p:cNvSpPr>
          <p:nvPr>
            <p:ph type="title"/>
          </p:nvPr>
        </p:nvSpPr>
        <p:spPr/>
        <p:txBody>
          <a:bodyPr/>
          <a:lstStyle/>
          <a:p>
            <a:r>
              <a:rPr lang="en-US" dirty="0"/>
              <a:t>Yet Another Resource Negotiator (YARN)</a:t>
            </a:r>
            <a:endParaRPr lang="es-MX" dirty="0"/>
          </a:p>
        </p:txBody>
      </p:sp>
      <p:sp>
        <p:nvSpPr>
          <p:cNvPr id="4" name="Rectangle 3">
            <a:extLst>
              <a:ext uri="{FF2B5EF4-FFF2-40B4-BE49-F238E27FC236}">
                <a16:creationId xmlns:a16="http://schemas.microsoft.com/office/drawing/2014/main" id="{F18CD3C3-C78D-43B4-8875-852364A5F4CA}"/>
              </a:ext>
            </a:extLst>
          </p:cNvPr>
          <p:cNvSpPr/>
          <p:nvPr/>
        </p:nvSpPr>
        <p:spPr>
          <a:xfrm>
            <a:off x="4834272" y="1691484"/>
            <a:ext cx="252028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endParaRPr lang="es-MX" dirty="0"/>
          </a:p>
        </p:txBody>
      </p:sp>
      <p:sp>
        <p:nvSpPr>
          <p:cNvPr id="5" name="Rectangle 4">
            <a:extLst>
              <a:ext uri="{FF2B5EF4-FFF2-40B4-BE49-F238E27FC236}">
                <a16:creationId xmlns:a16="http://schemas.microsoft.com/office/drawing/2014/main" id="{B193B8BB-4FE2-416A-A13D-CF2CC86CF64F}"/>
              </a:ext>
            </a:extLst>
          </p:cNvPr>
          <p:cNvSpPr/>
          <p:nvPr/>
        </p:nvSpPr>
        <p:spPr>
          <a:xfrm>
            <a:off x="3753290" y="2943984"/>
            <a:ext cx="4682244" cy="12148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dirty="0"/>
              <a:t>Resource Manager</a:t>
            </a:r>
            <a:endParaRPr lang="es-MX" dirty="0"/>
          </a:p>
        </p:txBody>
      </p:sp>
      <p:sp>
        <p:nvSpPr>
          <p:cNvPr id="7" name="Rectangle: Rounded Corners 6">
            <a:extLst>
              <a:ext uri="{FF2B5EF4-FFF2-40B4-BE49-F238E27FC236}">
                <a16:creationId xmlns:a16="http://schemas.microsoft.com/office/drawing/2014/main" id="{DE52B75F-BD51-4FD4-8F36-186B8B30ED38}"/>
              </a:ext>
            </a:extLst>
          </p:cNvPr>
          <p:cNvSpPr/>
          <p:nvPr/>
        </p:nvSpPr>
        <p:spPr>
          <a:xfrm>
            <a:off x="4115054" y="3429000"/>
            <a:ext cx="1800200" cy="585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Scheduler</a:t>
            </a:r>
            <a:endParaRPr lang="es-MX" dirty="0"/>
          </a:p>
        </p:txBody>
      </p:sp>
      <p:sp>
        <p:nvSpPr>
          <p:cNvPr id="8" name="Rectangle: Rounded Corners 7">
            <a:extLst>
              <a:ext uri="{FF2B5EF4-FFF2-40B4-BE49-F238E27FC236}">
                <a16:creationId xmlns:a16="http://schemas.microsoft.com/office/drawing/2014/main" id="{1F7CDF84-7E17-42C6-969D-0A144258C011}"/>
              </a:ext>
            </a:extLst>
          </p:cNvPr>
          <p:cNvSpPr/>
          <p:nvPr/>
        </p:nvSpPr>
        <p:spPr>
          <a:xfrm>
            <a:off x="6291610" y="3429000"/>
            <a:ext cx="1800200" cy="585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Applications manager</a:t>
            </a:r>
            <a:endParaRPr lang="es-MX" dirty="0"/>
          </a:p>
        </p:txBody>
      </p:sp>
      <p:sp>
        <p:nvSpPr>
          <p:cNvPr id="9" name="Oval 8">
            <a:extLst>
              <a:ext uri="{FF2B5EF4-FFF2-40B4-BE49-F238E27FC236}">
                <a16:creationId xmlns:a16="http://schemas.microsoft.com/office/drawing/2014/main" id="{896BD19D-EDC4-4412-A48E-31D03AB67ED3}"/>
              </a:ext>
            </a:extLst>
          </p:cNvPr>
          <p:cNvSpPr/>
          <p:nvPr/>
        </p:nvSpPr>
        <p:spPr>
          <a:xfrm>
            <a:off x="2890056" y="4584144"/>
            <a:ext cx="194421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endParaRPr lang="es-MX" dirty="0"/>
          </a:p>
        </p:txBody>
      </p:sp>
      <p:sp>
        <p:nvSpPr>
          <p:cNvPr id="10" name="Oval 9">
            <a:extLst>
              <a:ext uri="{FF2B5EF4-FFF2-40B4-BE49-F238E27FC236}">
                <a16:creationId xmlns:a16="http://schemas.microsoft.com/office/drawing/2014/main" id="{9FBD9061-A9EE-4986-B72F-6F9627C8FD39}"/>
              </a:ext>
            </a:extLst>
          </p:cNvPr>
          <p:cNvSpPr/>
          <p:nvPr/>
        </p:nvSpPr>
        <p:spPr>
          <a:xfrm>
            <a:off x="5124028" y="4584144"/>
            <a:ext cx="194421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endParaRPr lang="es-MX" dirty="0"/>
          </a:p>
        </p:txBody>
      </p:sp>
      <p:sp>
        <p:nvSpPr>
          <p:cNvPr id="11" name="Oval 10">
            <a:extLst>
              <a:ext uri="{FF2B5EF4-FFF2-40B4-BE49-F238E27FC236}">
                <a16:creationId xmlns:a16="http://schemas.microsoft.com/office/drawing/2014/main" id="{5D90F80A-2626-43A8-8750-BF4A14E0AE7B}"/>
              </a:ext>
            </a:extLst>
          </p:cNvPr>
          <p:cNvSpPr/>
          <p:nvPr/>
        </p:nvSpPr>
        <p:spPr>
          <a:xfrm>
            <a:off x="7300584" y="4581128"/>
            <a:ext cx="194421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endParaRPr lang="es-MX" dirty="0"/>
          </a:p>
        </p:txBody>
      </p:sp>
      <p:cxnSp>
        <p:nvCxnSpPr>
          <p:cNvPr id="14" name="Straight Arrow Connector 13">
            <a:extLst>
              <a:ext uri="{FF2B5EF4-FFF2-40B4-BE49-F238E27FC236}">
                <a16:creationId xmlns:a16="http://schemas.microsoft.com/office/drawing/2014/main" id="{1AEDB2FE-8CA4-4B8C-A886-06FBC8A8876B}"/>
              </a:ext>
            </a:extLst>
          </p:cNvPr>
          <p:cNvCxnSpPr>
            <a:cxnSpLocks/>
            <a:stCxn id="4" idx="2"/>
            <a:endCxn id="5" idx="0"/>
          </p:cNvCxnSpPr>
          <p:nvPr/>
        </p:nvCxnSpPr>
        <p:spPr>
          <a:xfrm>
            <a:off x="6094412" y="2483572"/>
            <a:ext cx="0" cy="460412"/>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cxnSp>
        <p:nvCxnSpPr>
          <p:cNvPr id="15" name="Straight Arrow Connector 14">
            <a:extLst>
              <a:ext uri="{FF2B5EF4-FFF2-40B4-BE49-F238E27FC236}">
                <a16:creationId xmlns:a16="http://schemas.microsoft.com/office/drawing/2014/main" id="{5540785B-02F3-4C7F-9323-4914B856F199}"/>
              </a:ext>
            </a:extLst>
          </p:cNvPr>
          <p:cNvCxnSpPr>
            <a:cxnSpLocks/>
            <a:stCxn id="5" idx="2"/>
            <a:endCxn id="9" idx="0"/>
          </p:cNvCxnSpPr>
          <p:nvPr/>
        </p:nvCxnSpPr>
        <p:spPr>
          <a:xfrm flipH="1">
            <a:off x="3862164" y="4158875"/>
            <a:ext cx="2232248" cy="425269"/>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cxnSp>
        <p:nvCxnSpPr>
          <p:cNvPr id="18" name="Straight Arrow Connector 17">
            <a:extLst>
              <a:ext uri="{FF2B5EF4-FFF2-40B4-BE49-F238E27FC236}">
                <a16:creationId xmlns:a16="http://schemas.microsoft.com/office/drawing/2014/main" id="{567421E9-75A4-447D-9A1E-EC6B98453569}"/>
              </a:ext>
            </a:extLst>
          </p:cNvPr>
          <p:cNvCxnSpPr>
            <a:cxnSpLocks/>
            <a:stCxn id="5" idx="2"/>
            <a:endCxn id="10" idx="0"/>
          </p:cNvCxnSpPr>
          <p:nvPr/>
        </p:nvCxnSpPr>
        <p:spPr>
          <a:xfrm>
            <a:off x="6094412" y="4158875"/>
            <a:ext cx="1724" cy="425269"/>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cxnSp>
        <p:nvCxnSpPr>
          <p:cNvPr id="21" name="Straight Arrow Connector 20">
            <a:extLst>
              <a:ext uri="{FF2B5EF4-FFF2-40B4-BE49-F238E27FC236}">
                <a16:creationId xmlns:a16="http://schemas.microsoft.com/office/drawing/2014/main" id="{1419F6E5-A562-483E-A2F7-4A4F283F7DC5}"/>
              </a:ext>
            </a:extLst>
          </p:cNvPr>
          <p:cNvCxnSpPr>
            <a:cxnSpLocks/>
            <a:stCxn id="5" idx="2"/>
            <a:endCxn id="11" idx="0"/>
          </p:cNvCxnSpPr>
          <p:nvPr/>
        </p:nvCxnSpPr>
        <p:spPr>
          <a:xfrm>
            <a:off x="6094412" y="4158875"/>
            <a:ext cx="2178280" cy="422253"/>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sp>
        <p:nvSpPr>
          <p:cNvPr id="25" name="Trapezoid 24">
            <a:extLst>
              <a:ext uri="{FF2B5EF4-FFF2-40B4-BE49-F238E27FC236}">
                <a16:creationId xmlns:a16="http://schemas.microsoft.com/office/drawing/2014/main" id="{5C4AA1BE-5D09-41DC-90C2-21ABBBAFF5A2}"/>
              </a:ext>
            </a:extLst>
          </p:cNvPr>
          <p:cNvSpPr/>
          <p:nvPr/>
        </p:nvSpPr>
        <p:spPr>
          <a:xfrm>
            <a:off x="3132202" y="5278053"/>
            <a:ext cx="1459923" cy="687093"/>
          </a:xfrm>
          <a:prstGeom prst="trapezoi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App master</a:t>
            </a:r>
            <a:endParaRPr lang="es-MX" dirty="0"/>
          </a:p>
        </p:txBody>
      </p:sp>
      <p:sp>
        <p:nvSpPr>
          <p:cNvPr id="26" name="Trapezoid 25">
            <a:extLst>
              <a:ext uri="{FF2B5EF4-FFF2-40B4-BE49-F238E27FC236}">
                <a16:creationId xmlns:a16="http://schemas.microsoft.com/office/drawing/2014/main" id="{B05F51EC-06EF-41F7-804C-EE6821E498B6}"/>
              </a:ext>
            </a:extLst>
          </p:cNvPr>
          <p:cNvSpPr/>
          <p:nvPr/>
        </p:nvSpPr>
        <p:spPr>
          <a:xfrm>
            <a:off x="5416192" y="5303520"/>
            <a:ext cx="1459923" cy="687093"/>
          </a:xfrm>
          <a:prstGeom prst="trapezoi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Map reduce</a:t>
            </a:r>
            <a:endParaRPr lang="es-MX" dirty="0"/>
          </a:p>
        </p:txBody>
      </p:sp>
      <p:sp>
        <p:nvSpPr>
          <p:cNvPr id="27" name="Trapezoid 26">
            <a:extLst>
              <a:ext uri="{FF2B5EF4-FFF2-40B4-BE49-F238E27FC236}">
                <a16:creationId xmlns:a16="http://schemas.microsoft.com/office/drawing/2014/main" id="{BFD433B9-9AFE-4419-9815-48ACE8D2977F}"/>
              </a:ext>
            </a:extLst>
          </p:cNvPr>
          <p:cNvSpPr/>
          <p:nvPr/>
        </p:nvSpPr>
        <p:spPr>
          <a:xfrm>
            <a:off x="7650164" y="5303520"/>
            <a:ext cx="1459923" cy="687093"/>
          </a:xfrm>
          <a:prstGeom prst="trapezoi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Map reduce</a:t>
            </a:r>
            <a:endParaRPr lang="es-MX" dirty="0"/>
          </a:p>
        </p:txBody>
      </p:sp>
      <p:sp>
        <p:nvSpPr>
          <p:cNvPr id="32" name="Trapezoid 31">
            <a:extLst>
              <a:ext uri="{FF2B5EF4-FFF2-40B4-BE49-F238E27FC236}">
                <a16:creationId xmlns:a16="http://schemas.microsoft.com/office/drawing/2014/main" id="{6FE0CC58-C30C-4767-8F43-4D83CE3DFE85}"/>
              </a:ext>
            </a:extLst>
          </p:cNvPr>
          <p:cNvSpPr/>
          <p:nvPr/>
        </p:nvSpPr>
        <p:spPr>
          <a:xfrm>
            <a:off x="3173384" y="5961426"/>
            <a:ext cx="1459923" cy="687093"/>
          </a:xfrm>
          <a:prstGeom prst="trapezoi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Map reduce</a:t>
            </a:r>
            <a:endParaRPr lang="es-MX" dirty="0"/>
          </a:p>
        </p:txBody>
      </p:sp>
      <p:cxnSp>
        <p:nvCxnSpPr>
          <p:cNvPr id="34" name="Connector: Curved 33">
            <a:extLst>
              <a:ext uri="{FF2B5EF4-FFF2-40B4-BE49-F238E27FC236}">
                <a16:creationId xmlns:a16="http://schemas.microsoft.com/office/drawing/2014/main" id="{C45675F4-D648-40F4-8915-DA6C931330C6}"/>
              </a:ext>
            </a:extLst>
          </p:cNvPr>
          <p:cNvCxnSpPr>
            <a:stCxn id="9" idx="2"/>
            <a:endCxn id="5" idx="1"/>
          </p:cNvCxnSpPr>
          <p:nvPr/>
        </p:nvCxnSpPr>
        <p:spPr>
          <a:xfrm rot="10800000" flipH="1">
            <a:off x="2890056" y="3551430"/>
            <a:ext cx="863234" cy="1428758"/>
          </a:xfrm>
          <a:prstGeom prst="curvedConnector3">
            <a:avLst>
              <a:gd name="adj1" fmla="val -26482"/>
            </a:avLst>
          </a:prstGeom>
          <a:ln w="76200">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8FA175CD-7E4E-49C0-8E61-3AA4FB48F979}"/>
              </a:ext>
            </a:extLst>
          </p:cNvPr>
          <p:cNvSpPr txBox="1"/>
          <p:nvPr/>
        </p:nvSpPr>
        <p:spPr>
          <a:xfrm>
            <a:off x="1903375" y="3335636"/>
            <a:ext cx="1328441" cy="369332"/>
          </a:xfrm>
          <a:prstGeom prst="rect">
            <a:avLst/>
          </a:prstGeom>
          <a:noFill/>
        </p:spPr>
        <p:txBody>
          <a:bodyPr wrap="none" rtlCol="0">
            <a:spAutoFit/>
          </a:bodyPr>
          <a:lstStyle/>
          <a:p>
            <a:r>
              <a:rPr lang="en-US" dirty="0"/>
              <a:t>Resources?</a:t>
            </a:r>
            <a:endParaRPr lang="es-MX" dirty="0"/>
          </a:p>
        </p:txBody>
      </p:sp>
    </p:spTree>
    <p:extLst>
      <p:ext uri="{BB962C8B-B14F-4D97-AF65-F5344CB8AC3E}">
        <p14:creationId xmlns:p14="http://schemas.microsoft.com/office/powerpoint/2010/main" val="199649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par>
                                <p:cTn id="20" presetID="10" presetClass="entr" presetSubtype="0" fill="hold"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par>
                                <p:cTn id="34" presetID="10" presetClass="exit" presetSubtype="0" fill="hold" grpId="1" nodeType="withEffect">
                                  <p:stCondLst>
                                    <p:cond delay="0"/>
                                  </p:stCondLst>
                                  <p:childTnLst>
                                    <p:animEffect transition="out" filter="fade">
                                      <p:cBhvr>
                                        <p:cTn id="35" dur="500"/>
                                        <p:tgtEl>
                                          <p:spTgt spid="35"/>
                                        </p:tgtEl>
                                      </p:cBhvr>
                                    </p:animEffect>
                                    <p:set>
                                      <p:cBhvr>
                                        <p:cTn id="36" dur="1" fill="hold">
                                          <p:stCondLst>
                                            <p:cond delay="499"/>
                                          </p:stCondLst>
                                        </p:cTn>
                                        <p:tgtEl>
                                          <p:spTgt spid="35"/>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34"/>
                                        </p:tgtEl>
                                      </p:cBhvr>
                                    </p:animEffect>
                                    <p:set>
                                      <p:cBhvr>
                                        <p:cTn id="39"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5" grpId="0" animBg="1"/>
      <p:bldP spid="26" grpId="0" animBg="1"/>
      <p:bldP spid="27" grpId="0" animBg="1"/>
      <p:bldP spid="32" grpId="0" animBg="1"/>
      <p:bldP spid="35" grpId="0"/>
      <p:bldP spid="3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78F5C-CC1D-4E77-83E5-B2B8AD619496}"/>
              </a:ext>
            </a:extLst>
          </p:cNvPr>
          <p:cNvSpPr>
            <a:spLocks noGrp="1"/>
          </p:cNvSpPr>
          <p:nvPr>
            <p:ph type="title"/>
          </p:nvPr>
        </p:nvSpPr>
        <p:spPr/>
        <p:txBody>
          <a:bodyPr/>
          <a:lstStyle/>
          <a:p>
            <a:r>
              <a:rPr lang="en-US" dirty="0"/>
              <a:t>Map reduce</a:t>
            </a:r>
            <a:endParaRPr lang="es-MX" dirty="0"/>
          </a:p>
        </p:txBody>
      </p:sp>
      <p:graphicFrame>
        <p:nvGraphicFramePr>
          <p:cNvPr id="4" name="Table 3">
            <a:extLst>
              <a:ext uri="{FF2B5EF4-FFF2-40B4-BE49-F238E27FC236}">
                <a16:creationId xmlns:a16="http://schemas.microsoft.com/office/drawing/2014/main" id="{95D5FD0B-9B1B-470D-ABE8-DFD3588E86A7}"/>
              </a:ext>
            </a:extLst>
          </p:cNvPr>
          <p:cNvGraphicFramePr>
            <a:graphicFrameLocks noGrp="1"/>
          </p:cNvGraphicFramePr>
          <p:nvPr>
            <p:extLst>
              <p:ext uri="{D42A27DB-BD31-4B8C-83A1-F6EECF244321}">
                <p14:modId xmlns:p14="http://schemas.microsoft.com/office/powerpoint/2010/main" val="2716292204"/>
              </p:ext>
            </p:extLst>
          </p:nvPr>
        </p:nvGraphicFramePr>
        <p:xfrm>
          <a:off x="2494012" y="2420888"/>
          <a:ext cx="2520279" cy="2595880"/>
        </p:xfrm>
        <a:graphic>
          <a:graphicData uri="http://schemas.openxmlformats.org/drawingml/2006/table">
            <a:tbl>
              <a:tblPr bandRow="1">
                <a:tableStyleId>{5C22544A-7EE6-4342-B048-85BDC9FD1C3A}</a:tableStyleId>
              </a:tblPr>
              <a:tblGrid>
                <a:gridCol w="2520279">
                  <a:extLst>
                    <a:ext uri="{9D8B030D-6E8A-4147-A177-3AD203B41FA5}">
                      <a16:colId xmlns:a16="http://schemas.microsoft.com/office/drawing/2014/main" val="1529213129"/>
                    </a:ext>
                  </a:extLst>
                </a:gridCol>
              </a:tblGrid>
              <a:tr h="370840">
                <a:tc>
                  <a:txBody>
                    <a:bodyPr/>
                    <a:lstStyle/>
                    <a:p>
                      <a:r>
                        <a:rPr lang="en-US" sz="1800" b="0" i="0" kern="1200" dirty="0">
                          <a:solidFill>
                            <a:schemeClr val="dk1"/>
                          </a:solidFill>
                          <a:effectLst/>
                          <a:latin typeface="+mn-lt"/>
                          <a:ea typeface="+mn-ea"/>
                          <a:cs typeface="+mn-cs"/>
                        </a:rPr>
                        <a:t>Lorem Ipsum….</a:t>
                      </a:r>
                      <a:endParaRPr lang="es-MX" b="0" dirty="0"/>
                    </a:p>
                  </a:txBody>
                  <a:tcPr/>
                </a:tc>
                <a:extLst>
                  <a:ext uri="{0D108BD9-81ED-4DB2-BD59-A6C34878D82A}">
                    <a16:rowId xmlns:a16="http://schemas.microsoft.com/office/drawing/2014/main" val="2084971094"/>
                  </a:ext>
                </a:extLst>
              </a:tr>
              <a:tr h="370840">
                <a:tc>
                  <a:txBody>
                    <a:bodyPr/>
                    <a:lstStyle/>
                    <a:p>
                      <a:r>
                        <a:rPr lang="en-US" sz="1800" b="0" i="0" kern="1200" dirty="0">
                          <a:solidFill>
                            <a:schemeClr val="dk1"/>
                          </a:solidFill>
                          <a:effectLst/>
                          <a:latin typeface="+mn-lt"/>
                          <a:ea typeface="+mn-ea"/>
                          <a:cs typeface="+mn-cs"/>
                        </a:rPr>
                        <a:t>Lorem Ipsum….</a:t>
                      </a:r>
                      <a:endParaRPr lang="es-MX" dirty="0"/>
                    </a:p>
                  </a:txBody>
                  <a:tcPr/>
                </a:tc>
                <a:extLst>
                  <a:ext uri="{0D108BD9-81ED-4DB2-BD59-A6C34878D82A}">
                    <a16:rowId xmlns:a16="http://schemas.microsoft.com/office/drawing/2014/main" val="3659854495"/>
                  </a:ext>
                </a:extLst>
              </a:tr>
              <a:tr h="370840">
                <a:tc>
                  <a:txBody>
                    <a:bodyPr/>
                    <a:lstStyle/>
                    <a:p>
                      <a:r>
                        <a:rPr lang="en-US" sz="1800" b="0" i="0" kern="1200" dirty="0">
                          <a:solidFill>
                            <a:schemeClr val="dk1"/>
                          </a:solidFill>
                          <a:effectLst/>
                          <a:latin typeface="+mn-lt"/>
                          <a:ea typeface="+mn-ea"/>
                          <a:cs typeface="+mn-cs"/>
                        </a:rPr>
                        <a:t>Lorem Ipsum….</a:t>
                      </a:r>
                      <a:endParaRPr lang="es-MX" dirty="0"/>
                    </a:p>
                  </a:txBody>
                  <a:tcPr/>
                </a:tc>
                <a:extLst>
                  <a:ext uri="{0D108BD9-81ED-4DB2-BD59-A6C34878D82A}">
                    <a16:rowId xmlns:a16="http://schemas.microsoft.com/office/drawing/2014/main" val="2834700965"/>
                  </a:ext>
                </a:extLst>
              </a:tr>
              <a:tr h="370840">
                <a:tc>
                  <a:txBody>
                    <a:bodyPr/>
                    <a:lstStyle/>
                    <a:p>
                      <a:r>
                        <a:rPr lang="en-US" sz="1800" b="0" i="0" kern="1200" dirty="0">
                          <a:solidFill>
                            <a:schemeClr val="dk1"/>
                          </a:solidFill>
                          <a:effectLst/>
                          <a:latin typeface="+mn-lt"/>
                          <a:ea typeface="+mn-ea"/>
                          <a:cs typeface="+mn-cs"/>
                        </a:rPr>
                        <a:t>Lorem Ipsum….</a:t>
                      </a:r>
                      <a:endParaRPr lang="es-MX" dirty="0"/>
                    </a:p>
                  </a:txBody>
                  <a:tcPr/>
                </a:tc>
                <a:extLst>
                  <a:ext uri="{0D108BD9-81ED-4DB2-BD59-A6C34878D82A}">
                    <a16:rowId xmlns:a16="http://schemas.microsoft.com/office/drawing/2014/main" val="2219699099"/>
                  </a:ext>
                </a:extLst>
              </a:tr>
              <a:tr h="370840">
                <a:tc>
                  <a:txBody>
                    <a:bodyPr/>
                    <a:lstStyle/>
                    <a:p>
                      <a:r>
                        <a:rPr lang="en-US" sz="1800" b="0" i="0" kern="1200" dirty="0">
                          <a:solidFill>
                            <a:schemeClr val="dk1"/>
                          </a:solidFill>
                          <a:effectLst/>
                          <a:latin typeface="+mn-lt"/>
                          <a:ea typeface="+mn-ea"/>
                          <a:cs typeface="+mn-cs"/>
                        </a:rPr>
                        <a:t>Lorem Ipsum….</a:t>
                      </a:r>
                      <a:endParaRPr lang="es-MX" dirty="0"/>
                    </a:p>
                  </a:txBody>
                  <a:tcPr/>
                </a:tc>
                <a:extLst>
                  <a:ext uri="{0D108BD9-81ED-4DB2-BD59-A6C34878D82A}">
                    <a16:rowId xmlns:a16="http://schemas.microsoft.com/office/drawing/2014/main" val="3784030970"/>
                  </a:ext>
                </a:extLst>
              </a:tr>
              <a:tr h="370840">
                <a:tc>
                  <a:txBody>
                    <a:bodyPr/>
                    <a:lstStyle/>
                    <a:p>
                      <a:r>
                        <a:rPr lang="en-US" sz="1800" b="0" i="0" kern="1200" dirty="0">
                          <a:solidFill>
                            <a:schemeClr val="dk1"/>
                          </a:solidFill>
                          <a:effectLst/>
                          <a:latin typeface="+mn-lt"/>
                          <a:ea typeface="+mn-ea"/>
                          <a:cs typeface="+mn-cs"/>
                        </a:rPr>
                        <a:t>Lorem Ipsum….</a:t>
                      </a:r>
                      <a:endParaRPr lang="es-MX" dirty="0"/>
                    </a:p>
                  </a:txBody>
                  <a:tcPr/>
                </a:tc>
                <a:extLst>
                  <a:ext uri="{0D108BD9-81ED-4DB2-BD59-A6C34878D82A}">
                    <a16:rowId xmlns:a16="http://schemas.microsoft.com/office/drawing/2014/main" val="2108677365"/>
                  </a:ext>
                </a:extLst>
              </a:tr>
              <a:tr h="370840">
                <a:tc>
                  <a:txBody>
                    <a:bodyPr/>
                    <a:lstStyle/>
                    <a:p>
                      <a:r>
                        <a:rPr lang="en-US" sz="1800" b="0" i="0" kern="1200" dirty="0">
                          <a:solidFill>
                            <a:schemeClr val="dk1"/>
                          </a:solidFill>
                          <a:effectLst/>
                          <a:latin typeface="+mn-lt"/>
                          <a:ea typeface="+mn-ea"/>
                          <a:cs typeface="+mn-cs"/>
                        </a:rPr>
                        <a:t>Lorem Ipsum….</a:t>
                      </a:r>
                      <a:endParaRPr lang="es-MX" dirty="0"/>
                    </a:p>
                  </a:txBody>
                  <a:tcPr/>
                </a:tc>
                <a:extLst>
                  <a:ext uri="{0D108BD9-81ED-4DB2-BD59-A6C34878D82A}">
                    <a16:rowId xmlns:a16="http://schemas.microsoft.com/office/drawing/2014/main" val="1138498946"/>
                  </a:ext>
                </a:extLst>
              </a:tr>
            </a:tbl>
          </a:graphicData>
        </a:graphic>
      </p:graphicFrame>
      <p:graphicFrame>
        <p:nvGraphicFramePr>
          <p:cNvPr id="5" name="Table 4">
            <a:extLst>
              <a:ext uri="{FF2B5EF4-FFF2-40B4-BE49-F238E27FC236}">
                <a16:creationId xmlns:a16="http://schemas.microsoft.com/office/drawing/2014/main" id="{2794B86F-94A6-4239-ABD8-24BE493872F4}"/>
              </a:ext>
            </a:extLst>
          </p:cNvPr>
          <p:cNvGraphicFramePr>
            <a:graphicFrameLocks noGrp="1"/>
          </p:cNvGraphicFramePr>
          <p:nvPr>
            <p:extLst>
              <p:ext uri="{D42A27DB-BD31-4B8C-83A1-F6EECF244321}">
                <p14:modId xmlns:p14="http://schemas.microsoft.com/office/powerpoint/2010/main" val="3162301091"/>
              </p:ext>
            </p:extLst>
          </p:nvPr>
        </p:nvGraphicFramePr>
        <p:xfrm>
          <a:off x="6094412" y="2420888"/>
          <a:ext cx="2808312" cy="2595880"/>
        </p:xfrm>
        <a:graphic>
          <a:graphicData uri="http://schemas.openxmlformats.org/drawingml/2006/table">
            <a:tbl>
              <a:tblPr bandRow="1">
                <a:tableStyleId>{5C22544A-7EE6-4342-B048-85BDC9FD1C3A}</a:tableStyleId>
              </a:tblPr>
              <a:tblGrid>
                <a:gridCol w="2808312">
                  <a:extLst>
                    <a:ext uri="{9D8B030D-6E8A-4147-A177-3AD203B41FA5}">
                      <a16:colId xmlns:a16="http://schemas.microsoft.com/office/drawing/2014/main" val="1529213129"/>
                    </a:ext>
                  </a:extLst>
                </a:gridCol>
              </a:tblGrid>
              <a:tr h="370840">
                <a:tc>
                  <a:txBody>
                    <a:bodyPr/>
                    <a:lstStyle/>
                    <a:p>
                      <a:r>
                        <a:rPr lang="en-US" sz="1800" b="0" i="0" kern="1200" dirty="0">
                          <a:solidFill>
                            <a:schemeClr val="dk1"/>
                          </a:solidFill>
                          <a:effectLst/>
                          <a:latin typeface="+mn-lt"/>
                          <a:ea typeface="+mn-ea"/>
                          <a:cs typeface="+mn-cs"/>
                        </a:rPr>
                        <a:t>“Lorem”: 1, “Ipsum”: 1….</a:t>
                      </a:r>
                      <a:endParaRPr lang="es-MX" b="0" dirty="0"/>
                    </a:p>
                  </a:txBody>
                  <a:tcPr/>
                </a:tc>
                <a:extLst>
                  <a:ext uri="{0D108BD9-81ED-4DB2-BD59-A6C34878D82A}">
                    <a16:rowId xmlns:a16="http://schemas.microsoft.com/office/drawing/2014/main" val="2084971094"/>
                  </a:ext>
                </a:extLst>
              </a:tr>
              <a:tr h="370840">
                <a:tc>
                  <a:txBody>
                    <a:bodyPr/>
                    <a:lstStyle/>
                    <a:p>
                      <a:r>
                        <a:rPr lang="en-US" sz="1800" b="0" i="0" kern="1200" dirty="0">
                          <a:solidFill>
                            <a:schemeClr val="dk1"/>
                          </a:solidFill>
                          <a:effectLst/>
                          <a:latin typeface="+mn-lt"/>
                          <a:ea typeface="+mn-ea"/>
                          <a:cs typeface="+mn-cs"/>
                        </a:rPr>
                        <a:t>“Lorem”: 1, “Ipsum”: 1….</a:t>
                      </a:r>
                      <a:endParaRPr lang="es-MX" dirty="0"/>
                    </a:p>
                  </a:txBody>
                  <a:tcPr/>
                </a:tc>
                <a:extLst>
                  <a:ext uri="{0D108BD9-81ED-4DB2-BD59-A6C34878D82A}">
                    <a16:rowId xmlns:a16="http://schemas.microsoft.com/office/drawing/2014/main" val="3659854495"/>
                  </a:ext>
                </a:extLst>
              </a:tr>
              <a:tr h="370840">
                <a:tc>
                  <a:txBody>
                    <a:bodyPr/>
                    <a:lstStyle/>
                    <a:p>
                      <a:r>
                        <a:rPr lang="en-US" sz="1800" b="0" i="0" kern="1200" dirty="0">
                          <a:solidFill>
                            <a:schemeClr val="dk1"/>
                          </a:solidFill>
                          <a:effectLst/>
                          <a:latin typeface="+mn-lt"/>
                          <a:ea typeface="+mn-ea"/>
                          <a:cs typeface="+mn-cs"/>
                        </a:rPr>
                        <a:t>“Lorem”: 1, “Ipsum”: 1….</a:t>
                      </a:r>
                      <a:endParaRPr lang="es-MX" dirty="0"/>
                    </a:p>
                  </a:txBody>
                  <a:tcPr/>
                </a:tc>
                <a:extLst>
                  <a:ext uri="{0D108BD9-81ED-4DB2-BD59-A6C34878D82A}">
                    <a16:rowId xmlns:a16="http://schemas.microsoft.com/office/drawing/2014/main" val="2834700965"/>
                  </a:ext>
                </a:extLst>
              </a:tr>
              <a:tr h="370840">
                <a:tc>
                  <a:txBody>
                    <a:bodyPr/>
                    <a:lstStyle/>
                    <a:p>
                      <a:r>
                        <a:rPr lang="en-US" sz="1800" b="0" i="0" kern="1200" dirty="0">
                          <a:solidFill>
                            <a:schemeClr val="dk1"/>
                          </a:solidFill>
                          <a:effectLst/>
                          <a:latin typeface="+mn-lt"/>
                          <a:ea typeface="+mn-ea"/>
                          <a:cs typeface="+mn-cs"/>
                        </a:rPr>
                        <a:t>“Lorem”: 1, “Ipsum”: 1….</a:t>
                      </a:r>
                      <a:endParaRPr lang="es-MX" dirty="0"/>
                    </a:p>
                  </a:txBody>
                  <a:tcPr/>
                </a:tc>
                <a:extLst>
                  <a:ext uri="{0D108BD9-81ED-4DB2-BD59-A6C34878D82A}">
                    <a16:rowId xmlns:a16="http://schemas.microsoft.com/office/drawing/2014/main" val="2219699099"/>
                  </a:ext>
                </a:extLst>
              </a:tr>
              <a:tr h="370840">
                <a:tc>
                  <a:txBody>
                    <a:bodyPr/>
                    <a:lstStyle/>
                    <a:p>
                      <a:r>
                        <a:rPr kumimoji="0" lang="en-US" sz="1800" b="0" i="0" u="none" strike="noStrike" kern="1200" cap="none" spc="0" normalizeH="0" baseline="0" noProof="0">
                          <a:ln>
                            <a:noFill/>
                          </a:ln>
                          <a:solidFill>
                            <a:srgbClr val="000000"/>
                          </a:solidFill>
                          <a:effectLst/>
                          <a:uLnTx/>
                          <a:uFillTx/>
                          <a:latin typeface="Franklin Gothic Medium"/>
                          <a:ea typeface="+mn-ea"/>
                          <a:cs typeface="+mn-cs"/>
                        </a:rPr>
                        <a:t>“Lorem”: 1, “Ipsum”: 1….</a:t>
                      </a:r>
                      <a:endParaRPr lang="es-MX" dirty="0"/>
                    </a:p>
                  </a:txBody>
                  <a:tcPr/>
                </a:tc>
                <a:extLst>
                  <a:ext uri="{0D108BD9-81ED-4DB2-BD59-A6C34878D82A}">
                    <a16:rowId xmlns:a16="http://schemas.microsoft.com/office/drawing/2014/main" val="3784030970"/>
                  </a:ext>
                </a:extLst>
              </a:tr>
              <a:tr h="370840">
                <a:tc>
                  <a:txBody>
                    <a:bodyPr/>
                    <a:lstStyle/>
                    <a:p>
                      <a:r>
                        <a:rPr kumimoji="0" lang="en-US" sz="1800" b="0" i="0" u="none" strike="noStrike" kern="1200" cap="none" spc="0" normalizeH="0" baseline="0" noProof="0" dirty="0">
                          <a:ln>
                            <a:noFill/>
                          </a:ln>
                          <a:solidFill>
                            <a:srgbClr val="000000"/>
                          </a:solidFill>
                          <a:effectLst/>
                          <a:uLnTx/>
                          <a:uFillTx/>
                          <a:latin typeface="Franklin Gothic Medium"/>
                          <a:ea typeface="+mn-ea"/>
                          <a:cs typeface="+mn-cs"/>
                        </a:rPr>
                        <a:t>“Lorem”: 1, “Ipsum”: 1….</a:t>
                      </a:r>
                      <a:endParaRPr lang="es-MX" dirty="0"/>
                    </a:p>
                  </a:txBody>
                  <a:tcPr/>
                </a:tc>
                <a:extLst>
                  <a:ext uri="{0D108BD9-81ED-4DB2-BD59-A6C34878D82A}">
                    <a16:rowId xmlns:a16="http://schemas.microsoft.com/office/drawing/2014/main" val="2108677365"/>
                  </a:ext>
                </a:extLst>
              </a:tr>
              <a:tr h="370840">
                <a:tc>
                  <a:txBody>
                    <a:bodyPr/>
                    <a:lstStyle/>
                    <a:p>
                      <a:r>
                        <a:rPr lang="en-US" sz="1800" b="0" i="0" kern="1200" dirty="0">
                          <a:solidFill>
                            <a:schemeClr val="dk1"/>
                          </a:solidFill>
                          <a:effectLst/>
                          <a:latin typeface="+mn-lt"/>
                          <a:ea typeface="+mn-ea"/>
                          <a:cs typeface="+mn-cs"/>
                        </a:rPr>
                        <a:t>“Lorem”: 1, “Ipsum”: 1….</a:t>
                      </a:r>
                      <a:endParaRPr lang="es-MX" dirty="0"/>
                    </a:p>
                  </a:txBody>
                  <a:tcPr/>
                </a:tc>
                <a:extLst>
                  <a:ext uri="{0D108BD9-81ED-4DB2-BD59-A6C34878D82A}">
                    <a16:rowId xmlns:a16="http://schemas.microsoft.com/office/drawing/2014/main" val="1138498946"/>
                  </a:ext>
                </a:extLst>
              </a:tr>
            </a:tbl>
          </a:graphicData>
        </a:graphic>
      </p:graphicFrame>
      <p:sp>
        <p:nvSpPr>
          <p:cNvPr id="6" name="TextBox 5">
            <a:extLst>
              <a:ext uri="{FF2B5EF4-FFF2-40B4-BE49-F238E27FC236}">
                <a16:creationId xmlns:a16="http://schemas.microsoft.com/office/drawing/2014/main" id="{70B7CC4B-C2B2-4298-9D0E-913B65433791}"/>
              </a:ext>
            </a:extLst>
          </p:cNvPr>
          <p:cNvSpPr txBox="1"/>
          <p:nvPr/>
        </p:nvSpPr>
        <p:spPr>
          <a:xfrm>
            <a:off x="5044076" y="1863071"/>
            <a:ext cx="955711" cy="584775"/>
          </a:xfrm>
          <a:prstGeom prst="rect">
            <a:avLst/>
          </a:prstGeom>
          <a:noFill/>
        </p:spPr>
        <p:txBody>
          <a:bodyPr wrap="none" rtlCol="0">
            <a:spAutoFit/>
          </a:bodyPr>
          <a:lstStyle/>
          <a:p>
            <a:r>
              <a:rPr lang="en-US" sz="3200" dirty="0">
                <a:ln w="0"/>
                <a:solidFill>
                  <a:schemeClr val="accent1"/>
                </a:solidFill>
                <a:effectLst>
                  <a:outerShdw blurRad="38100" dist="25400" dir="5400000" algn="ctr" rotWithShape="0">
                    <a:srgbClr val="6E747A">
                      <a:alpha val="43000"/>
                    </a:srgbClr>
                  </a:outerShdw>
                </a:effectLst>
              </a:rPr>
              <a:t>Map</a:t>
            </a:r>
            <a:endParaRPr lang="es-MX" sz="32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08698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Empresarial Contraste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870690_TF02895266.potx" id="{662AE8D8-24CF-4300-88CA-77AD0B4045E0}" vid="{53658028-3D1B-4AA4-8E7B-3BB150406BCD}"/>
    </a:ext>
  </a:extLst>
</a:theme>
</file>

<file path=ppt/theme/theme2.xml><?xml version="1.0" encoding="utf-8"?>
<a:theme xmlns:a="http://schemas.openxmlformats.org/drawingml/2006/main" name="Tema de Offic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7C80FAF7-F941-4D3E-A3C3-283A611079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2F2BE50-DDB3-465B-A26E-975A276D4362}">
  <ds:schemaRefs>
    <ds:schemaRef ds:uri="http://schemas.microsoft.com/sharepoint/v3/contenttype/forms"/>
  </ds:schemaRefs>
</ds:datastoreItem>
</file>

<file path=customXml/itemProps3.xml><?xml version="1.0" encoding="utf-8"?>
<ds:datastoreItem xmlns:ds="http://schemas.openxmlformats.org/officeDocument/2006/customXml" ds:itemID="{99220E13-D325-4A9E-AA7A-0D1409275EB9}">
  <ds:schemaRefs>
    <ds:schemaRef ds:uri="http://purl.org/dc/dcmitype/"/>
    <ds:schemaRef ds:uri="40262f94-9f35-4ac3-9a90-690165a166b7"/>
    <ds:schemaRef ds:uri="a4f35948-e619-41b3-aa29-22878b09cfd2"/>
    <ds:schemaRef ds:uri="http://purl.org/dc/elements/1.1/"/>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Presentación empresarial de contraste (panorámica)</Template>
  <TotalTime>1830</TotalTime>
  <Words>847</Words>
  <Application>Microsoft Office PowerPoint</Application>
  <PresentationFormat>Custom</PresentationFormat>
  <Paragraphs>144</Paragraphs>
  <Slides>11</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Franklin Gothic Medium</vt:lpstr>
      <vt:lpstr>Empresarial Contraste 16x9</vt:lpstr>
      <vt:lpstr>Hadoop</vt:lpstr>
      <vt:lpstr>Programa</vt:lpstr>
      <vt:lpstr>¿Qué es Hadoop?</vt:lpstr>
      <vt:lpstr>¿Por qué es importante?</vt:lpstr>
      <vt:lpstr>Componentes de Hadoop</vt:lpstr>
      <vt:lpstr>Hadoop Distributed File System (HDFS)</vt:lpstr>
      <vt:lpstr>Hadoop Distributed File System (HDFS)</vt:lpstr>
      <vt:lpstr>Yet Another Resource Negotiator (YARN)</vt:lpstr>
      <vt:lpstr>Map reduce</vt:lpstr>
      <vt:lpstr>Map reduce</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de software</dc:title>
  <dc:creator>Antonio reKiem</dc:creator>
  <cp:lastModifiedBy>Antonio</cp:lastModifiedBy>
  <cp:revision>97</cp:revision>
  <dcterms:created xsi:type="dcterms:W3CDTF">2018-04-09T07:32:49Z</dcterms:created>
  <dcterms:modified xsi:type="dcterms:W3CDTF">2018-05-17T07:54:36Z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