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82" r:id="rId13"/>
    <p:sldId id="283" r:id="rId1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58" autoAdjust="0"/>
  </p:normalViewPr>
  <p:slideViewPr>
    <p:cSldViewPr showGuides="1">
      <p:cViewPr varScale="1">
        <p:scale>
          <a:sx n="81" d="100"/>
          <a:sy n="81" d="100"/>
        </p:scale>
        <p:origin x="547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15/05/2018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603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15/05/2018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Procesamiento Masivo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Antonio Ortiz Pola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8166-4671-41CE-B567-F3F462F3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Círculo</a:t>
            </a:r>
            <a:r>
              <a:rPr lang="en-US" dirty="0"/>
              <a:t> de </a:t>
            </a:r>
            <a:r>
              <a:rPr lang="en-US" dirty="0" err="1"/>
              <a:t>pureza</a:t>
            </a:r>
            <a:r>
              <a:rPr lang="en-US" dirty="0"/>
              <a:t> </a:t>
            </a:r>
            <a:r>
              <a:rPr lang="en-US" dirty="0" err="1"/>
              <a:t>rodeado</a:t>
            </a:r>
            <a:r>
              <a:rPr lang="en-US" dirty="0"/>
              <a:t> por un Delgado </a:t>
            </a:r>
            <a:r>
              <a:rPr lang="en-US" dirty="0" err="1"/>
              <a:t>círculo</a:t>
            </a:r>
            <a:r>
              <a:rPr lang="en-US" dirty="0"/>
              <a:t> de </a:t>
            </a:r>
            <a:r>
              <a:rPr lang="en-US" dirty="0" err="1"/>
              <a:t>impureza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452-399E-4E75-8E52-610850CF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que los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efectivos</a:t>
            </a:r>
            <a:r>
              <a:rPr lang="en-US" dirty="0"/>
              <a:t>,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externa, </a:t>
            </a:r>
            <a:r>
              <a:rPr lang="en-US" dirty="0" err="1"/>
              <a:t>generando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secundarios</a:t>
            </a:r>
            <a:endParaRPr lang="en-US" dirty="0"/>
          </a:p>
          <a:p>
            <a:r>
              <a:rPr lang="en-US" dirty="0" err="1"/>
              <a:t>Así</a:t>
            </a:r>
            <a:r>
              <a:rPr lang="en-US" dirty="0"/>
              <a:t> que se </a:t>
            </a:r>
            <a:r>
              <a:rPr lang="en-US" dirty="0" err="1"/>
              <a:t>mantienen</a:t>
            </a:r>
            <a:r>
              <a:rPr lang="en-US" dirty="0"/>
              <a:t> las </a:t>
            </a:r>
            <a:r>
              <a:rPr lang="en-US" dirty="0" err="1"/>
              <a:t>impurezas</a:t>
            </a:r>
            <a:r>
              <a:rPr lang="en-US" dirty="0"/>
              <a:t> (</a:t>
            </a:r>
            <a:r>
              <a:rPr lang="en-US" dirty="0" err="1"/>
              <a:t>partes</a:t>
            </a:r>
            <a:r>
              <a:rPr lang="en-US" dirty="0"/>
              <a:t> no </a:t>
            </a:r>
            <a:r>
              <a:rPr lang="en-US" dirty="0" err="1"/>
              <a:t>funcionales</a:t>
            </a:r>
            <a:r>
              <a:rPr lang="en-US" dirty="0"/>
              <a:t>)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círculo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de lo possible</a:t>
            </a:r>
          </a:p>
          <a:p>
            <a:r>
              <a:rPr lang="en-US" dirty="0"/>
              <a:t>Como un </a:t>
            </a:r>
            <a:r>
              <a:rPr lang="en-US" dirty="0" err="1"/>
              <a:t>tren</a:t>
            </a:r>
            <a:r>
              <a:rPr lang="en-US" dirty="0"/>
              <a:t>,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bajarte</a:t>
            </a:r>
            <a:r>
              <a:rPr lang="en-US" dirty="0"/>
              <a:t> o </a:t>
            </a:r>
            <a:r>
              <a:rPr lang="en-US" dirty="0" err="1"/>
              <a:t>subirte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paradas</a:t>
            </a:r>
            <a:r>
              <a:rPr lang="en-US" dirty="0"/>
              <a:t>, no </a:t>
            </a:r>
            <a:r>
              <a:rPr lang="en-US" dirty="0" err="1"/>
              <a:t>en</a:t>
            </a:r>
            <a:r>
              <a:rPr lang="en-US" dirty="0"/>
              <a:t> medio de </a:t>
            </a:r>
            <a:r>
              <a:rPr lang="en-US" dirty="0" err="1"/>
              <a:t>ellas</a:t>
            </a:r>
            <a:r>
              <a:rPr lang="en-US" dirty="0"/>
              <a:t>.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//</a:t>
            </a:r>
            <a:r>
              <a:rPr lang="en-US" sz="1700" dirty="0" err="1">
                <a:latin typeface="Consolas" panose="020B0609020204030204" pitchFamily="49" charset="0"/>
              </a:rPr>
              <a:t>Acciones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</a:rPr>
              <a:t>mutables</a:t>
            </a:r>
            <a:endParaRPr lang="en-US" sz="1700" dirty="0">
              <a:latin typeface="Consolas" panose="020B0609020204030204" pitchFamily="49" charset="0"/>
            </a:endParaRPr>
          </a:p>
          <a:p>
            <a:pPr marL="1371600" indent="0">
              <a:spcBef>
                <a:spcPts val="0"/>
              </a:spcBef>
              <a:buNone/>
            </a:pPr>
            <a:r>
              <a:rPr lang="es-MX" sz="1700" dirty="0" err="1">
                <a:latin typeface="Consolas" panose="020B0609020204030204" pitchFamily="49" charset="0"/>
              </a:rPr>
              <a:t>numbers</a:t>
            </a:r>
            <a:endParaRPr lang="es-MX" sz="1700" dirty="0">
              <a:latin typeface="Consolas" panose="020B0609020204030204" pitchFamily="49" charset="0"/>
            </a:endParaRPr>
          </a:p>
          <a:p>
            <a:pPr marL="1371600" indent="0">
              <a:spcBef>
                <a:spcPts val="0"/>
              </a:spcBef>
              <a:buNone/>
            </a:pPr>
            <a:r>
              <a:rPr lang="es-MX" sz="1700" dirty="0">
                <a:latin typeface="Consolas" panose="020B0609020204030204" pitchFamily="49" charset="0"/>
              </a:rPr>
              <a:t>    .</a:t>
            </a:r>
            <a:r>
              <a:rPr lang="es-MX" sz="1700" dirty="0" err="1">
                <a:latin typeface="Consolas" panose="020B0609020204030204" pitchFamily="49" charset="0"/>
              </a:rPr>
              <a:t>Where</a:t>
            </a:r>
            <a:r>
              <a:rPr lang="es-MX" sz="1700" dirty="0">
                <a:latin typeface="Consolas" panose="020B0609020204030204" pitchFamily="49" charset="0"/>
              </a:rPr>
              <a:t>(IsGT3)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s-MX" sz="1700" dirty="0">
                <a:latin typeface="Consolas" panose="020B0609020204030204" pitchFamily="49" charset="0"/>
              </a:rPr>
              <a:t>    .</a:t>
            </a:r>
            <a:r>
              <a:rPr lang="es-MX" sz="1700" dirty="0" err="1">
                <a:latin typeface="Consolas" panose="020B0609020204030204" pitchFamily="49" charset="0"/>
              </a:rPr>
              <a:t>Where</a:t>
            </a:r>
            <a:r>
              <a:rPr lang="es-MX" sz="1700" dirty="0">
                <a:latin typeface="Consolas" panose="020B0609020204030204" pitchFamily="49" charset="0"/>
              </a:rPr>
              <a:t>(</a:t>
            </a:r>
            <a:r>
              <a:rPr lang="es-MX" sz="1700" dirty="0" err="1">
                <a:latin typeface="Consolas" panose="020B0609020204030204" pitchFamily="49" charset="0"/>
              </a:rPr>
              <a:t>IsEven</a:t>
            </a:r>
            <a:r>
              <a:rPr lang="es-MX" sz="1700" dirty="0">
                <a:latin typeface="Consolas" panose="020B0609020204030204" pitchFamily="49" charset="0"/>
              </a:rPr>
              <a:t>)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s-MX" sz="1700" dirty="0">
                <a:latin typeface="Consolas" panose="020B0609020204030204" pitchFamily="49" charset="0"/>
              </a:rPr>
              <a:t>    .</a:t>
            </a:r>
            <a:r>
              <a:rPr lang="es-MX" sz="1700" dirty="0" err="1">
                <a:latin typeface="Consolas" panose="020B0609020204030204" pitchFamily="49" charset="0"/>
              </a:rPr>
              <a:t>Select</a:t>
            </a:r>
            <a:r>
              <a:rPr lang="es-MX" sz="1700" dirty="0">
                <a:latin typeface="Consolas" panose="020B0609020204030204" pitchFamily="49" charset="0"/>
              </a:rPr>
              <a:t>(</a:t>
            </a:r>
            <a:r>
              <a:rPr lang="es-MX" sz="1700" dirty="0" err="1">
                <a:latin typeface="Consolas" panose="020B0609020204030204" pitchFamily="49" charset="0"/>
              </a:rPr>
              <a:t>DoubleIt</a:t>
            </a:r>
            <a:r>
              <a:rPr lang="es-MX" sz="1700" dirty="0">
                <a:latin typeface="Consolas" panose="020B0609020204030204" pitchFamily="49" charset="0"/>
              </a:rPr>
              <a:t>)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s-MX" sz="1700" dirty="0">
                <a:latin typeface="Consolas" panose="020B0609020204030204" pitchFamily="49" charset="0"/>
              </a:rPr>
              <a:t>    .</a:t>
            </a:r>
            <a:r>
              <a:rPr lang="es-MX" sz="1700" dirty="0" err="1">
                <a:latin typeface="Consolas" panose="020B0609020204030204" pitchFamily="49" charset="0"/>
              </a:rPr>
              <a:t>First</a:t>
            </a:r>
            <a:r>
              <a:rPr lang="es-MX" sz="1700" dirty="0">
                <a:latin typeface="Consolas" panose="020B0609020204030204" pitchFamily="49" charset="0"/>
              </a:rPr>
              <a:t>();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/</a:t>
            </a:r>
            <a:r>
              <a:rPr lang="es-MX" sz="1700" dirty="0">
                <a:latin typeface="Consolas" panose="020B0609020204030204" pitchFamily="49" charset="0"/>
              </a:rPr>
              <a:t>/Salvar resultados</a:t>
            </a:r>
            <a:endParaRPr 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Big data? </a:t>
            </a:r>
          </a:p>
          <a:p>
            <a:r>
              <a:rPr lang="es-MX" dirty="0"/>
              <a:t>Concurrencia, paralelismo e inmutabilidad</a:t>
            </a:r>
          </a:p>
          <a:p>
            <a:pPr lvl="1"/>
            <a:r>
              <a:rPr lang="es-MX" dirty="0"/>
              <a:t>Los retos que presentan y resuelven</a:t>
            </a:r>
          </a:p>
          <a:p>
            <a:pPr lvl="1"/>
            <a:r>
              <a:rPr lang="es-MX" dirty="0"/>
              <a:t>Principios de diseño</a:t>
            </a:r>
          </a:p>
          <a:p>
            <a:pPr lvl="1"/>
            <a:r>
              <a:rPr lang="es-MX" dirty="0"/>
              <a:t>Análisis de las soluciones</a:t>
            </a:r>
          </a:p>
          <a:p>
            <a:r>
              <a:rPr lang="es-MX" dirty="0"/>
              <a:t>Herramientas para trabajar con grandes cantidades de datos</a:t>
            </a:r>
          </a:p>
          <a:p>
            <a:pPr lvl="1"/>
            <a:r>
              <a:rPr lang="es-MX" dirty="0" err="1"/>
              <a:t>Batch</a:t>
            </a:r>
            <a:r>
              <a:rPr lang="es-MX" dirty="0"/>
              <a:t> </a:t>
            </a:r>
            <a:r>
              <a:rPr lang="es-MX" dirty="0" err="1"/>
              <a:t>processing</a:t>
            </a:r>
            <a:endParaRPr lang="es-MX" dirty="0"/>
          </a:p>
          <a:p>
            <a:pPr lvl="1"/>
            <a:r>
              <a:rPr lang="en-US" dirty="0"/>
              <a:t>Map-Reduce</a:t>
            </a:r>
          </a:p>
          <a:p>
            <a:pPr lvl="1"/>
            <a:r>
              <a:rPr lang="en-US" dirty="0"/>
              <a:t>Streaming processing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34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2478-195C-49B0-9030-A16FAD50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C7CE-F84A-47AA-B32E-6BD5BB01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Son datos con tanto volumen y complejidad, que es ineficiente  manejar software tradicional de procesamiento de datos.</a:t>
            </a:r>
          </a:p>
          <a:p>
            <a:r>
              <a:rPr lang="es-MX" sz="2400" dirty="0"/>
              <a:t>No es algo nuevo, sin embargo ahora es alcanzable a costos sin precedentes, y los algoritmos están más refinados.</a:t>
            </a:r>
          </a:p>
          <a:p>
            <a:r>
              <a:rPr lang="es-MX" sz="2400" dirty="0"/>
              <a:t>También la generación de información ha crecido de forma exponencial por el internet y el crecimiento general de las empresas que guardan datos.</a:t>
            </a:r>
          </a:p>
          <a:p>
            <a:r>
              <a:rPr lang="es-MX" sz="2400" dirty="0"/>
              <a:t>Nuevas posibilidades para resolución de problemas, machine </a:t>
            </a:r>
            <a:r>
              <a:rPr lang="es-MX" sz="2400" dirty="0" err="1"/>
              <a:t>learning</a:t>
            </a:r>
            <a:r>
              <a:rPr lang="es-MX" sz="2400" dirty="0"/>
              <a:t>, identificación de patrones (Cambridge </a:t>
            </a:r>
            <a:r>
              <a:rPr lang="es-MX" sz="2400" dirty="0" err="1"/>
              <a:t>Analitica</a:t>
            </a:r>
            <a:r>
              <a:rPr lang="es-MX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901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5C45-CED8-4F6B-A017-7790972D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la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73F4-BCF4-4CC4-B948-DF372F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1" dirty="0"/>
              <a:t>Volumen:</a:t>
            </a:r>
            <a:r>
              <a:rPr lang="es-MX" sz="2400" dirty="0"/>
              <a:t> La cantidad de datos generados y almacenados. El tamaño determina el valor y potencial para obtener información valiosa. </a:t>
            </a:r>
          </a:p>
          <a:p>
            <a:r>
              <a:rPr lang="es-MX" sz="2400" b="1" dirty="0"/>
              <a:t>Variedad: </a:t>
            </a:r>
            <a:r>
              <a:rPr lang="es-MX" sz="2400" dirty="0"/>
              <a:t>El tipo y naturaleza de los datos, el como fusionar la información de diferentes fuentes para analizarla. </a:t>
            </a:r>
          </a:p>
          <a:p>
            <a:r>
              <a:rPr lang="es-MX" sz="2400" b="1" dirty="0"/>
              <a:t>Velocidad: </a:t>
            </a:r>
            <a:r>
              <a:rPr lang="es-MX" sz="2400" dirty="0"/>
              <a:t>La velocidad a que los datos son generados y procesados para cumplir las demandas y expectativas, muchas veces en tiempo real.</a:t>
            </a:r>
          </a:p>
          <a:p>
            <a:r>
              <a:rPr lang="es-MX" sz="2400" b="1" dirty="0"/>
              <a:t>Veracidad: </a:t>
            </a:r>
            <a:r>
              <a:rPr lang="es-MX" sz="2400" dirty="0"/>
              <a:t>La calidad de los datos capturados, que tanto representan el mundo real.</a:t>
            </a:r>
          </a:p>
        </p:txBody>
      </p:sp>
    </p:spTree>
    <p:extLst>
      <p:ext uri="{BB962C8B-B14F-4D97-AF65-F5344CB8AC3E}">
        <p14:creationId xmlns:p14="http://schemas.microsoft.com/office/powerpoint/2010/main" val="14029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F4D7-CB05-493C-A06D-751DF335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Empezando</a:t>
            </a:r>
            <a:r>
              <a:rPr lang="en-US" dirty="0"/>
              <a:t> por lo </a:t>
            </a:r>
            <a:r>
              <a:rPr lang="en-US" dirty="0" err="1"/>
              <a:t>pequeño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B183-9AC0-4C9A-A69C-1F2798562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3534115" cy="4191000"/>
          </a:xfrm>
        </p:spPr>
        <p:txBody>
          <a:bodyPr/>
          <a:lstStyle/>
          <a:p>
            <a:r>
              <a:rPr lang="es-MX" dirty="0"/>
              <a:t>Aprovechamiento de recursos con paralelización</a:t>
            </a:r>
          </a:p>
          <a:p>
            <a:r>
              <a:rPr lang="es-MX" dirty="0"/>
              <a:t>No se trata de hacerlo más rápido, se trata de hacerlo en paralelo, sin embargo esto trae problemas de </a:t>
            </a:r>
            <a:r>
              <a:rPr lang="es-MX" b="1" dirty="0">
                <a:solidFill>
                  <a:srgbClr val="C00000"/>
                </a:solidFill>
              </a:rPr>
              <a:t>concurrencia</a:t>
            </a:r>
          </a:p>
          <a:p>
            <a:r>
              <a:rPr lang="es-MX" dirty="0"/>
              <a:t>La inmutabilidad ayuda a manejar la complejidad que trae la concurrencia al evitar cambios de estado en el objeto</a:t>
            </a:r>
          </a:p>
        </p:txBody>
      </p:sp>
      <p:sp>
        <p:nvSpPr>
          <p:cNvPr id="6" name="Flecha cuádruple 3">
            <a:extLst>
              <a:ext uri="{FF2B5EF4-FFF2-40B4-BE49-F238E27FC236}">
                <a16:creationId xmlns:a16="http://schemas.microsoft.com/office/drawing/2014/main" id="{12E0CBCA-47D1-43E5-B10F-C33C4FFDE3BD}"/>
              </a:ext>
            </a:extLst>
          </p:cNvPr>
          <p:cNvSpPr/>
          <p:nvPr/>
        </p:nvSpPr>
        <p:spPr>
          <a:xfrm>
            <a:off x="6238428" y="1484784"/>
            <a:ext cx="4392488" cy="4392488"/>
          </a:xfrm>
          <a:prstGeom prst="quadArrow">
            <a:avLst>
              <a:gd name="adj1" fmla="val 2013"/>
              <a:gd name="adj2" fmla="val 3334"/>
              <a:gd name="adj3" fmla="val 7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26AC37D2-19B8-4BAC-9CFD-24C068FAFAFF}"/>
              </a:ext>
            </a:extLst>
          </p:cNvPr>
          <p:cNvSpPr txBox="1"/>
          <p:nvPr/>
        </p:nvSpPr>
        <p:spPr>
          <a:xfrm>
            <a:off x="7952780" y="11364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Mutable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57A956A9-B12A-46CD-9D33-163759EF7A2F}"/>
              </a:ext>
            </a:extLst>
          </p:cNvPr>
          <p:cNvSpPr txBox="1"/>
          <p:nvPr/>
        </p:nvSpPr>
        <p:spPr>
          <a:xfrm>
            <a:off x="7822604" y="58284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Inmutable</a:t>
            </a: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E5AB4259-9FAF-4178-9A27-4E3A651BDBAD}"/>
              </a:ext>
            </a:extLst>
          </p:cNvPr>
          <p:cNvSpPr txBox="1"/>
          <p:nvPr/>
        </p:nvSpPr>
        <p:spPr>
          <a:xfrm>
            <a:off x="4605164" y="3496362"/>
            <a:ext cx="16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No compartido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E48C909F-8A35-4E23-80E1-38E3A6A69B67}"/>
              </a:ext>
            </a:extLst>
          </p:cNvPr>
          <p:cNvSpPr txBox="1"/>
          <p:nvPr/>
        </p:nvSpPr>
        <p:spPr>
          <a:xfrm>
            <a:off x="10581829" y="3493229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Compartido</a:t>
            </a:r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6BED25EF-49AA-4CAD-9FEB-FAA0B658F46C}"/>
              </a:ext>
            </a:extLst>
          </p:cNvPr>
          <p:cNvSpPr txBox="1"/>
          <p:nvPr/>
        </p:nvSpPr>
        <p:spPr>
          <a:xfrm>
            <a:off x="8461638" y="2436374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C00000"/>
                </a:solidFill>
              </a:rPr>
              <a:t>Datos mutables compartidos que necesitan sincronización</a:t>
            </a:r>
          </a:p>
        </p:txBody>
      </p:sp>
      <p:sp>
        <p:nvSpPr>
          <p:cNvPr id="12" name="CuadroTexto 10">
            <a:extLst>
              <a:ext uri="{FF2B5EF4-FFF2-40B4-BE49-F238E27FC236}">
                <a16:creationId xmlns:a16="http://schemas.microsoft.com/office/drawing/2014/main" id="{01FAD59D-B1CD-45FA-9458-19A2BDA833B6}"/>
              </a:ext>
            </a:extLst>
          </p:cNvPr>
          <p:cNvSpPr txBox="1"/>
          <p:nvPr/>
        </p:nvSpPr>
        <p:spPr>
          <a:xfrm>
            <a:off x="8511356" y="4278076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Datos inmutables compartidos que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  <a:endParaRPr lang="es-MX" dirty="0"/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134593E2-835E-497F-96CA-AC6860854859}"/>
              </a:ext>
            </a:extLst>
          </p:cNvPr>
          <p:cNvSpPr txBox="1"/>
          <p:nvPr/>
        </p:nvSpPr>
        <p:spPr>
          <a:xfrm>
            <a:off x="5719564" y="4268168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Datos inmutables no compartidos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  <a:endParaRPr lang="es-MX" dirty="0"/>
          </a:p>
        </p:txBody>
      </p:sp>
      <p:sp>
        <p:nvSpPr>
          <p:cNvPr id="14" name="CuadroTexto 12">
            <a:extLst>
              <a:ext uri="{FF2B5EF4-FFF2-40B4-BE49-F238E27FC236}">
                <a16:creationId xmlns:a16="http://schemas.microsoft.com/office/drawing/2014/main" id="{0A6933D5-32DF-41F0-8D41-6C6E8B29FF3C}"/>
              </a:ext>
            </a:extLst>
          </p:cNvPr>
          <p:cNvSpPr txBox="1"/>
          <p:nvPr/>
        </p:nvSpPr>
        <p:spPr>
          <a:xfrm>
            <a:off x="5767346" y="2429449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Datos mutables sin compartir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</a:p>
        </p:txBody>
      </p:sp>
    </p:spTree>
    <p:extLst>
      <p:ext uri="{BB962C8B-B14F-4D97-AF65-F5344CB8AC3E}">
        <p14:creationId xmlns:p14="http://schemas.microsoft.com/office/powerpoint/2010/main" val="37741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B7CDF-2B16-4A6B-9FF9-7DEB736C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Inmutabilidad y concurrencia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DBED-D955-41CB-AB25-1182F4CC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Thread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fue de las primeras herramientas para generar procesos que pudieran correr en paralelo, pero presentaba un problema:</a:t>
            </a:r>
          </a:p>
          <a:p>
            <a:r>
              <a:rPr lang="en-US" dirty="0">
                <a:latin typeface="Consolas" panose="020B0609020204030204" pitchFamily="49" charset="0"/>
              </a:rPr>
              <a:t>Thread </a:t>
            </a:r>
            <a:r>
              <a:rPr lang="en-US" dirty="0" err="1">
                <a:latin typeface="Consolas" panose="020B0609020204030204" pitchFamily="49" charset="0"/>
              </a:rPr>
              <a:t>thread</a:t>
            </a:r>
            <a:r>
              <a:rPr lang="en-US" dirty="0">
                <a:latin typeface="Consolas" panose="020B0609020204030204" pitchFamily="49" charset="0"/>
              </a:rPr>
              <a:t> = new Thread(new </a:t>
            </a:r>
            <a:r>
              <a:rPr lang="en-US" dirty="0" err="1">
                <a:latin typeface="Consolas" panose="020B0609020204030204" pitchFamily="49" charset="0"/>
              </a:rPr>
              <a:t>ThreadStart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foo.DoStuff</a:t>
            </a:r>
            <a:r>
              <a:rPr lang="en-US" dirty="0">
                <a:latin typeface="Consolas" panose="020B0609020204030204" pitchFamily="49" charset="0"/>
              </a:rPr>
              <a:t>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thread.Start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s-MX" dirty="0"/>
              <a:t>No recibe ni regresa datos, se necesita un objeto mutable al que se le pueda ir cambiando el estado de la tarea, esto aumenta exponencialmente la complejidad accidental de los sistemas</a:t>
            </a:r>
          </a:p>
          <a:p>
            <a:r>
              <a:rPr lang="es-MX" dirty="0"/>
              <a:t>Para que un programa haga algo, debe cambiar algún estado en alguna parte</a:t>
            </a:r>
          </a:p>
          <a:p>
            <a:r>
              <a:rPr lang="en-US" dirty="0"/>
              <a:t>L</a:t>
            </a:r>
            <a:r>
              <a:rPr lang="es-MX" dirty="0"/>
              <a:t>a mutabilidad complica la paralelización y el código en si mismo</a:t>
            </a:r>
          </a:p>
        </p:txBody>
      </p:sp>
    </p:spTree>
    <p:extLst>
      <p:ext uri="{BB962C8B-B14F-4D97-AF65-F5344CB8AC3E}">
        <p14:creationId xmlns:p14="http://schemas.microsoft.com/office/powerpoint/2010/main" val="42406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3C32-23CE-4F2A-8C0D-34C9930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Programación funcional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2D8C-290E-4BB0-8639-5D878A7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Parecida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s-MX" dirty="0"/>
          </a:p>
          <a:p>
            <a:r>
              <a:rPr lang="es-MX" dirty="0"/>
              <a:t>Habla de inmutabilidad  y funciones de alto orden</a:t>
            </a:r>
          </a:p>
          <a:p>
            <a:r>
              <a:rPr lang="en-US" dirty="0"/>
              <a:t>E</a:t>
            </a:r>
            <a:r>
              <a:rPr lang="es-MX" dirty="0"/>
              <a:t>vitar asignaciones, relegarlas a otras capas del código</a:t>
            </a:r>
          </a:p>
          <a:p>
            <a:r>
              <a:rPr lang="en-US" dirty="0" err="1"/>
              <a:t>Minimiza</a:t>
            </a:r>
            <a:r>
              <a:rPr lang="es-MX" dirty="0"/>
              <a:t> efectos secundarios</a:t>
            </a:r>
          </a:p>
          <a:p>
            <a:r>
              <a:rPr lang="en-US" dirty="0"/>
              <a:t>R</a:t>
            </a:r>
            <a:r>
              <a:rPr lang="es-MX" dirty="0" err="1"/>
              <a:t>eglas</a:t>
            </a:r>
            <a:r>
              <a:rPr lang="es-MX" dirty="0"/>
              <a:t> para programación funcional pura</a:t>
            </a:r>
          </a:p>
          <a:p>
            <a:pPr lvl="1"/>
            <a:r>
              <a:rPr lang="en-US" dirty="0"/>
              <a:t>L</a:t>
            </a:r>
            <a:r>
              <a:rPr lang="es-MX" dirty="0"/>
              <a:t>a función no cambia nada</a:t>
            </a:r>
          </a:p>
          <a:p>
            <a:pPr lvl="1"/>
            <a:r>
              <a:rPr lang="en-US" dirty="0"/>
              <a:t>L</a:t>
            </a:r>
            <a:r>
              <a:rPr lang="es-MX" dirty="0"/>
              <a:t>a función no depende de nada que pudiera cambiar</a:t>
            </a:r>
          </a:p>
          <a:p>
            <a:pPr marL="365760" lvl="1" indent="0">
              <a:buNone/>
            </a:pPr>
            <a:r>
              <a:rPr lang="en-US" i="1" dirty="0"/>
              <a:t>U</a:t>
            </a:r>
            <a:r>
              <a:rPr lang="es-MX" i="1" dirty="0" err="1"/>
              <a:t>na</a:t>
            </a:r>
            <a:r>
              <a:rPr lang="es-MX" i="1" dirty="0"/>
              <a:t> función no debe ver el mal ni debe hacerlo</a:t>
            </a:r>
            <a:endParaRPr lang="en-US" i="1" dirty="0"/>
          </a:p>
          <a:p>
            <a:pPr marL="365760" lvl="1" indent="0">
              <a:buNone/>
            </a:pPr>
            <a:r>
              <a:rPr lang="es-MX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Hacerlo correcto, claro, </a:t>
            </a:r>
            <a:r>
              <a:rPr lang="es-MX" sz="24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consiso</a:t>
            </a:r>
            <a:r>
              <a:rPr lang="es-MX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rápido. En ese orden.</a:t>
            </a:r>
            <a:r>
              <a:rPr 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es-MX" sz="2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2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C437-60D5-4E01-870B-C64F0C68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1828-F519-4750-AF13-0EC381C8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una estrategia ligera para reutilizar código</a:t>
            </a:r>
          </a:p>
          <a:p>
            <a:r>
              <a:rPr lang="es-MX" dirty="0"/>
              <a:t>Deben mantenerse lo más simple posible</a:t>
            </a:r>
          </a:p>
          <a:p>
            <a:r>
              <a:rPr lang="es-MX" dirty="0"/>
              <a:t>Debe ser simplemente código para pegar partes</a:t>
            </a:r>
          </a:p>
          <a:p>
            <a:r>
              <a:rPr lang="en-US" dirty="0"/>
              <a:t>N</a:t>
            </a:r>
            <a:r>
              <a:rPr lang="es-MX" dirty="0"/>
              <a:t>o deben contener lógica</a:t>
            </a:r>
          </a:p>
          <a:p>
            <a:pPr lvl="1"/>
            <a:r>
              <a:rPr lang="es-MX" dirty="0"/>
              <a:t>Relegarla a funciones que pueden ser probadas de manera independiente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8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8FF8-7140-46B1-91FC-6A2521B2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4690-3847-45BD-87A8-69695D3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Razonamiento más sencillo (No se debe mantener el estado cuando se analiza)</a:t>
            </a:r>
          </a:p>
          <a:p>
            <a:r>
              <a:rPr lang="es-MX" dirty="0"/>
              <a:t>Más fácil de explicar y probar (no se necesitan </a:t>
            </a:r>
            <a:r>
              <a:rPr lang="es-MX" dirty="0" err="1"/>
              <a:t>mocks</a:t>
            </a:r>
            <a:r>
              <a:rPr lang="es-MX" dirty="0"/>
              <a:t> o </a:t>
            </a:r>
            <a:r>
              <a:rPr lang="es-MX" dirty="0" err="1"/>
              <a:t>stubs</a:t>
            </a:r>
            <a:r>
              <a:rPr lang="es-MX" dirty="0"/>
              <a:t>)</a:t>
            </a:r>
          </a:p>
          <a:p>
            <a:r>
              <a:rPr lang="es-MX" dirty="0"/>
              <a:t>Transparencia referencial: Una expresión o una función puede ser reemplazada por su valor.</a:t>
            </a:r>
            <a:br>
              <a:rPr lang="es-MX" dirty="0"/>
            </a:br>
            <a:r>
              <a:rPr lang="es-MX" dirty="0"/>
              <a:t>Mejorar la confiabilidad de una unidad eliminando los efectos secundarios. Esto hace que integrar unidades juntas sea mucho más sencillo y robusto, ya que siempre funcionan de la misma manera sin importar el ambiente.</a:t>
            </a:r>
          </a:p>
          <a:p>
            <a:r>
              <a:rPr lang="es-MX" dirty="0"/>
              <a:t>Memorización (Haskell hace memorización y optimización automáticamente),</a:t>
            </a:r>
          </a:p>
          <a:p>
            <a:r>
              <a:rPr lang="es-MX" dirty="0"/>
              <a:t>Posibilita la carga tardía de elementos</a:t>
            </a:r>
          </a:p>
          <a:p>
            <a:r>
              <a:rPr lang="es-MX" dirty="0"/>
              <a:t>Hace paralelización alcanzable y barata</a:t>
            </a:r>
          </a:p>
        </p:txBody>
      </p:sp>
    </p:spTree>
    <p:extLst>
      <p:ext uri="{BB962C8B-B14F-4D97-AF65-F5344CB8AC3E}">
        <p14:creationId xmlns:p14="http://schemas.microsoft.com/office/powerpoint/2010/main" val="2756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a4f35948-e619-41b3-aa29-22878b09cfd2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1677</TotalTime>
  <Words>589</Words>
  <Application>Microsoft Office PowerPoint</Application>
  <PresentationFormat>Custom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Medium</vt:lpstr>
      <vt:lpstr>Empresarial Contraste 16x9</vt:lpstr>
      <vt:lpstr>Procesamiento Masivo de Datos</vt:lpstr>
      <vt:lpstr>Programa</vt:lpstr>
      <vt:lpstr>Big Data</vt:lpstr>
      <vt:lpstr>Características de la información</vt:lpstr>
      <vt:lpstr>Empezando por lo pequeño</vt:lpstr>
      <vt:lpstr>Inmutabilidad y concurrencia</vt:lpstr>
      <vt:lpstr>Programación funcional</vt:lpstr>
      <vt:lpstr>Lambda expressions</vt:lpstr>
      <vt:lpstr>Ventajas</vt:lpstr>
      <vt:lpstr>Círculo de pureza rodeado por un Delgado círculo de impureza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dc:creator>Antonio reKiem</dc:creator>
  <cp:lastModifiedBy>Antonio</cp:lastModifiedBy>
  <cp:revision>81</cp:revision>
  <dcterms:created xsi:type="dcterms:W3CDTF">2018-04-09T07:32:49Z</dcterms:created>
  <dcterms:modified xsi:type="dcterms:W3CDTF">2018-05-15T15:42:25Z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