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Nixie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F285C0B-5BC2-48FF-95CA-7426A2753FEA}">
  <a:tblStyle styleId="{5F285C0B-5BC2-48FF-95CA-7426A2753FEA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Slab-bold.fntdata"/><Relationship Id="rId10" Type="http://schemas.openxmlformats.org/officeDocument/2006/relationships/slide" Target="slides/slide5.xml"/><Relationship Id="rId21" Type="http://schemas.openxmlformats.org/officeDocument/2006/relationships/font" Target="fonts/RobotoSlab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ixie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685800" y="2601425"/>
            <a:ext cx="5810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style A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4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2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style B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0"/>
            <a:ext cx="9144000" cy="241199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b="1" sz="1800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b="1" sz="1800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b="1" sz="1800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5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398537" y="1599537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500624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4333125"/>
            <a:ext cx="9144000" cy="8102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6025" y="1767275"/>
            <a:ext cx="3660300" cy="3158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026623" y="1767275"/>
            <a:ext cx="3660300" cy="3158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" name="Shape 57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146025" y="1773300"/>
            <a:ext cx="2409900" cy="315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3679387" y="1773300"/>
            <a:ext cx="2409900" cy="315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6212750" y="1773300"/>
            <a:ext cx="2409900" cy="315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" name="Shape 68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1" name="Shape 71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z3BzHFrmHy8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685800" y="2130550"/>
            <a:ext cx="7728600" cy="189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3600"/>
              <a:t>Simulation of a Carpool System in an Artificial Road Traffic Network using NetLogo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761989" y="1029796"/>
            <a:ext cx="1332706" cy="1100751"/>
            <a:chOff x="5268225" y="4341925"/>
            <a:chExt cx="468850" cy="387275"/>
          </a:xfrm>
        </p:grpSpPr>
        <p:sp>
          <p:nvSpPr>
            <p:cNvPr id="100" name="Shape 100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System variables</a:t>
            </a:r>
          </a:p>
        </p:txBody>
      </p:sp>
      <p:grpSp>
        <p:nvGrpSpPr>
          <p:cNvPr id="217" name="Shape 217"/>
          <p:cNvGrpSpPr/>
          <p:nvPr/>
        </p:nvGrpSpPr>
        <p:grpSpPr>
          <a:xfrm>
            <a:off x="401733" y="677720"/>
            <a:ext cx="463383" cy="734700"/>
            <a:chOff x="6718575" y="2318625"/>
            <a:chExt cx="256950" cy="407375"/>
          </a:xfrm>
        </p:grpSpPr>
        <p:sp>
          <p:nvSpPr>
            <p:cNvPr id="218" name="Shape 21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1.PNG"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25" y="1724325"/>
            <a:ext cx="7173675" cy="30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little more info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1146025" y="1691075"/>
            <a:ext cx="7540800" cy="31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2000"/>
              <a:t>Our model was developed as a </a:t>
            </a:r>
            <a:r>
              <a:rPr b="1" lang="en" sz="2000"/>
              <a:t>multi-agent system</a:t>
            </a:r>
            <a:r>
              <a:rPr lang="en" sz="2000"/>
              <a:t> using an already existing traffic grid model as a starting point upon which several additions were made. To do so we adopted two existing extensions to make the simulation more reliable: one of them to allow us to model </a:t>
            </a:r>
            <a:r>
              <a:rPr b="1" lang="en" sz="2000"/>
              <a:t>BDI agents</a:t>
            </a:r>
            <a:r>
              <a:rPr lang="en" sz="2000"/>
              <a:t> and another one to </a:t>
            </a:r>
            <a:r>
              <a:rPr b="1" lang="en" sz="2000"/>
              <a:t>exchange messages</a:t>
            </a:r>
            <a:r>
              <a:rPr lang="en" sz="2000"/>
              <a:t> between them complying with </a:t>
            </a:r>
            <a:r>
              <a:rPr b="1" lang="en" sz="2000"/>
              <a:t>FIPA standards</a:t>
            </a:r>
            <a:r>
              <a:rPr lang="en" sz="2000"/>
              <a:t>.</a:t>
            </a:r>
          </a:p>
        </p:txBody>
      </p:sp>
      <p:grpSp>
        <p:nvGrpSpPr>
          <p:cNvPr id="233" name="Shape 233"/>
          <p:cNvGrpSpPr/>
          <p:nvPr/>
        </p:nvGrpSpPr>
        <p:grpSpPr>
          <a:xfrm>
            <a:off x="401733" y="677720"/>
            <a:ext cx="463383" cy="734700"/>
            <a:chOff x="6718575" y="2318625"/>
            <a:chExt cx="256950" cy="407375"/>
          </a:xfrm>
        </p:grpSpPr>
        <p:sp>
          <p:nvSpPr>
            <p:cNvPr id="234" name="Shape 23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300"/>
              <a:t>Results analysis</a:t>
            </a:r>
          </a:p>
        </p:txBody>
      </p:sp>
      <p:sp>
        <p:nvSpPr>
          <p:cNvPr id="247" name="Shape 247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they compare?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4294967295"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634850" y="26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{5F285C0B-5BC2-48FF-95CA-7426A2753FEA}</a:tableStyleId>
              </a:tblPr>
              <a:tblGrid>
                <a:gridCol w="1124900"/>
                <a:gridCol w="1124900"/>
                <a:gridCol w="1124900"/>
                <a:gridCol w="1124900"/>
                <a:gridCol w="1124900"/>
                <a:gridCol w="1124900"/>
                <a:gridCol w="1124900"/>
              </a:tblGrid>
              <a:tr h="422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2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3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4BF6E"/>
                    </a:solidFill>
                  </a:tcPr>
                </a:tc>
              </a:tr>
              <a:tr h="4222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Cars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</a:tr>
              <a:tr h="4222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Persons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4454"/>
                    </a:solidFill>
                  </a:tcPr>
                </a:tc>
              </a:tr>
              <a:tr h="4544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Priority areas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off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 blocks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 blocks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8 blocks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 blocks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 blocks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</a:tr>
              <a:tr h="4544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Parking probability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0.6%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0.6%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0.9%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0.6%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0%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0.6%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4454"/>
                    </a:solidFill>
                  </a:tcPr>
                </a:tc>
              </a:tr>
              <a:tr h="4544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Accident probability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0.005%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0.005%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0.05%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0.005%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0%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0.005%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637B"/>
                    </a:solidFill>
                  </a:tcPr>
                </a:tc>
              </a:tr>
              <a:tr h="4222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Persons carpooling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6E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6E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23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6E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6E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6E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22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6E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6E4B"/>
                    </a:solidFill>
                  </a:tcPr>
                </a:tc>
              </a:tr>
              <a:tr h="4222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Vehicles carpooling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B8D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B8D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12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B8D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8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B8D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B8D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12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B8D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31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B8D61"/>
                    </a:solidFill>
                  </a:tcPr>
                </a:tc>
              </a:tr>
              <a:tr h="4222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Parked cars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6E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6E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8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6E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12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6E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6E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n/a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6E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18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6E4B"/>
                    </a:solidFill>
                  </a:tcPr>
                </a:tc>
              </a:tr>
              <a:tr h="4222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Accidents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B8D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B8D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B8D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B8D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B8D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n/a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B8D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B8D6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260" name="Shape 260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we learn?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Our findings</a:t>
            </a:r>
          </a:p>
        </p:txBody>
      </p:sp>
      <p:grpSp>
        <p:nvGrpSpPr>
          <p:cNvPr id="267" name="Shape 267"/>
          <p:cNvGrpSpPr/>
          <p:nvPr/>
        </p:nvGrpSpPr>
        <p:grpSpPr>
          <a:xfrm>
            <a:off x="305153" y="778010"/>
            <a:ext cx="567713" cy="534129"/>
            <a:chOff x="5972700" y="2330200"/>
            <a:chExt cx="411625" cy="387275"/>
          </a:xfrm>
        </p:grpSpPr>
        <p:sp>
          <p:nvSpPr>
            <p:cNvPr id="268" name="Shape 268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Shape 270"/>
          <p:cNvSpPr txBox="1"/>
          <p:nvPr>
            <p:ph idx="1" type="body"/>
          </p:nvPr>
        </p:nvSpPr>
        <p:spPr>
          <a:xfrm>
            <a:off x="1146025" y="1691075"/>
            <a:ext cx="7540800" cy="31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2000"/>
              <a:t>The main conclusion is that is </a:t>
            </a:r>
            <a:r>
              <a:rPr b="1" lang="en" sz="2000"/>
              <a:t>perfectly possible</a:t>
            </a:r>
            <a:r>
              <a:rPr lang="en" sz="2000"/>
              <a:t> to integrate a carpooling system in a society under the right circumstances, once there’s a </a:t>
            </a:r>
            <a:r>
              <a:rPr b="1" lang="en" sz="2000"/>
              <a:t>suitable number of people offering rides</a:t>
            </a:r>
            <a:r>
              <a:rPr lang="en" sz="2000"/>
              <a:t> and there’s a </a:t>
            </a:r>
            <a:r>
              <a:rPr b="1" lang="en" sz="2000"/>
              <a:t>good matching algorithm</a:t>
            </a:r>
            <a:r>
              <a:rPr lang="en" sz="2000"/>
              <a:t> between all the parties involved. Accidents and parking can influence the best possible outcomes, but usually </a:t>
            </a:r>
            <a:r>
              <a:rPr b="1" lang="en" sz="2000"/>
              <a:t>the more people, the merrier</a:t>
            </a:r>
            <a:r>
              <a:rPr lang="en" sz="200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4294967295"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14" name="Shape 114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descr="Developed by António Pedro Fraga, Luís Oliveira, Pedro Martins" id="120" name="Shape 120" title="Carpool Simulation developed @ FEUP">
            <a:hlinkClick r:id="rId3"/>
          </p:cNvPr>
          <p:cNvSpPr/>
          <p:nvPr/>
        </p:nvSpPr>
        <p:spPr>
          <a:xfrm>
            <a:off x="249675" y="0"/>
            <a:ext cx="8894325" cy="5143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and motivation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needs to be solved?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Problem</a:t>
            </a:r>
          </a:p>
        </p:txBody>
      </p:sp>
      <p:sp>
        <p:nvSpPr>
          <p:cNvPr id="133" name="Shape 133"/>
          <p:cNvSpPr/>
          <p:nvPr/>
        </p:nvSpPr>
        <p:spPr>
          <a:xfrm>
            <a:off x="370752" y="830680"/>
            <a:ext cx="490644" cy="428788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/>
              <a:t>Under which conditions is a society capable of </a:t>
            </a:r>
            <a:r>
              <a:rPr lang="en"/>
              <a:t>efficiently</a:t>
            </a:r>
            <a:r>
              <a:rPr lang="en"/>
              <a:t> serve its citizens with a carpooling system?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Motivation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en" sz="1800"/>
              <a:t>As students, a lot of our colleagues go to school using a carpool system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en" sz="1800"/>
              <a:t>Many of them have problems finding suitable rides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en" sz="1800"/>
              <a:t>We figured that providing relevant information through simulations could be a nice contribution to the various interested parties trying to develop apps or other solutions to facilitate the matching of rides</a:t>
            </a:r>
          </a:p>
        </p:txBody>
      </p:sp>
      <p:grpSp>
        <p:nvGrpSpPr>
          <p:cNvPr id="141" name="Shape 141"/>
          <p:cNvGrpSpPr/>
          <p:nvPr/>
        </p:nvGrpSpPr>
        <p:grpSpPr>
          <a:xfrm>
            <a:off x="349513" y="761472"/>
            <a:ext cx="540895" cy="567210"/>
            <a:chOff x="5961125" y="1623900"/>
            <a:chExt cx="427450" cy="448175"/>
          </a:xfrm>
        </p:grpSpPr>
        <p:sp>
          <p:nvSpPr>
            <p:cNvPr id="142" name="Shape 142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tackle the problem?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Simulation and results analysis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6025" y="1691075"/>
            <a:ext cx="7540800" cy="31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en" sz="1800"/>
              <a:t>Research of influencing factors to a traffic network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en" sz="1800"/>
              <a:t>Development of a model that emulates a real world traffic network using NetLogo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en" sz="1800"/>
              <a:t>Run the simulation in several different conditions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en" sz="1800"/>
              <a:t>Analyse the results, study our findings and take conclusions from them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325498" y="782950"/>
            <a:ext cx="587830" cy="524245"/>
            <a:chOff x="3927500" y="301425"/>
            <a:chExt cx="461550" cy="411625"/>
          </a:xfrm>
        </p:grpSpPr>
        <p:sp>
          <p:nvSpPr>
            <p:cNvPr id="163" name="Shape 163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300"/>
              <a:t>Model and Implementation</a:t>
            </a:r>
          </a:p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was it done?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Model Classification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146025" y="1691075"/>
            <a:ext cx="7540800" cy="31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1800"/>
              <a:t>	Our model can be classified as: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b="1" lang="en" sz="1800"/>
              <a:t>Dynamic</a:t>
            </a:r>
            <a:r>
              <a:rPr lang="en" sz="1800"/>
              <a:t> because it evolves over time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b="1" lang="en" sz="1800"/>
              <a:t>Stochastic</a:t>
            </a:r>
            <a:r>
              <a:rPr lang="en" sz="1800"/>
              <a:t> as it considers random variables (such as accident probability and car speed)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b="1" lang="en" sz="1800"/>
              <a:t>Continuous </a:t>
            </a:r>
            <a:r>
              <a:rPr lang="en" sz="1800"/>
              <a:t>in space and </a:t>
            </a:r>
            <a:r>
              <a:rPr b="1" lang="en" sz="1800"/>
              <a:t>discrete</a:t>
            </a:r>
            <a:r>
              <a:rPr lang="en" sz="1800"/>
              <a:t> in time</a:t>
            </a:r>
          </a:p>
        </p:txBody>
      </p:sp>
      <p:grpSp>
        <p:nvGrpSpPr>
          <p:cNvPr id="203" name="Shape 203"/>
          <p:cNvGrpSpPr/>
          <p:nvPr/>
        </p:nvGrpSpPr>
        <p:grpSpPr>
          <a:xfrm>
            <a:off x="401733" y="677720"/>
            <a:ext cx="463383" cy="734700"/>
            <a:chOff x="6718575" y="2318625"/>
            <a:chExt cx="256950" cy="407375"/>
          </a:xfrm>
        </p:grpSpPr>
        <p:sp>
          <p:nvSpPr>
            <p:cNvPr id="204" name="Shape 20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