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74" r:id="rId6"/>
    <p:sldId id="261" r:id="rId7"/>
    <p:sldId id="259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417AE-AE70-4EAB-9411-EF3CDE41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9E40C3-8E9D-4537-B504-BF765D6C6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433938-29DA-4CAA-AD10-6271C4D3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86BA01-E884-4DF2-8CAA-5206555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376E0-29AB-480B-996E-C6909D27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9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FB941F-38D3-47CB-915D-4710C30F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01307B-BCA8-4D7B-B8F0-AC7F4BF3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0383D4-527C-4282-AEB8-8E61841E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7F38A1-F416-4F03-9135-489D79B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58C1B-E41A-4710-A65A-E4941301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5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AA85DA-9E42-461B-9876-85F150F88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0B3FB2-1C87-44F5-99DE-BE4D16F8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572FF2-AC28-4A16-8E42-6EB6F772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C92A90-C0C4-4030-BBBE-BFBCA577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ED818-B995-496B-BB1C-69DA97F3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1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597A5-0841-4259-9709-85287596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906D3E-B70E-4D69-B03A-41909639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F4E8E2-AB5E-43E1-87B6-3FF60D17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67B00B-623C-42C4-86DE-A1A99370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0FE8C0-4C53-419C-98FD-D017BB4E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7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C8928-20C0-493F-A9E7-2075EB0D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9048AD-BFBC-43CA-BA1F-04E45CD5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150832-B233-4946-A793-95F6C8E7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5EA02E-AFA0-48BC-896E-22E89B2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3F954D-C76D-4699-B1D7-F87550E8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2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C6BEF-ABFB-48AE-8B14-E464CA4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B0795-3BB0-4D85-9FF8-19DB11D3C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DDEC69-656D-46C1-B905-5AADFEC2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76625B-313C-4817-91F4-89B10C38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7CC1B-8350-4D03-8A34-3850425E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D26CE9-B66F-474D-8FC4-CE4E96C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56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68916-5AEE-4D74-B746-16588A55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842E53-110F-4A67-8A12-7FAA602A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9D33F7-7975-4B61-818E-30D5771E2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F2E109-1528-44DB-8274-51EF8011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6FB42D-55A4-47CA-90E2-A664409A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698426-A240-44D6-846B-B71270F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80FE9E-1CEB-4181-87FD-7422324D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94D2BC-14E9-4A32-A77E-2B4EF129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9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CD6478-558D-4D55-9D8F-4B5E5CCC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04616A-80B7-49EA-B360-9B036885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E2BF15-CE7F-4A13-8FBB-8C6DFAE2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2B86E5-11C1-4E1B-B095-E8B700CB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310034-0432-4BB4-A621-A37C6ACD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56FD6-771F-4AA8-BC64-3B74D3A1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6A8A22-301F-4E07-B5CC-93195849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18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AACD7-8629-4E8E-B57C-7334E0A7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BF3E5-2633-4355-B12F-40F516A5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1463CA-8CD7-4413-B650-32A470B04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7F20F5-BF94-4DC4-AF4B-4AA420CF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441818-8A59-4080-B48B-02915AC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435273-7F66-4BC8-B9F7-B3ED1122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4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0CE7F-9904-4BD0-AC10-C671BE92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48DE3B-08B3-4C5F-82EB-DC97B589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0D1C70-7834-4E08-BC4C-3211832C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CFD14C-C3B4-4E68-9F6C-49DBEF25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791A9B-0184-4435-808C-A372C0F8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2F07F2-62CE-4B35-851E-F0C6E8B9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27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8DFF5F-A233-4737-87C6-7D89ABB0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80EA05-BA81-4114-A255-682E9264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B6ABB3-4E9A-4F1D-9A79-D635FD9CE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ECD5-D802-4363-81C3-7FEBF77855E9}" type="datetimeFigureOut">
              <a:rPr lang="it-IT" smtClean="0"/>
              <a:t>18/04/2021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38D23F-552D-43EA-BBB8-E496B62C2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607A7E-DE21-4BF7-B1FD-4E97F4A9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FD07-B2F7-4E66-B45A-CBCA6A3785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12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E8299C-0663-45A1-AE45-6BADD780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403536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ANALIZZATORE DI TWEET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72A327-88A5-4B5A-B0D8-2C5BA3A9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/>
              <a:t>GRUPPO G3 DEV, </a:t>
            </a:r>
            <a:r>
              <a:rPr lang="it-IT" sz="2000" dirty="0" err="1"/>
              <a:t>PdS</a:t>
            </a:r>
            <a:r>
              <a:rPr lang="it-IT" sz="2000" dirty="0"/>
              <a:t> 2020/21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CACB4-CC16-47F1-B60B-937A03F93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11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762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754854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BACKLOG: USER STORIES RISULTATI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1D5BF-0CC3-4EA4-BF48-94C31061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3" y="951021"/>
            <a:ext cx="6024655" cy="5257800"/>
          </a:xfrm>
        </p:spPr>
        <p:txBody>
          <a:bodyPr anchor="ctr">
            <a:noAutofit/>
          </a:bodyPr>
          <a:lstStyle/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ai tweet con luoghi specifici vorrei avere la possibilità di filtrare i risultati per visualizzare solo quelli geolocalizzati.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>
              <a:spcBef>
                <a:spcPts val="0"/>
              </a:spcBef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ad un avvenimento vorrei poter utilizzare la barra di ricerca</a:t>
            </a:r>
            <a:r>
              <a:rPr lang="it-IT" sz="1900" dirty="0"/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visualizzare tutti i tweet corrispondenti ad esso.</a:t>
            </a:r>
          </a:p>
          <a:p>
            <a:pPr marL="457200" algn="just">
              <a:spcBef>
                <a:spcPts val="0"/>
              </a:spcBef>
            </a:pPr>
            <a:endParaRPr lang="it-IT" sz="190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ad un certo luogo vorrei poter utilizzare la barra di ricerca per visualizzare solo i tweet nella mia area di interesse.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ad un punto di interesse specifico vorrei utilizzare la barra di ricerca</a:t>
            </a:r>
            <a:r>
              <a:rPr lang="it-IT" sz="1900" dirty="0"/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visualizzare solo i tweet scritti nel mio punto di interesse.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agli spostamenti di un altro utente vorrei poter utilizzare la barra di ricerca per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visualizzare i suoi tweet.</a:t>
            </a:r>
            <a:br>
              <a:rPr lang="it-IT" sz="1900" dirty="0"/>
            </a:br>
            <a:endParaRPr lang="it-IT" sz="1900" dirty="0"/>
          </a:p>
        </p:txBody>
      </p:sp>
      <p:pic>
        <p:nvPicPr>
          <p:cNvPr id="4" name="Backlog3">
            <a:hlinkClick r:id="" action="ppaction://media"/>
            <a:extLst>
              <a:ext uri="{FF2B5EF4-FFF2-40B4-BE49-F238E27FC236}">
                <a16:creationId xmlns:a16="http://schemas.microsoft.com/office/drawing/2014/main" id="{1E3B4335-22B6-4221-BD99-5926F91058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35225" y="49752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1715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51021"/>
            <a:ext cx="3754854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BACKLOG: USER STORIES ANALISI DEI RISULTATI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1D5BF-0CC3-4EA4-BF48-94C31061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3" y="951021"/>
            <a:ext cx="6024655" cy="5257800"/>
          </a:xfrm>
        </p:spPr>
        <p:txBody>
          <a:bodyPr anchor="ctr">
            <a:noAutofit/>
          </a:bodyPr>
          <a:lstStyle/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che ha appena effettuato una ricerca vorrei poter tenere traccia dei risultati su una mappa per avere una visione di insieme regionale.</a:t>
            </a:r>
            <a:r>
              <a:rPr lang="it-IT" sz="2000" dirty="0">
                <a:effectLst/>
              </a:rPr>
              <a:t> 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20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che ha appena effettuato una ricerca  vorrei visualizzare i tweet in un istogramma temporale per capire visivamente in quali periodi sono stati scritti più tweet.</a:t>
            </a:r>
            <a:r>
              <a:rPr lang="it-IT" sz="2000" dirty="0">
                <a:effectLst/>
              </a:rPr>
              <a:t> 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20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che ha appena effettuato una ricerca vorrei visualizzare i tweet in una word cloud</a:t>
            </a:r>
            <a:r>
              <a:rPr lang="it-IT" sz="20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capire visivamente quali sono state le parole più utilizzate.</a:t>
            </a:r>
            <a:r>
              <a:rPr lang="it-IT" sz="2000" dirty="0">
                <a:effectLst/>
              </a:rPr>
              <a:t> 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2000" dirty="0">
              <a:effectLst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20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 fare un viaggio vorrei poter vedere la cronologia degli spostamenti di un altro utente su una mappa per prendere spunto per i miei prossimi viaggi.</a:t>
            </a:r>
            <a:endParaRPr lang="it-IT" sz="2000" dirty="0"/>
          </a:p>
        </p:txBody>
      </p:sp>
      <p:pic>
        <p:nvPicPr>
          <p:cNvPr id="4" name="Backlog4">
            <a:hlinkClick r:id="" action="ppaction://media"/>
            <a:extLst>
              <a:ext uri="{FF2B5EF4-FFF2-40B4-BE49-F238E27FC236}">
                <a16:creationId xmlns:a16="http://schemas.microsoft.com/office/drawing/2014/main" id="{CC094880-1961-45E5-8335-C3F865BA8E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613" y="54181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2950"/>
      </p:ext>
    </p:extLst>
  </p:cSld>
  <p:clrMapOvr>
    <a:masterClrMapping/>
  </p:clrMapOvr>
  <p:transition spd="slow" advTm="9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0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51021"/>
            <a:ext cx="3754854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ANALISI PARTITA A SCRUMBLE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1D5BF-0CC3-4EA4-BF48-94C31061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3" y="951021"/>
            <a:ext cx="6024655" cy="5257800"/>
          </a:xfrm>
        </p:spPr>
        <p:txBody>
          <a:bodyPr anchor="ctr">
            <a:noAutofit/>
          </a:bodyPr>
          <a:lstStyle/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Situazioni verosimili;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Analisi dei problemi;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Conferma che uno sprint non basta per l’intero progetto;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Nonostante la sconfitta, attenzione rivolta alla gestione del tempo.</a:t>
            </a:r>
          </a:p>
        </p:txBody>
      </p:sp>
      <p:pic>
        <p:nvPicPr>
          <p:cNvPr id="5" name="Scrumble">
            <a:hlinkClick r:id="" action="ppaction://media"/>
            <a:extLst>
              <a:ext uri="{FF2B5EF4-FFF2-40B4-BE49-F238E27FC236}">
                <a16:creationId xmlns:a16="http://schemas.microsoft.com/office/drawing/2014/main" id="{2665F90A-950E-43BC-AB00-048902898A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9963" y="5321300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5263"/>
      </p:ext>
    </p:extLst>
  </p:cSld>
  <p:clrMapOvr>
    <a:masterClrMapping/>
  </p:clrMapOvr>
  <p:transition spd="med" advTm="18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754854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CRITICITÀ 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F2BFB4-C404-4E04-9932-606E1400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268" y="1253331"/>
            <a:ext cx="5006266" cy="4351338"/>
          </a:xfrm>
        </p:spPr>
        <p:txBody>
          <a:bodyPr/>
          <a:lstStyle/>
          <a:p>
            <a:r>
              <a:rPr lang="it-IT" dirty="0"/>
              <a:t>Scelta tra Google o </a:t>
            </a:r>
            <a:r>
              <a:rPr lang="it-IT" dirty="0" err="1"/>
              <a:t>OpenStreetMap</a:t>
            </a:r>
            <a:r>
              <a:rPr lang="it-IT" dirty="0"/>
              <a:t>;</a:t>
            </a:r>
          </a:p>
          <a:p>
            <a:r>
              <a:rPr lang="it-IT" dirty="0"/>
              <a:t>Funzionamento API Google/</a:t>
            </a:r>
            <a:r>
              <a:rPr lang="it-IT" dirty="0" err="1"/>
              <a:t>OpenStreetMap</a:t>
            </a:r>
            <a:r>
              <a:rPr lang="it-IT" dirty="0"/>
              <a:t>;</a:t>
            </a:r>
          </a:p>
          <a:p>
            <a:r>
              <a:rPr lang="it-IT" dirty="0"/>
              <a:t>Funzionamento API Twitter;</a:t>
            </a:r>
          </a:p>
          <a:p>
            <a:r>
              <a:rPr lang="it-IT" dirty="0"/>
              <a:t>Libreria </a:t>
            </a:r>
            <a:r>
              <a:rPr lang="it-IT" dirty="0" err="1"/>
              <a:t>wordcloud</a:t>
            </a:r>
            <a:r>
              <a:rPr lang="it-IT" dirty="0"/>
              <a:t>;</a:t>
            </a:r>
          </a:p>
          <a:p>
            <a:r>
              <a:rPr lang="it-IT" dirty="0"/>
              <a:t>Libreria istogramma;</a:t>
            </a:r>
          </a:p>
          <a:p>
            <a:r>
              <a:rPr lang="it-IT" dirty="0"/>
              <a:t>Gestione della mappa;</a:t>
            </a:r>
          </a:p>
          <a:p>
            <a:r>
              <a:rPr lang="it-IT" dirty="0"/>
              <a:t>Raccolta e gestione dei dati.</a:t>
            </a:r>
          </a:p>
        </p:txBody>
      </p:sp>
      <p:pic>
        <p:nvPicPr>
          <p:cNvPr id="4" name="po1">
            <a:hlinkClick r:id="" action="ppaction://media"/>
            <a:extLst>
              <a:ext uri="{FF2B5EF4-FFF2-40B4-BE49-F238E27FC236}">
                <a16:creationId xmlns:a16="http://schemas.microsoft.com/office/drawing/2014/main" id="{2A2A118B-681F-463A-AAF6-29571BEE9D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20925" y="47974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0">
        <p14:prism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8" y="3570436"/>
            <a:ext cx="3754854" cy="199170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SPRINT 1 GOAL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CF2BFB4-C404-4E04-9932-606E14000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916" y="4020630"/>
            <a:ext cx="5547804" cy="2199767"/>
          </a:xfrm>
        </p:spPr>
        <p:txBody>
          <a:bodyPr/>
          <a:lstStyle/>
          <a:p>
            <a:r>
              <a:rPr lang="it-IT" dirty="0"/>
              <a:t>Demo del programma;</a:t>
            </a:r>
          </a:p>
          <a:p>
            <a:r>
              <a:rPr lang="it-IT" dirty="0"/>
              <a:t>Risoluzione della prima user story dei risultati (riuscire ad ottenere una lista di tweet a partire dalla parola chiave).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C840AED-41D5-4B95-B7BF-C836EABF19E1}"/>
              </a:ext>
            </a:extLst>
          </p:cNvPr>
          <p:cNvSpPr txBox="1">
            <a:spLocks/>
          </p:cNvSpPr>
          <p:nvPr/>
        </p:nvSpPr>
        <p:spPr>
          <a:xfrm>
            <a:off x="362468" y="942513"/>
            <a:ext cx="3996467" cy="1991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RETROSPETTIVA SPRINT 0</a:t>
            </a:r>
          </a:p>
        </p:txBody>
      </p:sp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9B0761DA-EAB3-4F7B-BB9E-A64E5FE25971}"/>
              </a:ext>
            </a:extLst>
          </p:cNvPr>
          <p:cNvSpPr txBox="1">
            <a:spLocks/>
          </p:cNvSpPr>
          <p:nvPr/>
        </p:nvSpPr>
        <p:spPr>
          <a:xfrm>
            <a:off x="5675916" y="1370669"/>
            <a:ext cx="5547804" cy="219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 equilibrato;</a:t>
            </a:r>
          </a:p>
          <a:p>
            <a:r>
              <a:rPr lang="it-IT" dirty="0"/>
              <a:t>Molto impegno da parte dei membri.</a:t>
            </a:r>
          </a:p>
        </p:txBody>
      </p:sp>
      <p:pic>
        <p:nvPicPr>
          <p:cNvPr id="4" name="po2">
            <a:hlinkClick r:id="" action="ppaction://media"/>
            <a:extLst>
              <a:ext uri="{FF2B5EF4-FFF2-40B4-BE49-F238E27FC236}">
                <a16:creationId xmlns:a16="http://schemas.microsoft.com/office/drawing/2014/main" id="{2EF9825E-9380-49C2-9E24-C5C120415F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4938" y="557847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0">
        <p14:gallery dir="l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33" y="2433147"/>
            <a:ext cx="3754854" cy="199170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COSA È ANDATO BENE, COSA NO E COSA SI PUÒ MIGLIORARE </a:t>
            </a:r>
          </a:p>
        </p:txBody>
      </p:sp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9B0761DA-EAB3-4F7B-BB9E-A64E5FE25971}"/>
              </a:ext>
            </a:extLst>
          </p:cNvPr>
          <p:cNvSpPr txBox="1">
            <a:spLocks/>
          </p:cNvSpPr>
          <p:nvPr/>
        </p:nvSpPr>
        <p:spPr>
          <a:xfrm>
            <a:off x="5675916" y="993661"/>
            <a:ext cx="5547804" cy="5864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/>
              <a:t>Lati positivi:</a:t>
            </a:r>
          </a:p>
          <a:p>
            <a:r>
              <a:rPr lang="it-IT" dirty="0"/>
              <a:t>Armonia nel team;</a:t>
            </a:r>
          </a:p>
          <a:p>
            <a:r>
              <a:rPr lang="it-IT" dirty="0"/>
              <a:t>Ambizione fra i membri.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Lati negativi:</a:t>
            </a:r>
          </a:p>
          <a:p>
            <a:pPr algn="just"/>
            <a:r>
              <a:rPr lang="it-IT" dirty="0"/>
              <a:t>Gestione del tempo non ottimale;</a:t>
            </a:r>
          </a:p>
          <a:p>
            <a:pPr algn="just"/>
            <a:r>
              <a:rPr lang="it-IT" dirty="0"/>
              <a:t>Difficoltà nell’interpretazione di alcune richieste della traccia.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Migliorie applicabili:</a:t>
            </a:r>
          </a:p>
          <a:p>
            <a:pPr algn="just"/>
            <a:r>
              <a:rPr lang="it-IT" dirty="0">
                <a:solidFill>
                  <a:srgbClr val="000000"/>
                </a:solidFill>
              </a:rPr>
              <a:t>S</a:t>
            </a:r>
            <a:r>
              <a:rPr lang="it-IT" sz="2800" b="0" i="0" u="none" strike="noStrike" dirty="0">
                <a:solidFill>
                  <a:srgbClr val="000000"/>
                </a:solidFill>
                <a:effectLst/>
              </a:rPr>
              <a:t>tabilire sin dall’inizio un calendario per gestire il lavoro.</a:t>
            </a:r>
            <a:br>
              <a:rPr lang="it-IT" dirty="0"/>
            </a:br>
            <a:endParaRPr lang="it-IT" dirty="0"/>
          </a:p>
        </p:txBody>
      </p:sp>
      <p:pic>
        <p:nvPicPr>
          <p:cNvPr id="5" name="po3">
            <a:hlinkClick r:id="" action="ppaction://media"/>
            <a:extLst>
              <a:ext uri="{FF2B5EF4-FFF2-40B4-BE49-F238E27FC236}">
                <a16:creationId xmlns:a16="http://schemas.microsoft.com/office/drawing/2014/main" id="{2B3C914D-B6B3-46DE-8290-0C8F512A92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6763" y="5330070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8175"/>
      </p:ext>
    </p:extLst>
  </p:cSld>
  <p:clrMapOvr>
    <a:masterClrMapping/>
  </p:clrMapOvr>
  <p:transition spd="slow" advClick="0" advTm="14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9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FE4E07-8FCE-4738-8F5D-7841676C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4D448-FED9-4769-A67F-0A427E12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316" y="800100"/>
            <a:ext cx="5646197" cy="5257800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Un’applicazione che estrapola informazioni dai tweet italiani, e li raggruppa in mappe concettuali o geografiche, sfruttando la geolocalizzazione. 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it-IT" b="0" dirty="0">
              <a:effectLst/>
            </a:endParaRPr>
          </a:p>
          <a:p>
            <a:pPr algn="just">
              <a:spcBef>
                <a:spcPts val="0"/>
              </a:spcBef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È possibile effettuare una ricerca specificando dei filtri.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it-IT" dirty="0"/>
          </a:p>
        </p:txBody>
      </p:sp>
      <p:pic>
        <p:nvPicPr>
          <p:cNvPr id="4" name="Inizio1">
            <a:hlinkClick r:id="" action="ppaction://media"/>
            <a:extLst>
              <a:ext uri="{FF2B5EF4-FFF2-40B4-BE49-F238E27FC236}">
                <a16:creationId xmlns:a16="http://schemas.microsoft.com/office/drawing/2014/main" id="{87D6406F-C91B-4E46-B007-EB2E1A40E2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4700" y="53213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500">
        <p15:prstTrans prst="curtains"/>
      </p:transition>
    </mc:Choice>
    <mc:Fallback xmlns="">
      <p:transition spd="slow" advClick="0" advTm="20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6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FE4E07-8FCE-4738-8F5D-7841676C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IL TEAM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44D448-FED9-4769-A67F-0A427E12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algn="just"/>
            <a:r>
              <a:rPr lang="it-IT" sz="2400" dirty="0"/>
              <a:t>Alessandra Cosenza: SCRUM Master;</a:t>
            </a:r>
          </a:p>
          <a:p>
            <a:pPr algn="just"/>
            <a:r>
              <a:rPr lang="it-IT" sz="2400" dirty="0"/>
              <a:t>Lorenzo Stigliano: Project </a:t>
            </a:r>
            <a:r>
              <a:rPr lang="it-IT" sz="2400" dirty="0" err="1"/>
              <a:t>Owner</a:t>
            </a:r>
            <a:r>
              <a:rPr lang="it-IT" sz="2400" dirty="0"/>
              <a:t>;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Antonio Pelusi, programmatore e tester;</a:t>
            </a:r>
          </a:p>
          <a:p>
            <a:pPr algn="just"/>
            <a:r>
              <a:rPr lang="it-IT" sz="2400" dirty="0"/>
              <a:t>Erik Burani, progettista di interfaccia e tester;</a:t>
            </a:r>
          </a:p>
          <a:p>
            <a:pPr algn="just"/>
            <a:r>
              <a:rPr lang="it-IT" sz="2400" dirty="0"/>
              <a:t>Federico Fantini, programmatore e architetto del software;</a:t>
            </a:r>
          </a:p>
          <a:p>
            <a:pPr algn="just"/>
            <a:r>
              <a:rPr lang="it-IT" sz="2400" dirty="0"/>
              <a:t>Gianluca Corrado, programmatore ed esperto di dominio;</a:t>
            </a:r>
          </a:p>
          <a:p>
            <a:pPr algn="just"/>
            <a:r>
              <a:rPr lang="it-IT" sz="2400" dirty="0"/>
              <a:t>Salvatore Bianco, esperto di dominio e tester.</a:t>
            </a:r>
          </a:p>
        </p:txBody>
      </p:sp>
      <p:pic>
        <p:nvPicPr>
          <p:cNvPr id="4" name="Inizio2">
            <a:hlinkClick r:id="" action="ppaction://media"/>
            <a:extLst>
              <a:ext uri="{FF2B5EF4-FFF2-40B4-BE49-F238E27FC236}">
                <a16:creationId xmlns:a16="http://schemas.microsoft.com/office/drawing/2014/main" id="{F1EB2ED1-EEAF-407D-A96C-10F98DB47E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9300" y="461010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75712"/>
      </p:ext>
    </p:extLst>
  </p:cSld>
  <p:clrMapOvr>
    <a:masterClrMapping/>
  </p:clrMapOvr>
  <p:transition spd="slow" advClick="0" advTm="55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E0C569-E4F8-4A52-B266-C3304CB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DIAGRAMMA UML DEI CASI D’USO</a:t>
            </a:r>
          </a:p>
        </p:txBody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D284171-4898-4E01-9445-B387B63A1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61" y="2224994"/>
            <a:ext cx="7388315" cy="4562002"/>
          </a:xfrm>
        </p:spPr>
      </p:pic>
      <p:pic>
        <p:nvPicPr>
          <p:cNvPr id="3" name="UML casi d_uso">
            <a:hlinkClick r:id="" action="ppaction://media"/>
            <a:extLst>
              <a:ext uri="{FF2B5EF4-FFF2-40B4-BE49-F238E27FC236}">
                <a16:creationId xmlns:a16="http://schemas.microsoft.com/office/drawing/2014/main" id="{12029475-F269-4E73-8B0D-4782031404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00250" y="55340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3055"/>
      </p:ext>
    </p:extLst>
  </p:cSld>
  <p:clrMapOvr>
    <a:masterClrMapping/>
  </p:clrMapOvr>
  <p:transition spd="slow" advTm="215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E0C569-E4F8-4A52-B266-C3304CB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DIAGRAMMA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DELLE SPECIFICHE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44B5268-868B-4615-9697-1C89168A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5" y="317061"/>
            <a:ext cx="7483684" cy="6224557"/>
          </a:xfrm>
        </p:spPr>
      </p:pic>
      <p:pic>
        <p:nvPicPr>
          <p:cNvPr id="4" name="UML specifiche">
            <a:hlinkClick r:id="" action="ppaction://media"/>
            <a:extLst>
              <a:ext uri="{FF2B5EF4-FFF2-40B4-BE49-F238E27FC236}">
                <a16:creationId xmlns:a16="http://schemas.microsoft.com/office/drawing/2014/main" id="{23188F44-8E74-4914-8376-AF33C4B1C8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54225" y="5783263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69325"/>
      </p:ext>
    </p:extLst>
  </p:cSld>
  <p:clrMapOvr>
    <a:masterClrMapping/>
  </p:clrMapOvr>
  <p:transition spd="slow" advTm="45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E0C569-E4F8-4A52-B266-C3304CB6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MOCKUP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B0C3EF0-3250-4EE3-99E3-86D2542D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2" y="370924"/>
            <a:ext cx="7898813" cy="6411615"/>
          </a:xfrm>
        </p:spPr>
      </p:pic>
      <p:pic>
        <p:nvPicPr>
          <p:cNvPr id="3" name="Mockup">
            <a:hlinkClick r:id="" action="ppaction://media"/>
            <a:extLst>
              <a:ext uri="{FF2B5EF4-FFF2-40B4-BE49-F238E27FC236}">
                <a16:creationId xmlns:a16="http://schemas.microsoft.com/office/drawing/2014/main" id="{FDACC6D7-E6D8-4777-AFBD-746D9DC7CF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28863" y="56229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1500">
        <p:circle/>
      </p:transition>
    </mc:Choice>
    <mc:Fallback>
      <p:transition spd="slow" advClick="0" advTm="215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7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E1BDDE-8898-4A02-9425-CA77A814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METODI E 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9BE534-F479-4F74-9A44-70E0B2C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algn="just"/>
            <a:r>
              <a:rPr lang="it-IT" sz="2400" dirty="0"/>
              <a:t>SCRUM: framework agile di project management, all’interno del quale è possibile utilizzare vari processi e tecniche;</a:t>
            </a:r>
          </a:p>
          <a:p>
            <a:pPr algn="just"/>
            <a:r>
              <a:rPr lang="it-IT" sz="2400" dirty="0"/>
              <a:t>Taiga: progetto opensource utile allo sviluppo di software tramite processi agili;</a:t>
            </a:r>
          </a:p>
          <a:p>
            <a:pPr algn="just"/>
            <a:r>
              <a:rPr lang="it-IT" sz="2400" dirty="0" err="1"/>
              <a:t>GitLab</a:t>
            </a:r>
            <a:r>
              <a:rPr lang="it-IT" sz="2400" dirty="0"/>
              <a:t>: piattaforma web che permette la gestione di repository </a:t>
            </a:r>
            <a:r>
              <a:rPr lang="it-IT" sz="2400" dirty="0" err="1"/>
              <a:t>Git</a:t>
            </a:r>
            <a:r>
              <a:rPr lang="it-IT" sz="2400" dirty="0"/>
              <a:t>;</a:t>
            </a:r>
          </a:p>
          <a:p>
            <a:pPr algn="just"/>
            <a:r>
              <a:rPr lang="it-IT" sz="2400" dirty="0"/>
              <a:t>Telegram: software utilizzato per discutere dei tempi delle riunioni e per scambiare allegati.</a:t>
            </a:r>
          </a:p>
          <a:p>
            <a:pPr algn="just"/>
            <a:endParaRPr lang="it-IT" sz="2400" dirty="0"/>
          </a:p>
        </p:txBody>
      </p:sp>
      <p:pic>
        <p:nvPicPr>
          <p:cNvPr id="6" name="Metodi e Strumenti">
            <a:hlinkClick r:id="" action="ppaction://media"/>
            <a:extLst>
              <a:ext uri="{FF2B5EF4-FFF2-40B4-BE49-F238E27FC236}">
                <a16:creationId xmlns:a16="http://schemas.microsoft.com/office/drawing/2014/main" id="{0C672D05-B606-4421-BE58-48AB36D17D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9013" y="508158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3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4400">
        <p14:prism/>
      </p:transition>
    </mc:Choice>
    <mc:Fallback>
      <p:transition spd="slow" advClick="0" advTm="4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BACKLOG: EPICHE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1D5BF-0CC3-4EA4-BF48-94C31061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1506856"/>
            <a:ext cx="6024654" cy="5257800"/>
          </a:xfrm>
        </p:spPr>
        <p:txBody>
          <a:bodyPr anchor="ctr">
            <a:normAutofit/>
          </a:bodyPr>
          <a:lstStyle/>
          <a:p>
            <a:pPr algn="just"/>
            <a:r>
              <a:rPr lang="it-IT" sz="2200" b="0" i="0" u="none" strike="noStrike" dirty="0">
                <a:effectLst/>
                <a:latin typeface="Arial" panose="020B0604020202020204" pitchFamily="34" charset="0"/>
              </a:rPr>
              <a:t>Avere un programma che permette di visualizzare su una mappa gli spostamenti di un utente all’interno di una città.</a:t>
            </a:r>
          </a:p>
          <a:p>
            <a:pPr algn="just"/>
            <a:r>
              <a:rPr lang="it-IT" sz="2200" b="0" i="0" u="none" strike="noStrike" dirty="0">
                <a:effectLst/>
                <a:latin typeface="Arial" panose="020B0604020202020204" pitchFamily="34" charset="0"/>
              </a:rPr>
              <a:t>Avere un programma che permette di visualizzare i tweet geolocalizzati in un certo luogo definito.</a:t>
            </a:r>
          </a:p>
          <a:p>
            <a:pPr algn="just"/>
            <a:r>
              <a:rPr lang="it-IT" sz="2200" b="0" i="0" u="none" strike="noStrike" dirty="0">
                <a:effectLst/>
                <a:latin typeface="Arial" panose="020B0604020202020204" pitchFamily="34" charset="0"/>
              </a:rPr>
              <a:t>Avere un programma che permette di raggruppare i tweet che contengono una certa parola o frase. Permette anche di visualizzare quanto sono state utilizzate in termini numerici.</a:t>
            </a:r>
          </a:p>
          <a:p>
            <a:pPr algn="just"/>
            <a:r>
              <a:rPr lang="it-IT" sz="2200" b="0" i="0" u="none" strike="noStrike" dirty="0">
                <a:effectLst/>
                <a:latin typeface="Arial" panose="020B0604020202020204" pitchFamily="34" charset="0"/>
              </a:rPr>
              <a:t>Avere un programma con un’interfaccia intuitiva che permette di usufruire agevolmente delle funzionalità implementate.</a:t>
            </a:r>
          </a:p>
          <a:p>
            <a:pPr algn="just"/>
            <a:endParaRPr lang="it-IT" sz="2200" b="0" i="0" u="none" strike="noStrike" dirty="0">
              <a:effectLst/>
              <a:latin typeface="Arial" panose="020B0604020202020204" pitchFamily="34" charset="0"/>
            </a:endParaRPr>
          </a:p>
          <a:p>
            <a:pPr algn="just"/>
            <a:endParaRPr lang="it-IT" sz="2200" b="0" i="0" u="none" strike="noStrike" dirty="0">
              <a:effectLst/>
              <a:latin typeface="Arial" panose="020B0604020202020204" pitchFamily="34" charset="0"/>
            </a:endParaRPr>
          </a:p>
          <a:p>
            <a:pPr algn="just"/>
            <a:endParaRPr lang="it-IT" sz="2200" dirty="0"/>
          </a:p>
        </p:txBody>
      </p:sp>
      <p:pic>
        <p:nvPicPr>
          <p:cNvPr id="4" name="Backlog1">
            <a:hlinkClick r:id="" action="ppaction://media"/>
            <a:extLst>
              <a:ext uri="{FF2B5EF4-FFF2-40B4-BE49-F238E27FC236}">
                <a16:creationId xmlns:a16="http://schemas.microsoft.com/office/drawing/2014/main" id="{DEBA020E-FE02-42E6-B7B0-E9AE76699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62163" y="494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40683"/>
      </p:ext>
    </p:extLst>
  </p:cSld>
  <p:clrMapOvr>
    <a:masterClrMapping/>
  </p:clrMapOvr>
  <p:transition spd="med" advClick="0" advTm="95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0FA9BF-4633-418B-9B36-DE435677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754854" cy="52578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BACKLOG: USER STORIES INTERFACCIA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C1D5BF-0CC3-4EA4-BF48-94C31061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674" y="800100"/>
            <a:ext cx="6024654" cy="5257800"/>
          </a:xfrm>
        </p:spPr>
        <p:txBody>
          <a:bodyPr anchor="ctr">
            <a:normAutofit/>
          </a:bodyPr>
          <a:lstStyle/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ad un avvenimento vorrei vedere una barra di ricerca per inserire la mia parola chiave.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ai tweet che contengono dei luoghi vorrei vedere un campo selezionabile</a:t>
            </a:r>
            <a:r>
              <a:rPr lang="it-IT" sz="19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indicare la mia preferenza.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ai tweet scritti in un certo luogo vorrei vedere una barra di ricerca</a:t>
            </a:r>
            <a:r>
              <a:rPr lang="it-IT" sz="19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inserire la mia area di interesse.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ai tweet scritti in un punto specifico vorrei vedere una barra di ricerca</a:t>
            </a:r>
            <a:r>
              <a:rPr lang="it-IT" sz="19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inserire il mio punto di interesse.</a:t>
            </a: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endParaRPr lang="it-IT" sz="19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rtl="0">
              <a:spcBef>
                <a:spcPts val="0"/>
              </a:spcBef>
              <a:spcAft>
                <a:spcPts val="0"/>
              </a:spcAft>
            </a:pP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Come utente interessato agli spostamenti di un altro utente vorrei vedere una barra di ricerca</a:t>
            </a:r>
            <a:r>
              <a:rPr lang="it-IT" sz="1900" i="0" u="none" strike="noStrik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sz="1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 inserire il suo username.</a:t>
            </a:r>
            <a:endParaRPr lang="it-IT" sz="1900" dirty="0"/>
          </a:p>
        </p:txBody>
      </p:sp>
      <p:pic>
        <p:nvPicPr>
          <p:cNvPr id="5" name="Backlog2">
            <a:hlinkClick r:id="" action="ppaction://media"/>
            <a:extLst>
              <a:ext uri="{FF2B5EF4-FFF2-40B4-BE49-F238E27FC236}">
                <a16:creationId xmlns:a16="http://schemas.microsoft.com/office/drawing/2014/main" id="{A0791AAA-CD94-44B6-8186-53668A9ADA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1113" y="4441825"/>
            <a:ext cx="487362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7513"/>
      </p:ext>
    </p:extLst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776</Words>
  <Application>Microsoft Office PowerPoint</Application>
  <PresentationFormat>Widescreen</PresentationFormat>
  <Paragraphs>92</Paragraphs>
  <Slides>15</Slides>
  <Notes>0</Notes>
  <HiddenSlides>0</HiddenSlides>
  <MMClips>14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ANALIZZATORE DI TWEET</vt:lpstr>
      <vt:lpstr>COS’È?</vt:lpstr>
      <vt:lpstr>IL TEAM </vt:lpstr>
      <vt:lpstr>DIAGRAMMA UML DEI CASI D’USO</vt:lpstr>
      <vt:lpstr>DIAGRAMMA UML DELLE SPECIFICHE</vt:lpstr>
      <vt:lpstr>MOCKUP</vt:lpstr>
      <vt:lpstr>METODI E STRUMENTI UTILIZZATI</vt:lpstr>
      <vt:lpstr>BACKLOG: EPICHE</vt:lpstr>
      <vt:lpstr>BACKLOG: USER STORIES INTERFACCIA </vt:lpstr>
      <vt:lpstr>BACKLOG: USER STORIES RISULTATI </vt:lpstr>
      <vt:lpstr>BACKLOG: USER STORIES ANALISI DEI RISULTATI </vt:lpstr>
      <vt:lpstr>ANALISI PARTITA A SCRUMBLE</vt:lpstr>
      <vt:lpstr>CRITICITÀ  </vt:lpstr>
      <vt:lpstr>SPRINT 1 GOAL</vt:lpstr>
      <vt:lpstr>COSA È ANDATO BENE, COSA NO E COSA SI PUÒ MIGLIORARE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ANALIZZATORE DI TWEET</dc:title>
  <dc:creator>ALESSANDRA COSENZA</dc:creator>
  <cp:lastModifiedBy>ALESSANDRA COSENZA</cp:lastModifiedBy>
  <cp:revision>23</cp:revision>
  <dcterms:created xsi:type="dcterms:W3CDTF">2021-04-16T13:04:14Z</dcterms:created>
  <dcterms:modified xsi:type="dcterms:W3CDTF">2021-04-18T12:33:45Z</dcterms:modified>
</cp:coreProperties>
</file>