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C4CC-778D-4B00-9809-6A479D2CCA82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BEE2D-C8B5-45D9-B630-5FEBD31C2D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14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BEE2D-C8B5-45D9-B630-5FEBD31C2D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8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1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7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3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26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4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1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3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26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93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1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95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F5FC-6673-4C20-824B-2464E6F8D6EC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FF421D-64C2-4EF8-A7F7-421D82CB58B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6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13-0617-4_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rn.com/abstract=3674982" TargetMode="External"/><Relationship Id="rId5" Type="http://schemas.openxmlformats.org/officeDocument/2006/relationships/hyperlink" Target="https://www.smsjournals.com/index.php/SAMRIDDHI/article/view/2078" TargetMode="External"/><Relationship Id="rId4" Type="http://schemas.openxmlformats.org/officeDocument/2006/relationships/hyperlink" Target="https://www.researchgate.net/profile/Shabib-Aftab-2/publication/317284281_Machine_Learning_Techniques_for_Sentiment_Analysis_A_Review/links/59302d6ba6fdcc89e78431ec/Machine-Learning-Techniques-for-Sentiment-Analysis-A-Review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EA3-7DD6-336A-8AD8-301BEE5DD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 de Sentimentos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9FB3A-ACC4-9890-4F40-EA94AF6FF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1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711-A98A-0835-AFD9-5AC9357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da análise de sentimentos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93C-9900-6D95-55BF-5F0A3D4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processamento</a:t>
            </a:r>
          </a:p>
          <a:p>
            <a:pPr lvl="1"/>
            <a:r>
              <a:rPr lang="pt-BR" dirty="0"/>
              <a:t>Limpeza de pontuação irrelevante</a:t>
            </a:r>
          </a:p>
          <a:p>
            <a:pPr lvl="1"/>
            <a:r>
              <a:rPr lang="pt-BR" dirty="0"/>
              <a:t>Padronização do texto</a:t>
            </a:r>
          </a:p>
          <a:p>
            <a:pPr lvl="1"/>
            <a:r>
              <a:rPr lang="pt-BR" dirty="0"/>
              <a:t>Entroncamento ou Lematização</a:t>
            </a:r>
          </a:p>
          <a:p>
            <a:pPr lvl="1"/>
            <a:r>
              <a:rPr lang="pt-BR" dirty="0"/>
              <a:t>Remoção de </a:t>
            </a:r>
            <a:r>
              <a:rPr lang="pt-BR" b="1" dirty="0" err="1"/>
              <a:t>stopwords</a:t>
            </a:r>
            <a:endParaRPr lang="pt-BR" b="1" dirty="0"/>
          </a:p>
          <a:p>
            <a:r>
              <a:rPr lang="pt-BR" dirty="0"/>
              <a:t>Processamento</a:t>
            </a:r>
          </a:p>
          <a:p>
            <a:r>
              <a:rPr lang="pt-BR" dirty="0"/>
              <a:t>Comparação de resultados</a:t>
            </a:r>
          </a:p>
        </p:txBody>
      </p:sp>
    </p:spTree>
    <p:extLst>
      <p:ext uri="{BB962C8B-B14F-4D97-AF65-F5344CB8AC3E}">
        <p14:creationId xmlns:p14="http://schemas.microsoft.com/office/powerpoint/2010/main" val="7009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711-A98A-0835-AFD9-5AC9357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análise de sentimentos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93C-9900-6D95-55BF-5F0A3D4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regras</a:t>
            </a:r>
          </a:p>
          <a:p>
            <a:r>
              <a:rPr lang="pt-BR" dirty="0"/>
              <a:t>Machine Learning</a:t>
            </a:r>
          </a:p>
          <a:p>
            <a:r>
              <a:rPr lang="pt-BR" dirty="0"/>
              <a:t>Híbrida</a:t>
            </a:r>
          </a:p>
        </p:txBody>
      </p:sp>
    </p:spTree>
    <p:extLst>
      <p:ext uri="{BB962C8B-B14F-4D97-AF65-F5344CB8AC3E}">
        <p14:creationId xmlns:p14="http://schemas.microsoft.com/office/powerpoint/2010/main" val="408480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711-A98A-0835-AFD9-5AC9357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análise de sentimentos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93C-9900-6D95-55BF-5F0A3D4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Baseado em regras</a:t>
            </a:r>
          </a:p>
          <a:p>
            <a:pPr lvl="1"/>
            <a:r>
              <a:rPr lang="pt-BR" sz="2000" b="0" i="0" dirty="0">
                <a:solidFill>
                  <a:srgbClr val="333333"/>
                </a:solidFill>
                <a:effectLst/>
                <a:latin typeface="AmazonEmber"/>
              </a:rPr>
              <a:t>A abordagem com base em regras identifica, classifica e pontua palavras-chave específicas com base em léxicos predeterminados. </a:t>
            </a:r>
          </a:p>
          <a:p>
            <a:r>
              <a:rPr lang="pt-BR" sz="2400" b="1" dirty="0">
                <a:solidFill>
                  <a:srgbClr val="333333"/>
                </a:solidFill>
                <a:latin typeface="AmazonEmber"/>
              </a:rPr>
              <a:t>Prós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Facilidade para implementar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Determina uma pontuação mais assertiva</a:t>
            </a:r>
          </a:p>
          <a:p>
            <a:r>
              <a:rPr lang="pt-BR" sz="2400" b="1" dirty="0">
                <a:solidFill>
                  <a:srgbClr val="333333"/>
                </a:solidFill>
                <a:latin typeface="AmazonEmber"/>
              </a:rPr>
              <a:t>Contras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Regras novas precisam ser criadas conforme novos textos são introduzido no corpus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A ordem das palavras não é determinante para discernir o sentimento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102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711-A98A-0835-AFD9-5AC9357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análise de sentimentos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93C-9900-6D95-55BF-5F0A3D4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b="1" dirty="0"/>
              <a:t>Machine Learning</a:t>
            </a:r>
          </a:p>
          <a:p>
            <a:pPr lvl="1"/>
            <a:r>
              <a:rPr lang="pt-BR" sz="2000" b="0" i="0" dirty="0">
                <a:solidFill>
                  <a:srgbClr val="333333"/>
                </a:solidFill>
                <a:effectLst/>
                <a:latin typeface="AmazonEmber"/>
              </a:rPr>
              <a:t>Essa abordagem usa técnicas de machine learning (ML) e algoritmos de classificação de sentimentos, como redes neurais e aprendizado profundo, para ensinar o software de computador a identificar sentimentos emocionais em um texto</a:t>
            </a:r>
          </a:p>
          <a:p>
            <a:r>
              <a:rPr lang="pt-BR" sz="2400" b="1" dirty="0">
                <a:solidFill>
                  <a:srgbClr val="333333"/>
                </a:solidFill>
                <a:latin typeface="AmazonEmber"/>
              </a:rPr>
              <a:t>Prós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Não precisa da criação de novas regras manuais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A ordem das palavras pode determinar o sentimento do texto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Possibilidade do uso de N-GRAMS</a:t>
            </a:r>
          </a:p>
          <a:p>
            <a:r>
              <a:rPr lang="pt-BR" sz="2400" b="1" dirty="0">
                <a:solidFill>
                  <a:srgbClr val="333333"/>
                </a:solidFill>
                <a:latin typeface="AmazonEmber"/>
              </a:rPr>
              <a:t>Contras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É mais complexa de ser implementada</a:t>
            </a:r>
          </a:p>
          <a:p>
            <a:pPr lvl="1"/>
            <a:r>
              <a:rPr lang="pt-BR" sz="2000" dirty="0">
                <a:solidFill>
                  <a:srgbClr val="333333"/>
                </a:solidFill>
                <a:latin typeface="AmazonEmber"/>
              </a:rPr>
              <a:t>Precisa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3355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883-9CF7-1A04-1FB2-96A25F5D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ECBF-526F-F803-73F7-16F1BEE2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Regras</a:t>
            </a:r>
          </a:p>
          <a:p>
            <a:pPr lvl="1"/>
            <a:r>
              <a:rPr lang="pt-BR" dirty="0"/>
              <a:t>Uso do Léxico v3.0 para definir os pesos de cada palavra</a:t>
            </a:r>
          </a:p>
          <a:p>
            <a:pPr lvl="1"/>
            <a:endParaRPr lang="pt-BR" dirty="0"/>
          </a:p>
          <a:p>
            <a:r>
              <a:rPr lang="pt-BR" dirty="0"/>
              <a:t>Machine Learning</a:t>
            </a:r>
          </a:p>
          <a:p>
            <a:pPr lvl="1"/>
            <a:r>
              <a:rPr lang="pt-BR" dirty="0"/>
              <a:t>Uso de uma rede de aprendizado profunda recorrente com memória (LSTM)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8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883-9CF7-1A04-1FB2-96A25F5D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ECBF-526F-F803-73F7-16F1BEE2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Classificar por frases ao invés do texto inteiro</a:t>
            </a:r>
          </a:p>
          <a:p>
            <a:r>
              <a:rPr lang="pt-BR" dirty="0"/>
              <a:t>Uso de </a:t>
            </a:r>
            <a:r>
              <a:rPr lang="pt-BR" dirty="0" err="1"/>
              <a:t>Embeddings</a:t>
            </a:r>
            <a:r>
              <a:rPr lang="pt-BR" dirty="0"/>
              <a:t> para localizar sentimento de palavras que não estejam no léxico, usando média de similaridade de </a:t>
            </a:r>
            <a:r>
              <a:rPr lang="pt-BR" dirty="0" err="1"/>
              <a:t>coseno</a:t>
            </a:r>
            <a:r>
              <a:rPr lang="pt-BR" dirty="0"/>
              <a:t> da sentença com os adjetivos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4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883-9CF7-1A04-1FB2-96A25F5D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ECBF-526F-F803-73F7-16F1BEE2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019"/>
            <a:ext cx="8915400" cy="53585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FRAIBERGER, Samuel. News Sentiment and Cross-Country Fluctuations. </a:t>
            </a:r>
            <a:r>
              <a:rPr lang="en-US" dirty="0" err="1"/>
              <a:t>Availableat</a:t>
            </a:r>
            <a:r>
              <a:rPr lang="en-US" dirty="0"/>
              <a:t> SSRN, 2016.</a:t>
            </a:r>
          </a:p>
          <a:p>
            <a:r>
              <a:rPr lang="en-US" dirty="0"/>
              <a:t>STRAUB, Nadine; VLIEGENTHART, </a:t>
            </a:r>
            <a:r>
              <a:rPr lang="en-US" dirty="0" err="1"/>
              <a:t>Rens</a:t>
            </a:r>
            <a:r>
              <a:rPr lang="en-US" dirty="0"/>
              <a:t>; VERHOEVEN, Piet. Lagging behind? Emotions in newspaper articles and stock market prices in the Netherlands. Public Relations Review, 2016.</a:t>
            </a:r>
          </a:p>
          <a:p>
            <a:r>
              <a:rPr lang="pt-BR" dirty="0" err="1"/>
              <a:t>Jagdale</a:t>
            </a:r>
            <a:r>
              <a:rPr lang="pt-BR" dirty="0"/>
              <a:t>, R.S., </a:t>
            </a:r>
            <a:r>
              <a:rPr lang="pt-BR" dirty="0" err="1"/>
              <a:t>Shirsat</a:t>
            </a:r>
            <a:r>
              <a:rPr lang="pt-BR" dirty="0"/>
              <a:t>, V.S., </a:t>
            </a:r>
            <a:r>
              <a:rPr lang="pt-BR" dirty="0" err="1"/>
              <a:t>Deshmukh</a:t>
            </a:r>
            <a:r>
              <a:rPr lang="pt-BR" dirty="0"/>
              <a:t>, S.N. (2019).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Reviews </a:t>
            </a:r>
            <a:r>
              <a:rPr lang="pt-BR" dirty="0" err="1"/>
              <a:t>Using</a:t>
            </a:r>
            <a:r>
              <a:rPr lang="pt-BR" dirty="0"/>
              <a:t> Machine Learning </a:t>
            </a:r>
            <a:r>
              <a:rPr lang="pt-BR" dirty="0" err="1"/>
              <a:t>Techniques</a:t>
            </a:r>
            <a:r>
              <a:rPr lang="pt-BR" dirty="0"/>
              <a:t>. In: </a:t>
            </a:r>
            <a:r>
              <a:rPr lang="pt-BR" dirty="0" err="1"/>
              <a:t>Mallick</a:t>
            </a:r>
            <a:r>
              <a:rPr lang="pt-BR" dirty="0"/>
              <a:t>, P., Balas, V., </a:t>
            </a:r>
            <a:r>
              <a:rPr lang="pt-BR" dirty="0" err="1"/>
              <a:t>Bhoi</a:t>
            </a:r>
            <a:r>
              <a:rPr lang="pt-BR" dirty="0"/>
              <a:t>, A., </a:t>
            </a:r>
            <a:r>
              <a:rPr lang="pt-BR" dirty="0" err="1"/>
              <a:t>Zobaa</a:t>
            </a:r>
            <a:r>
              <a:rPr lang="pt-BR" dirty="0"/>
              <a:t>, A. (</a:t>
            </a:r>
            <a:r>
              <a:rPr lang="pt-BR" dirty="0" err="1"/>
              <a:t>eds</a:t>
            </a:r>
            <a:r>
              <a:rPr lang="pt-BR" dirty="0"/>
              <a:t>) </a:t>
            </a:r>
            <a:r>
              <a:rPr lang="pt-BR" dirty="0" err="1"/>
              <a:t>Cognitive</a:t>
            </a:r>
            <a:r>
              <a:rPr lang="pt-BR" dirty="0"/>
              <a:t> </a:t>
            </a:r>
            <a:r>
              <a:rPr lang="pt-BR" dirty="0" err="1"/>
              <a:t>Informatics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Soft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Advances</a:t>
            </a:r>
            <a:r>
              <a:rPr lang="pt-BR" dirty="0"/>
              <a:t> in </a:t>
            </a:r>
            <a:r>
              <a:rPr lang="pt-BR" dirty="0" err="1"/>
              <a:t>Intelligent</a:t>
            </a:r>
            <a:r>
              <a:rPr lang="pt-BR" dirty="0"/>
              <a:t> Systems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, </a:t>
            </a:r>
            <a:r>
              <a:rPr lang="pt-BR" dirty="0" err="1"/>
              <a:t>vol</a:t>
            </a:r>
            <a:r>
              <a:rPr lang="pt-BR" dirty="0"/>
              <a:t> 768. Springer, Singapore. </a:t>
            </a:r>
            <a:r>
              <a:rPr lang="pt-BR" dirty="0">
                <a:hlinkClick r:id="rId3"/>
              </a:rPr>
              <a:t>https://doi.org/10.1007/978-981-13-0617-4_61</a:t>
            </a:r>
            <a:endParaRPr lang="pt-BR" dirty="0"/>
          </a:p>
          <a:p>
            <a:r>
              <a:rPr lang="pt-BR" dirty="0">
                <a:hlinkClick r:id="rId4"/>
              </a:rPr>
              <a:t>https://www.researchgate.net/profile/Shabib-Aftab-2/publication/317284281_Machine_Learning_Techniques_for_Sentiment_Analysis_A_Review/links/59302d6ba6fdcc89e78431ec/Machine-Learning-Techniques-for-Sentiment-Analysis-A-Review.pdf</a:t>
            </a:r>
            <a:endParaRPr lang="pt-BR" dirty="0"/>
          </a:p>
          <a:p>
            <a:r>
              <a:rPr lang="pt-BR" dirty="0" err="1"/>
              <a:t>Malviya</a:t>
            </a:r>
            <a:r>
              <a:rPr lang="pt-BR" dirty="0"/>
              <a:t> S, </a:t>
            </a:r>
            <a:r>
              <a:rPr lang="pt-BR" dirty="0" err="1"/>
              <a:t>Tiwari</a:t>
            </a:r>
            <a:r>
              <a:rPr lang="pt-BR" dirty="0"/>
              <a:t> A, </a:t>
            </a:r>
            <a:r>
              <a:rPr lang="pt-BR" dirty="0" err="1"/>
              <a:t>Srivastava</a:t>
            </a:r>
            <a:r>
              <a:rPr lang="pt-BR" dirty="0"/>
              <a:t> R, </a:t>
            </a:r>
            <a:r>
              <a:rPr lang="pt-BR" dirty="0" err="1"/>
              <a:t>Tiwari</a:t>
            </a:r>
            <a:r>
              <a:rPr lang="pt-BR" dirty="0"/>
              <a:t> V. Machine Learning </a:t>
            </a:r>
            <a:r>
              <a:rPr lang="pt-BR" dirty="0" err="1"/>
              <a:t>Techniques</a:t>
            </a:r>
            <a:r>
              <a:rPr lang="pt-BR" dirty="0"/>
              <a:t> for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: A Review. </a:t>
            </a:r>
            <a:r>
              <a:rPr lang="pt-BR" dirty="0" err="1"/>
              <a:t>sms</a:t>
            </a:r>
            <a:r>
              <a:rPr lang="pt-BR" dirty="0"/>
              <a:t> [Internet]. 30Dec.2020 [</a:t>
            </a:r>
            <a:r>
              <a:rPr lang="pt-BR" dirty="0" err="1"/>
              <a:t>cited</a:t>
            </a:r>
            <a:r>
              <a:rPr lang="pt-BR" dirty="0"/>
              <a:t> 8Jul.2024];12(02):72-8.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https://www.smsjournals.com/index.php/SAMRIDDHI/article/view/2078</a:t>
            </a:r>
            <a:endParaRPr lang="pt-BR" dirty="0"/>
          </a:p>
          <a:p>
            <a:r>
              <a:rPr lang="en-US" dirty="0"/>
              <a:t>K, Krishna Prasad, A Literature Review on Application of Sentiment Analysis Using Machine Learning Techniques (August 09, 2020). A Literature Review on Application of Sentiment Analysis Using Machine Learning Techniques. International Journal of Applied Engineering and Management Letters (IJAEML), 4(2), 41-77, 2020, Available at SSRN: </a:t>
            </a:r>
            <a:r>
              <a:rPr lang="en-US" dirty="0">
                <a:hlinkClick r:id="rId6"/>
              </a:rPr>
              <a:t>https://ssrn.com/abstract=3674982</a:t>
            </a:r>
            <a:endParaRPr lang="en-US" dirty="0"/>
          </a:p>
          <a:p>
            <a:r>
              <a:rPr lang="pt-BR" dirty="0" err="1"/>
              <a:t>Dhaoui</a:t>
            </a:r>
            <a:r>
              <a:rPr lang="pt-BR" dirty="0"/>
              <a:t>, C., Webster, C.M. </a:t>
            </a:r>
            <a:r>
              <a:rPr lang="pt-BR" dirty="0" err="1"/>
              <a:t>and</a:t>
            </a:r>
            <a:r>
              <a:rPr lang="pt-BR" dirty="0"/>
              <a:t> Tan, L.P. (2017), "Social media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: </a:t>
            </a:r>
            <a:r>
              <a:rPr lang="pt-BR" dirty="0" err="1"/>
              <a:t>lexicon</a:t>
            </a:r>
            <a:r>
              <a:rPr lang="pt-BR" dirty="0"/>
              <a:t> versus machine learning", </a:t>
            </a:r>
            <a:r>
              <a:rPr lang="pt-BR" dirty="0" err="1"/>
              <a:t>Journal</a:t>
            </a:r>
            <a:r>
              <a:rPr lang="pt-BR" dirty="0"/>
              <a:t> of </a:t>
            </a:r>
            <a:r>
              <a:rPr lang="pt-BR" dirty="0" err="1"/>
              <a:t>Consumer</a:t>
            </a:r>
            <a:r>
              <a:rPr lang="pt-BR" dirty="0"/>
              <a:t> Marketing, Vol. 34 No. 6, pp. 480-488. https://doi.org/10.1108/JCM-03-2017-2141</a:t>
            </a:r>
          </a:p>
        </p:txBody>
      </p:sp>
    </p:spTree>
    <p:extLst>
      <p:ext uri="{BB962C8B-B14F-4D97-AF65-F5344CB8AC3E}">
        <p14:creationId xmlns:p14="http://schemas.microsoft.com/office/powerpoint/2010/main" val="3839659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1557</TotalTime>
  <Words>592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AmazonEmber</vt:lpstr>
      <vt:lpstr>Aptos</vt:lpstr>
      <vt:lpstr>Arial</vt:lpstr>
      <vt:lpstr>Century Gothic</vt:lpstr>
      <vt:lpstr>Wingdings 3</vt:lpstr>
      <vt:lpstr>Wisp</vt:lpstr>
      <vt:lpstr>Analise de Sentimentos</vt:lpstr>
      <vt:lpstr>Etapas da análise de sentimentos</vt:lpstr>
      <vt:lpstr>Métodos para análise de sentimentos</vt:lpstr>
      <vt:lpstr>Métodos para análise de sentimentos</vt:lpstr>
      <vt:lpstr>Métodos para análise de sentimentos</vt:lpstr>
      <vt:lpstr>Implementações</vt:lpstr>
      <vt:lpstr>Trabalhos futuros</vt:lpstr>
      <vt:lpstr>Bibliografias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RODRIGUES CARVALHO NETO</dc:creator>
  <cp:lastModifiedBy>ANTONIO RODRIGUES CARVALHO NETO</cp:lastModifiedBy>
  <cp:revision>6</cp:revision>
  <dcterms:created xsi:type="dcterms:W3CDTF">2024-07-08T11:43:36Z</dcterms:created>
  <dcterms:modified xsi:type="dcterms:W3CDTF">2024-07-09T13:41:19Z</dcterms:modified>
</cp:coreProperties>
</file>