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Glacial Indifference" panose="020B0604020202020204" charset="0"/>
      <p:regular r:id="rId18"/>
    </p:embeddedFont>
    <p:embeddedFont>
      <p:font typeface="Glacial Indifference Bold" panose="020B0604020202020204" charset="0"/>
      <p:regular r:id="rId19"/>
    </p:embeddedFont>
    <p:embeddedFont>
      <p:font typeface="Tenor Sans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.svg"/><Relationship Id="rId5" Type="http://schemas.openxmlformats.org/officeDocument/2006/relationships/image" Target="../media/image8.svg"/><Relationship Id="rId10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5670" y="3475665"/>
            <a:ext cx="17836661" cy="3171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16"/>
              </a:lnSpc>
            </a:pPr>
            <a:r>
              <a:rPr lang="en-US" sz="8822" b="1" spc="-282">
                <a:solidFill>
                  <a:srgbClr val="022033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PREDICCION DE SI LAS PERSONAS CREEN QUE LES AFECTA EL USO DE SU CELULAR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101429" y="1884757"/>
            <a:ext cx="8085142" cy="938466"/>
            <a:chOff x="0" y="0"/>
            <a:chExt cx="2129420" cy="24716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29420" cy="247168"/>
            </a:xfrm>
            <a:custGeom>
              <a:avLst/>
              <a:gdLst/>
              <a:ahLst/>
              <a:cxnLst/>
              <a:rect l="l" t="t" r="r" b="b"/>
              <a:pathLst>
                <a:path w="2129420" h="247168">
                  <a:moveTo>
                    <a:pt x="24896" y="0"/>
                  </a:moveTo>
                  <a:lnTo>
                    <a:pt x="2104524" y="0"/>
                  </a:lnTo>
                  <a:cubicBezTo>
                    <a:pt x="2111127" y="0"/>
                    <a:pt x="2117459" y="2623"/>
                    <a:pt x="2122128" y="7292"/>
                  </a:cubicBezTo>
                  <a:cubicBezTo>
                    <a:pt x="2126797" y="11961"/>
                    <a:pt x="2129420" y="18293"/>
                    <a:pt x="2129420" y="24896"/>
                  </a:cubicBezTo>
                  <a:lnTo>
                    <a:pt x="2129420" y="222272"/>
                  </a:lnTo>
                  <a:cubicBezTo>
                    <a:pt x="2129420" y="228875"/>
                    <a:pt x="2126797" y="235207"/>
                    <a:pt x="2122128" y="239876"/>
                  </a:cubicBezTo>
                  <a:cubicBezTo>
                    <a:pt x="2117459" y="244545"/>
                    <a:pt x="2111127" y="247168"/>
                    <a:pt x="2104524" y="247168"/>
                  </a:cubicBezTo>
                  <a:lnTo>
                    <a:pt x="24896" y="247168"/>
                  </a:lnTo>
                  <a:cubicBezTo>
                    <a:pt x="11146" y="247168"/>
                    <a:pt x="0" y="236022"/>
                    <a:pt x="0" y="222272"/>
                  </a:cubicBezTo>
                  <a:lnTo>
                    <a:pt x="0" y="24896"/>
                  </a:lnTo>
                  <a:cubicBezTo>
                    <a:pt x="0" y="18293"/>
                    <a:pt x="2623" y="11961"/>
                    <a:pt x="7292" y="7292"/>
                  </a:cubicBezTo>
                  <a:cubicBezTo>
                    <a:pt x="11961" y="2623"/>
                    <a:pt x="18293" y="0"/>
                    <a:pt x="24896" y="0"/>
                  </a:cubicBezTo>
                  <a:close/>
                </a:path>
              </a:pathLst>
            </a:custGeom>
            <a:solidFill>
              <a:srgbClr val="F3E780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129420" cy="2852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609474" y="6630732"/>
            <a:ext cx="4378481" cy="437848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68AB9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-5400000">
            <a:off x="362774" y="-30820"/>
            <a:ext cx="3688357" cy="4114800"/>
          </a:xfrm>
          <a:custGeom>
            <a:avLst/>
            <a:gdLst/>
            <a:ahLst/>
            <a:cxnLst/>
            <a:rect l="l" t="t" r="r" b="b"/>
            <a:pathLst>
              <a:path w="3688357" h="4114800">
                <a:moveTo>
                  <a:pt x="0" y="0"/>
                </a:moveTo>
                <a:lnTo>
                  <a:pt x="3688357" y="0"/>
                </a:lnTo>
                <a:lnTo>
                  <a:pt x="36883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10" name="Group 10"/>
          <p:cNvGrpSpPr/>
          <p:nvPr/>
        </p:nvGrpSpPr>
        <p:grpSpPr>
          <a:xfrm>
            <a:off x="2531874" y="7031606"/>
            <a:ext cx="1237134" cy="1200949"/>
            <a:chOff x="0" y="0"/>
            <a:chExt cx="325830" cy="31629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25830" cy="316299"/>
            </a:xfrm>
            <a:custGeom>
              <a:avLst/>
              <a:gdLst/>
              <a:ahLst/>
              <a:cxnLst/>
              <a:rect l="l" t="t" r="r" b="b"/>
              <a:pathLst>
                <a:path w="325830" h="316299">
                  <a:moveTo>
                    <a:pt x="158150" y="0"/>
                  </a:moveTo>
                  <a:lnTo>
                    <a:pt x="167680" y="0"/>
                  </a:lnTo>
                  <a:cubicBezTo>
                    <a:pt x="255024" y="0"/>
                    <a:pt x="325830" y="70806"/>
                    <a:pt x="325830" y="158150"/>
                  </a:cubicBezTo>
                  <a:lnTo>
                    <a:pt x="325830" y="158150"/>
                  </a:lnTo>
                  <a:cubicBezTo>
                    <a:pt x="325830" y="245493"/>
                    <a:pt x="255024" y="316299"/>
                    <a:pt x="167680" y="316299"/>
                  </a:cubicBezTo>
                  <a:lnTo>
                    <a:pt x="158150" y="316299"/>
                  </a:lnTo>
                  <a:cubicBezTo>
                    <a:pt x="70806" y="316299"/>
                    <a:pt x="0" y="245493"/>
                    <a:pt x="0" y="158150"/>
                  </a:cubicBezTo>
                  <a:lnTo>
                    <a:pt x="0" y="158150"/>
                  </a:lnTo>
                  <a:cubicBezTo>
                    <a:pt x="0" y="70806"/>
                    <a:pt x="70806" y="0"/>
                    <a:pt x="158150" y="0"/>
                  </a:cubicBezTo>
                  <a:close/>
                </a:path>
              </a:pathLst>
            </a:custGeom>
            <a:solidFill>
              <a:srgbClr val="BFD1E1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325830" cy="3543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728559" y="1153041"/>
            <a:ext cx="1237134" cy="1200949"/>
            <a:chOff x="0" y="0"/>
            <a:chExt cx="325830" cy="31629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25830" cy="316299"/>
            </a:xfrm>
            <a:custGeom>
              <a:avLst/>
              <a:gdLst/>
              <a:ahLst/>
              <a:cxnLst/>
              <a:rect l="l" t="t" r="r" b="b"/>
              <a:pathLst>
                <a:path w="325830" h="316299">
                  <a:moveTo>
                    <a:pt x="158150" y="0"/>
                  </a:moveTo>
                  <a:lnTo>
                    <a:pt x="167680" y="0"/>
                  </a:lnTo>
                  <a:cubicBezTo>
                    <a:pt x="255024" y="0"/>
                    <a:pt x="325830" y="70806"/>
                    <a:pt x="325830" y="158150"/>
                  </a:cubicBezTo>
                  <a:lnTo>
                    <a:pt x="325830" y="158150"/>
                  </a:lnTo>
                  <a:cubicBezTo>
                    <a:pt x="325830" y="245493"/>
                    <a:pt x="255024" y="316299"/>
                    <a:pt x="167680" y="316299"/>
                  </a:cubicBezTo>
                  <a:lnTo>
                    <a:pt x="158150" y="316299"/>
                  </a:lnTo>
                  <a:cubicBezTo>
                    <a:pt x="70806" y="316299"/>
                    <a:pt x="0" y="245493"/>
                    <a:pt x="0" y="158150"/>
                  </a:cubicBezTo>
                  <a:lnTo>
                    <a:pt x="0" y="158150"/>
                  </a:lnTo>
                  <a:cubicBezTo>
                    <a:pt x="0" y="70806"/>
                    <a:pt x="70806" y="0"/>
                    <a:pt x="158150" y="0"/>
                  </a:cubicBezTo>
                  <a:close/>
                </a:path>
              </a:pathLst>
            </a:custGeom>
            <a:solidFill>
              <a:srgbClr val="568AB9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325830" cy="3543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4289726" y="6393076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7" name="TextBox 17"/>
          <p:cNvSpPr txBox="1"/>
          <p:nvPr/>
        </p:nvSpPr>
        <p:spPr>
          <a:xfrm>
            <a:off x="5769322" y="7527306"/>
            <a:ext cx="6749355" cy="2307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98"/>
              </a:lnSpc>
            </a:pPr>
            <a:r>
              <a:rPr lang="en-US" sz="4245" spc="437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ANTONIO ORTEGÓN</a:t>
            </a:r>
          </a:p>
          <a:p>
            <a:pPr algn="ctr">
              <a:lnSpc>
                <a:spcPts val="6198"/>
              </a:lnSpc>
            </a:pPr>
            <a:r>
              <a:rPr lang="en-US" sz="4245" spc="437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Eduardo Fraire</a:t>
            </a:r>
          </a:p>
          <a:p>
            <a:pPr algn="ctr">
              <a:lnSpc>
                <a:spcPts val="6198"/>
              </a:lnSpc>
            </a:pPr>
            <a:r>
              <a:rPr lang="en-US" sz="4245" spc="437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Luis Ordoñez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261223" y="1928781"/>
            <a:ext cx="7765554" cy="745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98"/>
              </a:lnSpc>
            </a:pPr>
            <a:r>
              <a:rPr lang="en-US" sz="4245" spc="437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REGRESIÓN LOGISTICA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3804199" y="8450476"/>
            <a:ext cx="971055" cy="934870"/>
            <a:chOff x="0" y="0"/>
            <a:chExt cx="255751" cy="24622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55751" cy="246221"/>
            </a:xfrm>
            <a:custGeom>
              <a:avLst/>
              <a:gdLst/>
              <a:ahLst/>
              <a:cxnLst/>
              <a:rect l="l" t="t" r="r" b="b"/>
              <a:pathLst>
                <a:path w="255751" h="246221">
                  <a:moveTo>
                    <a:pt x="123111" y="0"/>
                  </a:moveTo>
                  <a:lnTo>
                    <a:pt x="132641" y="0"/>
                  </a:lnTo>
                  <a:cubicBezTo>
                    <a:pt x="200633" y="0"/>
                    <a:pt x="255751" y="55118"/>
                    <a:pt x="255751" y="123111"/>
                  </a:cubicBezTo>
                  <a:lnTo>
                    <a:pt x="255751" y="123111"/>
                  </a:lnTo>
                  <a:cubicBezTo>
                    <a:pt x="255751" y="155761"/>
                    <a:pt x="242781" y="187075"/>
                    <a:pt x="219693" y="210163"/>
                  </a:cubicBezTo>
                  <a:cubicBezTo>
                    <a:pt x="196605" y="233251"/>
                    <a:pt x="165292" y="246221"/>
                    <a:pt x="132641" y="246221"/>
                  </a:cubicBezTo>
                  <a:lnTo>
                    <a:pt x="123111" y="246221"/>
                  </a:lnTo>
                  <a:cubicBezTo>
                    <a:pt x="55118" y="246221"/>
                    <a:pt x="0" y="191103"/>
                    <a:pt x="0" y="123111"/>
                  </a:cubicBezTo>
                  <a:lnTo>
                    <a:pt x="0" y="123111"/>
                  </a:lnTo>
                  <a:cubicBezTo>
                    <a:pt x="0" y="55118"/>
                    <a:pt x="55118" y="0"/>
                    <a:pt x="123111" y="0"/>
                  </a:cubicBezTo>
                  <a:close/>
                </a:path>
              </a:pathLst>
            </a:custGeom>
            <a:solidFill>
              <a:srgbClr val="96B5D3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255751" cy="2843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314325"/>
            <a:ext cx="14010523" cy="1451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79"/>
              </a:lnSpc>
            </a:pPr>
            <a:r>
              <a:rPr lang="en-US" sz="11608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DIAGRAMAS DE CAJA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533410" y="8097759"/>
            <a:ext cx="4378481" cy="4378481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FD1E1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909519" y="-2189241"/>
            <a:ext cx="4378481" cy="437848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68AB9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43163" y="2189241"/>
            <a:ext cx="7649755" cy="5683020"/>
          </a:xfrm>
          <a:custGeom>
            <a:avLst/>
            <a:gdLst/>
            <a:ahLst/>
            <a:cxnLst/>
            <a:rect l="l" t="t" r="r" b="b"/>
            <a:pathLst>
              <a:path w="7649755" h="5683020">
                <a:moveTo>
                  <a:pt x="0" y="0"/>
                </a:moveTo>
                <a:lnTo>
                  <a:pt x="7649755" y="0"/>
                </a:lnTo>
                <a:lnTo>
                  <a:pt x="7649755" y="5683020"/>
                </a:lnTo>
                <a:lnTo>
                  <a:pt x="0" y="56830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Freeform 10"/>
          <p:cNvSpPr/>
          <p:nvPr/>
        </p:nvSpPr>
        <p:spPr>
          <a:xfrm>
            <a:off x="9639927" y="2203448"/>
            <a:ext cx="7619373" cy="5668813"/>
          </a:xfrm>
          <a:custGeom>
            <a:avLst/>
            <a:gdLst/>
            <a:ahLst/>
            <a:cxnLst/>
            <a:rect l="l" t="t" r="r" b="b"/>
            <a:pathLst>
              <a:path w="7619373" h="5668813">
                <a:moveTo>
                  <a:pt x="0" y="0"/>
                </a:moveTo>
                <a:lnTo>
                  <a:pt x="7619373" y="0"/>
                </a:lnTo>
                <a:lnTo>
                  <a:pt x="7619373" y="5668813"/>
                </a:lnTo>
                <a:lnTo>
                  <a:pt x="0" y="56688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314325"/>
            <a:ext cx="14010523" cy="1451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79"/>
              </a:lnSpc>
            </a:pPr>
            <a:r>
              <a:rPr lang="en-US" sz="11608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DIAGRAMAS DE CAJA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533410" y="8097759"/>
            <a:ext cx="4378481" cy="4378481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FD1E1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909519" y="-2189241"/>
            <a:ext cx="4378481" cy="437848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68AB9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5436607" y="2313851"/>
            <a:ext cx="7414786" cy="5659299"/>
          </a:xfrm>
          <a:custGeom>
            <a:avLst/>
            <a:gdLst/>
            <a:ahLst/>
            <a:cxnLst/>
            <a:rect l="l" t="t" r="r" b="b"/>
            <a:pathLst>
              <a:path w="7414786" h="5659299">
                <a:moveTo>
                  <a:pt x="0" y="0"/>
                </a:moveTo>
                <a:lnTo>
                  <a:pt x="7414786" y="0"/>
                </a:lnTo>
                <a:lnTo>
                  <a:pt x="7414786" y="5659298"/>
                </a:lnTo>
                <a:lnTo>
                  <a:pt x="0" y="56592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253347" y="1307590"/>
            <a:ext cx="7781305" cy="1407503"/>
            <a:chOff x="0" y="0"/>
            <a:chExt cx="2049397" cy="3707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49397" cy="370700"/>
            </a:xfrm>
            <a:custGeom>
              <a:avLst/>
              <a:gdLst/>
              <a:ahLst/>
              <a:cxnLst/>
              <a:rect l="l" t="t" r="r" b="b"/>
              <a:pathLst>
                <a:path w="2049397" h="370700">
                  <a:moveTo>
                    <a:pt x="50742" y="0"/>
                  </a:moveTo>
                  <a:lnTo>
                    <a:pt x="1998656" y="0"/>
                  </a:lnTo>
                  <a:cubicBezTo>
                    <a:pt x="2012113" y="0"/>
                    <a:pt x="2025019" y="5346"/>
                    <a:pt x="2034536" y="14862"/>
                  </a:cubicBezTo>
                  <a:cubicBezTo>
                    <a:pt x="2044051" y="24378"/>
                    <a:pt x="2049397" y="37284"/>
                    <a:pt x="2049397" y="50742"/>
                  </a:cubicBezTo>
                  <a:lnTo>
                    <a:pt x="2049397" y="319959"/>
                  </a:lnTo>
                  <a:cubicBezTo>
                    <a:pt x="2049397" y="347983"/>
                    <a:pt x="2026679" y="370700"/>
                    <a:pt x="1998656" y="370700"/>
                  </a:cubicBezTo>
                  <a:lnTo>
                    <a:pt x="50742" y="370700"/>
                  </a:lnTo>
                  <a:cubicBezTo>
                    <a:pt x="37284" y="370700"/>
                    <a:pt x="24378" y="365354"/>
                    <a:pt x="14862" y="355838"/>
                  </a:cubicBezTo>
                  <a:cubicBezTo>
                    <a:pt x="5346" y="346323"/>
                    <a:pt x="0" y="333416"/>
                    <a:pt x="0" y="319959"/>
                  </a:cubicBezTo>
                  <a:lnTo>
                    <a:pt x="0" y="50742"/>
                  </a:lnTo>
                  <a:cubicBezTo>
                    <a:pt x="0" y="37284"/>
                    <a:pt x="5346" y="24378"/>
                    <a:pt x="14862" y="14862"/>
                  </a:cubicBezTo>
                  <a:cubicBezTo>
                    <a:pt x="24378" y="5346"/>
                    <a:pt x="37284" y="0"/>
                    <a:pt x="50742" y="0"/>
                  </a:cubicBezTo>
                  <a:close/>
                </a:path>
              </a:pathLst>
            </a:custGeom>
            <a:solidFill>
              <a:srgbClr val="96B5D3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49397" cy="408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92208" y="3110355"/>
            <a:ext cx="7877813" cy="6647370"/>
          </a:xfrm>
          <a:custGeom>
            <a:avLst/>
            <a:gdLst/>
            <a:ahLst/>
            <a:cxnLst/>
            <a:rect l="l" t="t" r="r" b="b"/>
            <a:pathLst>
              <a:path w="7877813" h="6647370">
                <a:moveTo>
                  <a:pt x="0" y="0"/>
                </a:moveTo>
                <a:lnTo>
                  <a:pt x="7877813" y="0"/>
                </a:lnTo>
                <a:lnTo>
                  <a:pt x="7877813" y="6647370"/>
                </a:lnTo>
                <a:lnTo>
                  <a:pt x="0" y="66473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83436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>
            <a:off x="9414715" y="3362793"/>
            <a:ext cx="8497567" cy="5421387"/>
          </a:xfrm>
          <a:custGeom>
            <a:avLst/>
            <a:gdLst/>
            <a:ahLst/>
            <a:cxnLst/>
            <a:rect l="l" t="t" r="r" b="b"/>
            <a:pathLst>
              <a:path w="8497567" h="5421387">
                <a:moveTo>
                  <a:pt x="0" y="0"/>
                </a:moveTo>
                <a:lnTo>
                  <a:pt x="8497567" y="0"/>
                </a:lnTo>
                <a:lnTo>
                  <a:pt x="8497567" y="5421387"/>
                </a:lnTo>
                <a:lnTo>
                  <a:pt x="0" y="54213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TextBox 7"/>
          <p:cNvSpPr txBox="1"/>
          <p:nvPr/>
        </p:nvSpPr>
        <p:spPr>
          <a:xfrm>
            <a:off x="7696375" y="200025"/>
            <a:ext cx="2895251" cy="958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5"/>
              </a:lnSpc>
            </a:pPr>
            <a:r>
              <a:rPr lang="en-US" sz="7614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BETAS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05983" y="1862781"/>
            <a:ext cx="5076035" cy="354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2"/>
              </a:lnSpc>
            </a:pPr>
            <a:r>
              <a:rPr lang="en-US" sz="2730" spc="152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AJUSTE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253347" y="1668571"/>
            <a:ext cx="7781305" cy="1407503"/>
            <a:chOff x="0" y="0"/>
            <a:chExt cx="2049397" cy="3707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49397" cy="370700"/>
            </a:xfrm>
            <a:custGeom>
              <a:avLst/>
              <a:gdLst/>
              <a:ahLst/>
              <a:cxnLst/>
              <a:rect l="l" t="t" r="r" b="b"/>
              <a:pathLst>
                <a:path w="2049397" h="370700">
                  <a:moveTo>
                    <a:pt x="50742" y="0"/>
                  </a:moveTo>
                  <a:lnTo>
                    <a:pt x="1998656" y="0"/>
                  </a:lnTo>
                  <a:cubicBezTo>
                    <a:pt x="2012113" y="0"/>
                    <a:pt x="2025019" y="5346"/>
                    <a:pt x="2034536" y="14862"/>
                  </a:cubicBezTo>
                  <a:cubicBezTo>
                    <a:pt x="2044051" y="24378"/>
                    <a:pt x="2049397" y="37284"/>
                    <a:pt x="2049397" y="50742"/>
                  </a:cubicBezTo>
                  <a:lnTo>
                    <a:pt x="2049397" y="319959"/>
                  </a:lnTo>
                  <a:cubicBezTo>
                    <a:pt x="2049397" y="347983"/>
                    <a:pt x="2026679" y="370700"/>
                    <a:pt x="1998656" y="370700"/>
                  </a:cubicBezTo>
                  <a:lnTo>
                    <a:pt x="50742" y="370700"/>
                  </a:lnTo>
                  <a:cubicBezTo>
                    <a:pt x="37284" y="370700"/>
                    <a:pt x="24378" y="365354"/>
                    <a:pt x="14862" y="355838"/>
                  </a:cubicBezTo>
                  <a:cubicBezTo>
                    <a:pt x="5346" y="346323"/>
                    <a:pt x="0" y="333416"/>
                    <a:pt x="0" y="319959"/>
                  </a:cubicBezTo>
                  <a:lnTo>
                    <a:pt x="0" y="50742"/>
                  </a:lnTo>
                  <a:cubicBezTo>
                    <a:pt x="0" y="37284"/>
                    <a:pt x="5346" y="24378"/>
                    <a:pt x="14862" y="14862"/>
                  </a:cubicBezTo>
                  <a:cubicBezTo>
                    <a:pt x="24378" y="5346"/>
                    <a:pt x="37284" y="0"/>
                    <a:pt x="50742" y="0"/>
                  </a:cubicBezTo>
                  <a:close/>
                </a:path>
              </a:pathLst>
            </a:custGeom>
            <a:solidFill>
              <a:srgbClr val="96B5D3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49397" cy="408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36359" y="3299865"/>
            <a:ext cx="7085096" cy="6882360"/>
          </a:xfrm>
          <a:custGeom>
            <a:avLst/>
            <a:gdLst/>
            <a:ahLst/>
            <a:cxnLst/>
            <a:rect l="l" t="t" r="r" b="b"/>
            <a:pathLst>
              <a:path w="7085096" h="6882360">
                <a:moveTo>
                  <a:pt x="0" y="0"/>
                </a:moveTo>
                <a:lnTo>
                  <a:pt x="7085096" y="0"/>
                </a:lnTo>
                <a:lnTo>
                  <a:pt x="7085096" y="6882360"/>
                </a:lnTo>
                <a:lnTo>
                  <a:pt x="0" y="68823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>
            <a:off x="8521647" y="3890515"/>
            <a:ext cx="9558354" cy="4067714"/>
          </a:xfrm>
          <a:custGeom>
            <a:avLst/>
            <a:gdLst/>
            <a:ahLst/>
            <a:cxnLst/>
            <a:rect l="l" t="t" r="r" b="b"/>
            <a:pathLst>
              <a:path w="9558354" h="4067714">
                <a:moveTo>
                  <a:pt x="0" y="0"/>
                </a:moveTo>
                <a:lnTo>
                  <a:pt x="9558354" y="0"/>
                </a:lnTo>
                <a:lnTo>
                  <a:pt x="9558354" y="4067714"/>
                </a:lnTo>
                <a:lnTo>
                  <a:pt x="0" y="40677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TextBox 7"/>
          <p:cNvSpPr txBox="1"/>
          <p:nvPr/>
        </p:nvSpPr>
        <p:spPr>
          <a:xfrm>
            <a:off x="7696375" y="200025"/>
            <a:ext cx="2895251" cy="958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5"/>
              </a:lnSpc>
            </a:pPr>
            <a:r>
              <a:rPr lang="en-US" sz="7614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BETAS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05983" y="2223762"/>
            <a:ext cx="5076035" cy="354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2"/>
              </a:lnSpc>
            </a:pPr>
            <a:r>
              <a:rPr lang="en-US" sz="2730" spc="152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LINALG.NORM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22148" y="2282665"/>
            <a:ext cx="10243703" cy="4401750"/>
          </a:xfrm>
          <a:custGeom>
            <a:avLst/>
            <a:gdLst/>
            <a:ahLst/>
            <a:cxnLst/>
            <a:rect l="l" t="t" r="r" b="b"/>
            <a:pathLst>
              <a:path w="10243703" h="4401750">
                <a:moveTo>
                  <a:pt x="0" y="0"/>
                </a:moveTo>
                <a:lnTo>
                  <a:pt x="10243704" y="0"/>
                </a:lnTo>
                <a:lnTo>
                  <a:pt x="10243704" y="4401750"/>
                </a:lnTo>
                <a:lnTo>
                  <a:pt x="0" y="44017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TextBox 3"/>
          <p:cNvSpPr txBox="1"/>
          <p:nvPr/>
        </p:nvSpPr>
        <p:spPr>
          <a:xfrm>
            <a:off x="5456869" y="831655"/>
            <a:ext cx="7374262" cy="1451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79"/>
              </a:lnSpc>
            </a:pPr>
            <a:r>
              <a:rPr lang="en-US" sz="11608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VALORES 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89672" y="2384150"/>
            <a:ext cx="6606519" cy="5288481"/>
            <a:chOff x="0" y="0"/>
            <a:chExt cx="1739988" cy="13928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39989" cy="1392851"/>
            </a:xfrm>
            <a:custGeom>
              <a:avLst/>
              <a:gdLst/>
              <a:ahLst/>
              <a:cxnLst/>
              <a:rect l="l" t="t" r="r" b="b"/>
              <a:pathLst>
                <a:path w="1739989" h="1392851">
                  <a:moveTo>
                    <a:pt x="59765" y="0"/>
                  </a:moveTo>
                  <a:lnTo>
                    <a:pt x="1680224" y="0"/>
                  </a:lnTo>
                  <a:cubicBezTo>
                    <a:pt x="1696074" y="0"/>
                    <a:pt x="1711276" y="6297"/>
                    <a:pt x="1722484" y="17505"/>
                  </a:cubicBezTo>
                  <a:cubicBezTo>
                    <a:pt x="1733692" y="28713"/>
                    <a:pt x="1739989" y="43914"/>
                    <a:pt x="1739989" y="59765"/>
                  </a:cubicBezTo>
                  <a:lnTo>
                    <a:pt x="1739989" y="1333086"/>
                  </a:lnTo>
                  <a:cubicBezTo>
                    <a:pt x="1739989" y="1348937"/>
                    <a:pt x="1733692" y="1364138"/>
                    <a:pt x="1722484" y="1375346"/>
                  </a:cubicBezTo>
                  <a:cubicBezTo>
                    <a:pt x="1711276" y="1386555"/>
                    <a:pt x="1696074" y="1392851"/>
                    <a:pt x="1680224" y="1392851"/>
                  </a:cubicBezTo>
                  <a:lnTo>
                    <a:pt x="59765" y="1392851"/>
                  </a:lnTo>
                  <a:cubicBezTo>
                    <a:pt x="43914" y="1392851"/>
                    <a:pt x="28713" y="1386555"/>
                    <a:pt x="17505" y="1375346"/>
                  </a:cubicBezTo>
                  <a:cubicBezTo>
                    <a:pt x="6297" y="1364138"/>
                    <a:pt x="0" y="1348937"/>
                    <a:pt x="0" y="1333086"/>
                  </a:cubicBezTo>
                  <a:lnTo>
                    <a:pt x="0" y="59765"/>
                  </a:lnTo>
                  <a:cubicBezTo>
                    <a:pt x="0" y="43914"/>
                    <a:pt x="6297" y="28713"/>
                    <a:pt x="17505" y="17505"/>
                  </a:cubicBezTo>
                  <a:cubicBezTo>
                    <a:pt x="28713" y="6297"/>
                    <a:pt x="43914" y="0"/>
                    <a:pt x="59765" y="0"/>
                  </a:cubicBezTo>
                  <a:close/>
                </a:path>
              </a:pathLst>
            </a:custGeom>
            <a:solidFill>
              <a:srgbClr val="96B5D3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39988" cy="14309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673399" y="2801477"/>
            <a:ext cx="7439064" cy="547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9"/>
              </a:lnSpc>
            </a:pPr>
            <a:r>
              <a:rPr lang="en-US" sz="4401" spc="246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RESULTADOS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620719" y="3540937"/>
            <a:ext cx="5544424" cy="266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168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Se rechaza la hipotesis de que hay una relación entre si las personas creen que les afecta el uso de su celular</a:t>
            </a:r>
          </a:p>
        </p:txBody>
      </p:sp>
      <p:sp>
        <p:nvSpPr>
          <p:cNvPr id="7" name="Freeform 7"/>
          <p:cNvSpPr/>
          <p:nvPr/>
        </p:nvSpPr>
        <p:spPr>
          <a:xfrm rot="-10800000">
            <a:off x="-202604" y="-22693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8" name="Group 8"/>
          <p:cNvGrpSpPr/>
          <p:nvPr/>
        </p:nvGrpSpPr>
        <p:grpSpPr>
          <a:xfrm>
            <a:off x="15070059" y="-1671910"/>
            <a:ext cx="4378481" cy="437848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FD1E1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09578" y="2863749"/>
            <a:ext cx="9230406" cy="5435684"/>
          </a:xfrm>
          <a:custGeom>
            <a:avLst/>
            <a:gdLst/>
            <a:ahLst/>
            <a:cxnLst/>
            <a:rect l="l" t="t" r="r" b="b"/>
            <a:pathLst>
              <a:path w="9230406" h="5435684">
                <a:moveTo>
                  <a:pt x="0" y="0"/>
                </a:moveTo>
                <a:lnTo>
                  <a:pt x="9230407" y="0"/>
                </a:lnTo>
                <a:lnTo>
                  <a:pt x="9230407" y="5435683"/>
                </a:lnTo>
                <a:lnTo>
                  <a:pt x="0" y="54356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TextBox 3"/>
          <p:cNvSpPr txBox="1"/>
          <p:nvPr/>
        </p:nvSpPr>
        <p:spPr>
          <a:xfrm>
            <a:off x="1721062" y="1022951"/>
            <a:ext cx="15235291" cy="1451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79"/>
              </a:lnSpc>
            </a:pPr>
            <a:r>
              <a:rPr lang="en-US" sz="11608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TESTO DE VARIABLES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86400" y="3247530"/>
            <a:ext cx="7315200" cy="824623"/>
          </a:xfrm>
          <a:custGeom>
            <a:avLst/>
            <a:gdLst/>
            <a:ahLst/>
            <a:cxnLst/>
            <a:rect l="l" t="t" r="r" b="b"/>
            <a:pathLst>
              <a:path w="7315200" h="824623">
                <a:moveTo>
                  <a:pt x="0" y="0"/>
                </a:moveTo>
                <a:lnTo>
                  <a:pt x="7315200" y="0"/>
                </a:lnTo>
                <a:lnTo>
                  <a:pt x="7315200" y="824623"/>
                </a:lnTo>
                <a:lnTo>
                  <a:pt x="0" y="824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5486400" y="4459579"/>
            <a:ext cx="7315200" cy="824623"/>
          </a:xfrm>
          <a:custGeom>
            <a:avLst/>
            <a:gdLst/>
            <a:ahLst/>
            <a:cxnLst/>
            <a:rect l="l" t="t" r="r" b="b"/>
            <a:pathLst>
              <a:path w="7315200" h="824623">
                <a:moveTo>
                  <a:pt x="0" y="0"/>
                </a:moveTo>
                <a:lnTo>
                  <a:pt x="7315200" y="0"/>
                </a:lnTo>
                <a:lnTo>
                  <a:pt x="7315200" y="824622"/>
                </a:lnTo>
                <a:lnTo>
                  <a:pt x="0" y="8246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>
            <a:off x="5486400" y="5674726"/>
            <a:ext cx="7315200" cy="824623"/>
          </a:xfrm>
          <a:custGeom>
            <a:avLst/>
            <a:gdLst/>
            <a:ahLst/>
            <a:cxnLst/>
            <a:rect l="l" t="t" r="r" b="b"/>
            <a:pathLst>
              <a:path w="7315200" h="824623">
                <a:moveTo>
                  <a:pt x="0" y="0"/>
                </a:moveTo>
                <a:lnTo>
                  <a:pt x="7315200" y="0"/>
                </a:lnTo>
                <a:lnTo>
                  <a:pt x="7315200" y="824623"/>
                </a:lnTo>
                <a:lnTo>
                  <a:pt x="0" y="8246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>
            <a:off x="5486400" y="6889874"/>
            <a:ext cx="7315200" cy="824623"/>
          </a:xfrm>
          <a:custGeom>
            <a:avLst/>
            <a:gdLst/>
            <a:ahLst/>
            <a:cxnLst/>
            <a:rect l="l" t="t" r="r" b="b"/>
            <a:pathLst>
              <a:path w="7315200" h="824623">
                <a:moveTo>
                  <a:pt x="0" y="0"/>
                </a:moveTo>
                <a:lnTo>
                  <a:pt x="7315200" y="0"/>
                </a:lnTo>
                <a:lnTo>
                  <a:pt x="7315200" y="824622"/>
                </a:lnTo>
                <a:lnTo>
                  <a:pt x="0" y="8246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>
            <a:off x="5486400" y="8105021"/>
            <a:ext cx="7315200" cy="824623"/>
          </a:xfrm>
          <a:custGeom>
            <a:avLst/>
            <a:gdLst/>
            <a:ahLst/>
            <a:cxnLst/>
            <a:rect l="l" t="t" r="r" b="b"/>
            <a:pathLst>
              <a:path w="7315200" h="824623">
                <a:moveTo>
                  <a:pt x="0" y="0"/>
                </a:moveTo>
                <a:lnTo>
                  <a:pt x="7315200" y="0"/>
                </a:lnTo>
                <a:lnTo>
                  <a:pt x="7315200" y="824623"/>
                </a:lnTo>
                <a:lnTo>
                  <a:pt x="0" y="8246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Freeform 7"/>
          <p:cNvSpPr/>
          <p:nvPr/>
        </p:nvSpPr>
        <p:spPr>
          <a:xfrm rot="-10800000">
            <a:off x="134706" y="5284201"/>
            <a:ext cx="4372659" cy="4878220"/>
          </a:xfrm>
          <a:custGeom>
            <a:avLst/>
            <a:gdLst/>
            <a:ahLst/>
            <a:cxnLst/>
            <a:rect l="l" t="t" r="r" b="b"/>
            <a:pathLst>
              <a:path w="4372659" h="4878220">
                <a:moveTo>
                  <a:pt x="0" y="0"/>
                </a:moveTo>
                <a:lnTo>
                  <a:pt x="4372659" y="0"/>
                </a:lnTo>
                <a:lnTo>
                  <a:pt x="4372659" y="4878220"/>
                </a:lnTo>
                <a:lnTo>
                  <a:pt x="0" y="487822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8" name="TextBox 8"/>
          <p:cNvSpPr txBox="1"/>
          <p:nvPr/>
        </p:nvSpPr>
        <p:spPr>
          <a:xfrm>
            <a:off x="1711560" y="1285875"/>
            <a:ext cx="14864881" cy="1221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31"/>
              </a:lnSpc>
            </a:pPr>
            <a:r>
              <a:rPr lang="en-US" sz="9708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CONTENIDOS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404997" y="3510051"/>
            <a:ext cx="3478005" cy="354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2"/>
              </a:lnSpc>
            </a:pPr>
            <a:r>
              <a:rPr lang="en-US" sz="2730" spc="152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PROBLEMATICA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404997" y="4722100"/>
            <a:ext cx="3478005" cy="354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2"/>
              </a:lnSpc>
            </a:pPr>
            <a:r>
              <a:rPr lang="en-US" sz="2730" spc="152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OBJETIVO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404997" y="5931901"/>
            <a:ext cx="3478005" cy="354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2"/>
              </a:lnSpc>
            </a:pPr>
            <a:r>
              <a:rPr lang="en-US" sz="2730" spc="152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MODELO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404997" y="7156574"/>
            <a:ext cx="3478005" cy="354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2"/>
              </a:lnSpc>
            </a:pPr>
            <a:r>
              <a:rPr lang="en-US" sz="2730" spc="152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DATOS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404997" y="8367542"/>
            <a:ext cx="3478005" cy="354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2"/>
              </a:lnSpc>
            </a:pPr>
            <a:r>
              <a:rPr lang="en-US" sz="2730" spc="152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RESOLUCIÓN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2697987" y="3034120"/>
            <a:ext cx="2949122" cy="5898243"/>
            <a:chOff x="0" y="0"/>
            <a:chExt cx="3175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3175000" y="0"/>
                  </a:moveTo>
                  <a:lnTo>
                    <a:pt x="3175000" y="6350000"/>
                  </a:lnTo>
                  <a:cubicBezTo>
                    <a:pt x="1421498" y="6350000"/>
                    <a:pt x="0" y="4928502"/>
                    <a:pt x="0" y="3175000"/>
                  </a:cubicBezTo>
                  <a:cubicBezTo>
                    <a:pt x="0" y="1421498"/>
                    <a:pt x="1421498" y="0"/>
                    <a:pt x="3175000" y="0"/>
                  </a:cubicBezTo>
                  <a:close/>
                </a:path>
              </a:pathLst>
            </a:custGeom>
            <a:blipFill>
              <a:blip r:embed="rId2"/>
              <a:stretch>
                <a:fillRect l="-16666" r="-16666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352192" y="2858148"/>
            <a:ext cx="9936052" cy="804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6"/>
              </a:lnSpc>
            </a:pPr>
            <a:r>
              <a:rPr lang="en-US" sz="3661" spc="205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Se creen que el uso del celular afecta afecta a las personas:</a:t>
            </a:r>
          </a:p>
          <a:p>
            <a:pPr algn="l">
              <a:lnSpc>
                <a:spcPts val="5126"/>
              </a:lnSpc>
            </a:pPr>
            <a:endParaRPr lang="en-US" sz="3661" spc="205">
              <a:solidFill>
                <a:srgbClr val="022033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marL="790508" lvl="1" indent="-395254" algn="l">
              <a:lnSpc>
                <a:spcPts val="5126"/>
              </a:lnSpc>
              <a:buFont typeface="Arial"/>
              <a:buChar char="•"/>
            </a:pPr>
            <a:r>
              <a:rPr lang="en-US" sz="3661" spc="205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¿Locales o Foraneos?</a:t>
            </a:r>
          </a:p>
          <a:p>
            <a:pPr marL="790508" lvl="1" indent="-395254" algn="l">
              <a:lnSpc>
                <a:spcPts val="5126"/>
              </a:lnSpc>
              <a:buFont typeface="Arial"/>
              <a:buChar char="•"/>
            </a:pPr>
            <a:r>
              <a:rPr lang="en-US" sz="3661" spc="205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¿Estudian o Trabajan'</a:t>
            </a:r>
          </a:p>
          <a:p>
            <a:pPr marL="790508" lvl="1" indent="-395254" algn="l">
              <a:lnSpc>
                <a:spcPts val="5126"/>
              </a:lnSpc>
              <a:buFont typeface="Arial"/>
              <a:buChar char="•"/>
            </a:pPr>
            <a:r>
              <a:rPr lang="en-US" sz="3661" spc="205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La edad que tienen</a:t>
            </a:r>
          </a:p>
          <a:p>
            <a:pPr marL="790508" lvl="1" indent="-395254" algn="l">
              <a:lnSpc>
                <a:spcPts val="5126"/>
              </a:lnSpc>
              <a:buFont typeface="Arial"/>
              <a:buChar char="•"/>
            </a:pPr>
            <a:r>
              <a:rPr lang="en-US" sz="3661" spc="205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¿Cuánto pagan en su plan mensual?</a:t>
            </a:r>
          </a:p>
          <a:p>
            <a:pPr marL="790508" lvl="1" indent="-395254" algn="l">
              <a:lnSpc>
                <a:spcPts val="5126"/>
              </a:lnSpc>
              <a:buFont typeface="Arial"/>
              <a:buChar char="•"/>
            </a:pPr>
            <a:r>
              <a:rPr lang="en-US" sz="3661" spc="205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Veces que checan su celular al día</a:t>
            </a:r>
          </a:p>
          <a:p>
            <a:pPr marL="790508" lvl="1" indent="-395254" algn="l">
              <a:lnSpc>
                <a:spcPts val="5126"/>
              </a:lnSpc>
              <a:buFont typeface="Arial"/>
              <a:buChar char="•"/>
            </a:pPr>
            <a:r>
              <a:rPr lang="en-US" sz="3661" spc="205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Las horas que duermen</a:t>
            </a:r>
          </a:p>
          <a:p>
            <a:pPr marL="790508" lvl="1" indent="-395254" algn="l">
              <a:lnSpc>
                <a:spcPts val="5126"/>
              </a:lnSpc>
              <a:buFont typeface="Arial"/>
              <a:buChar char="•"/>
            </a:pPr>
            <a:r>
              <a:rPr lang="en-US" sz="3661" spc="205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¿Cuántas veces cargan su celular?</a:t>
            </a:r>
          </a:p>
          <a:p>
            <a:pPr marL="790508" lvl="1" indent="-395254" algn="l">
              <a:lnSpc>
                <a:spcPts val="5126"/>
              </a:lnSpc>
              <a:buFont typeface="Arial"/>
              <a:buChar char="•"/>
            </a:pPr>
            <a:r>
              <a:rPr lang="en-US" sz="3661" spc="205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El tiempo en pantalla</a:t>
            </a:r>
          </a:p>
          <a:p>
            <a:pPr algn="l">
              <a:lnSpc>
                <a:spcPts val="5126"/>
              </a:lnSpc>
            </a:pPr>
            <a:endParaRPr lang="en-US" sz="3661" spc="205">
              <a:solidFill>
                <a:srgbClr val="022033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 spc="84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- Tiempo en redes sociales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11560" y="1343025"/>
            <a:ext cx="14864881" cy="1451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79"/>
              </a:lnSpc>
            </a:pPr>
            <a:r>
              <a:rPr lang="en-US" sz="11608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PROBLEMATICA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6098759" y="604794"/>
            <a:ext cx="4378481" cy="437848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B5D3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288245" y="5780212"/>
            <a:ext cx="971055" cy="934870"/>
            <a:chOff x="0" y="0"/>
            <a:chExt cx="255751" cy="24622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55751" cy="246221"/>
            </a:xfrm>
            <a:custGeom>
              <a:avLst/>
              <a:gdLst/>
              <a:ahLst/>
              <a:cxnLst/>
              <a:rect l="l" t="t" r="r" b="b"/>
              <a:pathLst>
                <a:path w="255751" h="246221">
                  <a:moveTo>
                    <a:pt x="123111" y="0"/>
                  </a:moveTo>
                  <a:lnTo>
                    <a:pt x="132641" y="0"/>
                  </a:lnTo>
                  <a:cubicBezTo>
                    <a:pt x="200633" y="0"/>
                    <a:pt x="255751" y="55118"/>
                    <a:pt x="255751" y="123111"/>
                  </a:cubicBezTo>
                  <a:lnTo>
                    <a:pt x="255751" y="123111"/>
                  </a:lnTo>
                  <a:cubicBezTo>
                    <a:pt x="255751" y="155761"/>
                    <a:pt x="242781" y="187075"/>
                    <a:pt x="219693" y="210163"/>
                  </a:cubicBezTo>
                  <a:cubicBezTo>
                    <a:pt x="196605" y="233251"/>
                    <a:pt x="165292" y="246221"/>
                    <a:pt x="132641" y="246221"/>
                  </a:cubicBezTo>
                  <a:lnTo>
                    <a:pt x="123111" y="246221"/>
                  </a:lnTo>
                  <a:cubicBezTo>
                    <a:pt x="55118" y="246221"/>
                    <a:pt x="0" y="191103"/>
                    <a:pt x="0" y="123111"/>
                  </a:cubicBezTo>
                  <a:lnTo>
                    <a:pt x="0" y="123111"/>
                  </a:lnTo>
                  <a:cubicBezTo>
                    <a:pt x="0" y="55118"/>
                    <a:pt x="55118" y="0"/>
                    <a:pt x="123111" y="0"/>
                  </a:cubicBezTo>
                  <a:close/>
                </a:path>
              </a:pathLst>
            </a:custGeom>
            <a:solidFill>
              <a:srgbClr val="568AB9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55751" cy="2843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00359" y="3553415"/>
            <a:ext cx="5223667" cy="2118976"/>
            <a:chOff x="0" y="0"/>
            <a:chExt cx="1375781" cy="5580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5781" cy="558084"/>
            </a:xfrm>
            <a:custGeom>
              <a:avLst/>
              <a:gdLst/>
              <a:ahLst/>
              <a:cxnLst/>
              <a:rect l="l" t="t" r="r" b="b"/>
              <a:pathLst>
                <a:path w="1375781" h="558084">
                  <a:moveTo>
                    <a:pt x="51873" y="0"/>
                  </a:moveTo>
                  <a:lnTo>
                    <a:pt x="1323908" y="0"/>
                  </a:lnTo>
                  <a:cubicBezTo>
                    <a:pt x="1337665" y="0"/>
                    <a:pt x="1350859" y="5465"/>
                    <a:pt x="1360587" y="15193"/>
                  </a:cubicBezTo>
                  <a:cubicBezTo>
                    <a:pt x="1370315" y="24921"/>
                    <a:pt x="1375781" y="38115"/>
                    <a:pt x="1375781" y="51873"/>
                  </a:cubicBezTo>
                  <a:lnTo>
                    <a:pt x="1375781" y="506211"/>
                  </a:lnTo>
                  <a:cubicBezTo>
                    <a:pt x="1375781" y="534860"/>
                    <a:pt x="1352556" y="558084"/>
                    <a:pt x="1323908" y="558084"/>
                  </a:cubicBezTo>
                  <a:lnTo>
                    <a:pt x="51873" y="558084"/>
                  </a:lnTo>
                  <a:cubicBezTo>
                    <a:pt x="38115" y="558084"/>
                    <a:pt x="24921" y="552619"/>
                    <a:pt x="15193" y="542891"/>
                  </a:cubicBezTo>
                  <a:cubicBezTo>
                    <a:pt x="5465" y="533163"/>
                    <a:pt x="0" y="519969"/>
                    <a:pt x="0" y="506211"/>
                  </a:cubicBezTo>
                  <a:lnTo>
                    <a:pt x="0" y="51873"/>
                  </a:lnTo>
                  <a:cubicBezTo>
                    <a:pt x="0" y="23224"/>
                    <a:pt x="23224" y="0"/>
                    <a:pt x="51873" y="0"/>
                  </a:cubicBezTo>
                  <a:close/>
                </a:path>
              </a:pathLst>
            </a:custGeom>
            <a:solidFill>
              <a:srgbClr val="96B5D3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75781" cy="5961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763974" y="3553415"/>
            <a:ext cx="5223667" cy="2118976"/>
            <a:chOff x="0" y="0"/>
            <a:chExt cx="1375781" cy="5580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75781" cy="558084"/>
            </a:xfrm>
            <a:custGeom>
              <a:avLst/>
              <a:gdLst/>
              <a:ahLst/>
              <a:cxnLst/>
              <a:rect l="l" t="t" r="r" b="b"/>
              <a:pathLst>
                <a:path w="1375781" h="558084">
                  <a:moveTo>
                    <a:pt x="51873" y="0"/>
                  </a:moveTo>
                  <a:lnTo>
                    <a:pt x="1323908" y="0"/>
                  </a:lnTo>
                  <a:cubicBezTo>
                    <a:pt x="1337665" y="0"/>
                    <a:pt x="1350859" y="5465"/>
                    <a:pt x="1360587" y="15193"/>
                  </a:cubicBezTo>
                  <a:cubicBezTo>
                    <a:pt x="1370315" y="24921"/>
                    <a:pt x="1375781" y="38115"/>
                    <a:pt x="1375781" y="51873"/>
                  </a:cubicBezTo>
                  <a:lnTo>
                    <a:pt x="1375781" y="506211"/>
                  </a:lnTo>
                  <a:cubicBezTo>
                    <a:pt x="1375781" y="534860"/>
                    <a:pt x="1352556" y="558084"/>
                    <a:pt x="1323908" y="558084"/>
                  </a:cubicBezTo>
                  <a:lnTo>
                    <a:pt x="51873" y="558084"/>
                  </a:lnTo>
                  <a:cubicBezTo>
                    <a:pt x="38115" y="558084"/>
                    <a:pt x="24921" y="552619"/>
                    <a:pt x="15193" y="542891"/>
                  </a:cubicBezTo>
                  <a:cubicBezTo>
                    <a:pt x="5465" y="533163"/>
                    <a:pt x="0" y="519969"/>
                    <a:pt x="0" y="506211"/>
                  </a:cubicBezTo>
                  <a:lnTo>
                    <a:pt x="0" y="51873"/>
                  </a:lnTo>
                  <a:cubicBezTo>
                    <a:pt x="0" y="23224"/>
                    <a:pt x="23224" y="0"/>
                    <a:pt x="51873" y="0"/>
                  </a:cubicBezTo>
                  <a:close/>
                </a:path>
              </a:pathLst>
            </a:custGeom>
            <a:solidFill>
              <a:srgbClr val="BFD1E1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75781" cy="5961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300359" y="6624211"/>
            <a:ext cx="5223667" cy="2041712"/>
            <a:chOff x="0" y="0"/>
            <a:chExt cx="1375781" cy="53773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75781" cy="537735"/>
            </a:xfrm>
            <a:custGeom>
              <a:avLst/>
              <a:gdLst/>
              <a:ahLst/>
              <a:cxnLst/>
              <a:rect l="l" t="t" r="r" b="b"/>
              <a:pathLst>
                <a:path w="1375781" h="537735">
                  <a:moveTo>
                    <a:pt x="51873" y="0"/>
                  </a:moveTo>
                  <a:lnTo>
                    <a:pt x="1323908" y="0"/>
                  </a:lnTo>
                  <a:cubicBezTo>
                    <a:pt x="1337665" y="0"/>
                    <a:pt x="1350859" y="5465"/>
                    <a:pt x="1360587" y="15193"/>
                  </a:cubicBezTo>
                  <a:cubicBezTo>
                    <a:pt x="1370315" y="24921"/>
                    <a:pt x="1375781" y="38115"/>
                    <a:pt x="1375781" y="51873"/>
                  </a:cubicBezTo>
                  <a:lnTo>
                    <a:pt x="1375781" y="485862"/>
                  </a:lnTo>
                  <a:cubicBezTo>
                    <a:pt x="1375781" y="514511"/>
                    <a:pt x="1352556" y="537735"/>
                    <a:pt x="1323908" y="537735"/>
                  </a:cubicBezTo>
                  <a:lnTo>
                    <a:pt x="51873" y="537735"/>
                  </a:lnTo>
                  <a:cubicBezTo>
                    <a:pt x="23224" y="537735"/>
                    <a:pt x="0" y="514511"/>
                    <a:pt x="0" y="485862"/>
                  </a:cubicBezTo>
                  <a:lnTo>
                    <a:pt x="0" y="51873"/>
                  </a:lnTo>
                  <a:cubicBezTo>
                    <a:pt x="0" y="23224"/>
                    <a:pt x="23224" y="0"/>
                    <a:pt x="51873" y="0"/>
                  </a:cubicBezTo>
                  <a:close/>
                </a:path>
              </a:pathLst>
            </a:custGeom>
            <a:solidFill>
              <a:srgbClr val="568AB9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375781" cy="5758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763974" y="6624211"/>
            <a:ext cx="5223667" cy="2041712"/>
            <a:chOff x="0" y="0"/>
            <a:chExt cx="1375781" cy="53773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75781" cy="537735"/>
            </a:xfrm>
            <a:custGeom>
              <a:avLst/>
              <a:gdLst/>
              <a:ahLst/>
              <a:cxnLst/>
              <a:rect l="l" t="t" r="r" b="b"/>
              <a:pathLst>
                <a:path w="1375781" h="537735">
                  <a:moveTo>
                    <a:pt x="51873" y="0"/>
                  </a:moveTo>
                  <a:lnTo>
                    <a:pt x="1323908" y="0"/>
                  </a:lnTo>
                  <a:cubicBezTo>
                    <a:pt x="1337665" y="0"/>
                    <a:pt x="1350859" y="5465"/>
                    <a:pt x="1360587" y="15193"/>
                  </a:cubicBezTo>
                  <a:cubicBezTo>
                    <a:pt x="1370315" y="24921"/>
                    <a:pt x="1375781" y="38115"/>
                    <a:pt x="1375781" y="51873"/>
                  </a:cubicBezTo>
                  <a:lnTo>
                    <a:pt x="1375781" y="485862"/>
                  </a:lnTo>
                  <a:cubicBezTo>
                    <a:pt x="1375781" y="514511"/>
                    <a:pt x="1352556" y="537735"/>
                    <a:pt x="1323908" y="537735"/>
                  </a:cubicBezTo>
                  <a:lnTo>
                    <a:pt x="51873" y="537735"/>
                  </a:lnTo>
                  <a:cubicBezTo>
                    <a:pt x="23224" y="537735"/>
                    <a:pt x="0" y="514511"/>
                    <a:pt x="0" y="485862"/>
                  </a:cubicBezTo>
                  <a:lnTo>
                    <a:pt x="0" y="51873"/>
                  </a:lnTo>
                  <a:cubicBezTo>
                    <a:pt x="0" y="23224"/>
                    <a:pt x="23224" y="0"/>
                    <a:pt x="51873" y="0"/>
                  </a:cubicBezTo>
                  <a:close/>
                </a:path>
              </a:pathLst>
            </a:custGeom>
            <a:solidFill>
              <a:srgbClr val="F3E780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375781" cy="5758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711560" y="1041505"/>
            <a:ext cx="14864881" cy="1451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79"/>
              </a:lnSpc>
            </a:pPr>
            <a:r>
              <a:rPr lang="en-US" sz="11608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OBJETIVOS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975774" y="3973458"/>
            <a:ext cx="3872837" cy="993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spc="78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Predecir si en realidad hay una relación entre las variables que estamos proponiendo con si en realidad las personas creen qe el uso de su celular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112798" y="7394877"/>
            <a:ext cx="3598790" cy="250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spc="78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Analizar como afectan estás variables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439389" y="4221108"/>
            <a:ext cx="3872837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spc="78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Determinar las variables cuantitatvas y cualitativas.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834773" y="7165007"/>
            <a:ext cx="3477453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spc="78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Contruir un modelo de regresión lógistica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119352" y="-1500496"/>
            <a:ext cx="6167406" cy="6167406"/>
          </a:xfrm>
          <a:custGeom>
            <a:avLst/>
            <a:gdLst/>
            <a:ahLst/>
            <a:cxnLst/>
            <a:rect l="l" t="t" r="r" b="b"/>
            <a:pathLst>
              <a:path w="6167406" h="6167406">
                <a:moveTo>
                  <a:pt x="0" y="0"/>
                </a:moveTo>
                <a:lnTo>
                  <a:pt x="6167406" y="0"/>
                </a:lnTo>
                <a:lnTo>
                  <a:pt x="6167406" y="6167406"/>
                </a:lnTo>
                <a:lnTo>
                  <a:pt x="0" y="6167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3" name="Group 3"/>
          <p:cNvGrpSpPr/>
          <p:nvPr/>
        </p:nvGrpSpPr>
        <p:grpSpPr>
          <a:xfrm>
            <a:off x="15728559" y="1153041"/>
            <a:ext cx="1237134" cy="1200949"/>
            <a:chOff x="0" y="0"/>
            <a:chExt cx="325830" cy="3162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5830" cy="316299"/>
            </a:xfrm>
            <a:custGeom>
              <a:avLst/>
              <a:gdLst/>
              <a:ahLst/>
              <a:cxnLst/>
              <a:rect l="l" t="t" r="r" b="b"/>
              <a:pathLst>
                <a:path w="325830" h="316299">
                  <a:moveTo>
                    <a:pt x="158150" y="0"/>
                  </a:moveTo>
                  <a:lnTo>
                    <a:pt x="167680" y="0"/>
                  </a:lnTo>
                  <a:cubicBezTo>
                    <a:pt x="255024" y="0"/>
                    <a:pt x="325830" y="70806"/>
                    <a:pt x="325830" y="158150"/>
                  </a:cubicBezTo>
                  <a:lnTo>
                    <a:pt x="325830" y="158150"/>
                  </a:lnTo>
                  <a:cubicBezTo>
                    <a:pt x="325830" y="245493"/>
                    <a:pt x="255024" y="316299"/>
                    <a:pt x="167680" y="316299"/>
                  </a:cubicBezTo>
                  <a:lnTo>
                    <a:pt x="158150" y="316299"/>
                  </a:lnTo>
                  <a:cubicBezTo>
                    <a:pt x="70806" y="316299"/>
                    <a:pt x="0" y="245493"/>
                    <a:pt x="0" y="158150"/>
                  </a:cubicBezTo>
                  <a:lnTo>
                    <a:pt x="0" y="158150"/>
                  </a:lnTo>
                  <a:cubicBezTo>
                    <a:pt x="0" y="70806"/>
                    <a:pt x="70806" y="0"/>
                    <a:pt x="158150" y="0"/>
                  </a:cubicBezTo>
                  <a:close/>
                </a:path>
              </a:pathLst>
            </a:custGeom>
            <a:solidFill>
              <a:srgbClr val="568AB9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25830" cy="3543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398303" y="4240356"/>
            <a:ext cx="13330257" cy="2617442"/>
          </a:xfrm>
          <a:custGeom>
            <a:avLst/>
            <a:gdLst/>
            <a:ahLst/>
            <a:cxnLst/>
            <a:rect l="l" t="t" r="r" b="b"/>
            <a:pathLst>
              <a:path w="13330257" h="2617442">
                <a:moveTo>
                  <a:pt x="0" y="0"/>
                </a:moveTo>
                <a:lnTo>
                  <a:pt x="13330256" y="0"/>
                </a:lnTo>
                <a:lnTo>
                  <a:pt x="13330256" y="2617442"/>
                </a:lnTo>
                <a:lnTo>
                  <a:pt x="0" y="26174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TextBox 7"/>
          <p:cNvSpPr txBox="1"/>
          <p:nvPr/>
        </p:nvSpPr>
        <p:spPr>
          <a:xfrm>
            <a:off x="526716" y="1086012"/>
            <a:ext cx="6775400" cy="1687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60"/>
              </a:lnSpc>
            </a:pPr>
            <a:r>
              <a:rPr lang="en-US" sz="1343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MODELO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60600" y="2978014"/>
            <a:ext cx="7166801" cy="5874165"/>
            <a:chOff x="0" y="0"/>
            <a:chExt cx="1887553" cy="15471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87553" cy="1547105"/>
            </a:xfrm>
            <a:custGeom>
              <a:avLst/>
              <a:gdLst/>
              <a:ahLst/>
              <a:cxnLst/>
              <a:rect l="l" t="t" r="r" b="b"/>
              <a:pathLst>
                <a:path w="1887553" h="1547105">
                  <a:moveTo>
                    <a:pt x="37809" y="0"/>
                  </a:moveTo>
                  <a:lnTo>
                    <a:pt x="1849744" y="0"/>
                  </a:lnTo>
                  <a:cubicBezTo>
                    <a:pt x="1859771" y="0"/>
                    <a:pt x="1869388" y="3983"/>
                    <a:pt x="1876479" y="11074"/>
                  </a:cubicBezTo>
                  <a:cubicBezTo>
                    <a:pt x="1883569" y="18164"/>
                    <a:pt x="1887553" y="27781"/>
                    <a:pt x="1887553" y="37809"/>
                  </a:cubicBezTo>
                  <a:lnTo>
                    <a:pt x="1887553" y="1509297"/>
                  </a:lnTo>
                  <a:cubicBezTo>
                    <a:pt x="1887553" y="1519324"/>
                    <a:pt x="1883569" y="1528941"/>
                    <a:pt x="1876479" y="1536031"/>
                  </a:cubicBezTo>
                  <a:cubicBezTo>
                    <a:pt x="1869388" y="1543122"/>
                    <a:pt x="1859771" y="1547105"/>
                    <a:pt x="1849744" y="1547105"/>
                  </a:cubicBezTo>
                  <a:lnTo>
                    <a:pt x="37809" y="1547105"/>
                  </a:lnTo>
                  <a:cubicBezTo>
                    <a:pt x="27781" y="1547105"/>
                    <a:pt x="18164" y="1543122"/>
                    <a:pt x="11074" y="1536031"/>
                  </a:cubicBezTo>
                  <a:cubicBezTo>
                    <a:pt x="3983" y="1528941"/>
                    <a:pt x="0" y="1519324"/>
                    <a:pt x="0" y="1509297"/>
                  </a:cubicBezTo>
                  <a:lnTo>
                    <a:pt x="0" y="37809"/>
                  </a:lnTo>
                  <a:cubicBezTo>
                    <a:pt x="0" y="27781"/>
                    <a:pt x="3983" y="18164"/>
                    <a:pt x="11074" y="11074"/>
                  </a:cubicBezTo>
                  <a:cubicBezTo>
                    <a:pt x="18164" y="3983"/>
                    <a:pt x="27781" y="0"/>
                    <a:pt x="37809" y="0"/>
                  </a:cubicBezTo>
                  <a:close/>
                </a:path>
              </a:pathLst>
            </a:custGeom>
            <a:solidFill>
              <a:srgbClr val="96B5D3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887553" cy="15852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227902" y="777994"/>
            <a:ext cx="5832197" cy="114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71"/>
              </a:lnSpc>
            </a:pPr>
            <a:r>
              <a:rPr lang="en-US" sz="9099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VARIABLES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954696" y="3211821"/>
            <a:ext cx="8286859" cy="4897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2975" lvl="1" indent="-336488" algn="l">
              <a:lnSpc>
                <a:spcPts val="4363"/>
              </a:lnSpc>
              <a:buFont typeface="Arial"/>
              <a:buChar char="•"/>
            </a:pPr>
            <a:r>
              <a:rPr lang="en-US" sz="3117" spc="174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Local/foraneo---L</a:t>
            </a:r>
          </a:p>
          <a:p>
            <a:pPr marL="672975" lvl="1" indent="-336488" algn="l">
              <a:lnSpc>
                <a:spcPts val="4363"/>
              </a:lnSpc>
              <a:buFont typeface="Arial"/>
              <a:buChar char="•"/>
            </a:pPr>
            <a:r>
              <a:rPr lang="en-US" sz="3117" spc="174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Trabajas/Estudias--E</a:t>
            </a:r>
          </a:p>
          <a:p>
            <a:pPr marL="672975" lvl="1" indent="-336488" algn="l">
              <a:lnSpc>
                <a:spcPts val="4363"/>
              </a:lnSpc>
              <a:buFont typeface="Arial"/>
              <a:buChar char="•"/>
            </a:pPr>
            <a:r>
              <a:rPr lang="en-US" sz="3117" spc="174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Año---anho</a:t>
            </a:r>
          </a:p>
          <a:p>
            <a:pPr marL="672975" lvl="1" indent="-336488" algn="l">
              <a:lnSpc>
                <a:spcPts val="4363"/>
              </a:lnSpc>
              <a:buFont typeface="Arial"/>
              <a:buChar char="•"/>
            </a:pPr>
            <a:r>
              <a:rPr lang="en-US" sz="3117" spc="174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Dinero---D</a:t>
            </a:r>
          </a:p>
          <a:p>
            <a:pPr marL="672975" lvl="1" indent="-336488" algn="l">
              <a:lnSpc>
                <a:spcPts val="4363"/>
              </a:lnSpc>
              <a:buFont typeface="Arial"/>
              <a:buChar char="•"/>
            </a:pPr>
            <a:r>
              <a:rPr lang="en-US" sz="3117" spc="174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Veces---Ve</a:t>
            </a:r>
          </a:p>
          <a:p>
            <a:pPr marL="672975" lvl="1" indent="-336488" algn="l">
              <a:lnSpc>
                <a:spcPts val="4363"/>
              </a:lnSpc>
              <a:buFont typeface="Arial"/>
              <a:buChar char="•"/>
            </a:pPr>
            <a:r>
              <a:rPr lang="en-US" sz="3117" spc="174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Sueño---Sue</a:t>
            </a:r>
          </a:p>
          <a:p>
            <a:pPr marL="672975" lvl="1" indent="-336488" algn="l">
              <a:lnSpc>
                <a:spcPts val="4363"/>
              </a:lnSpc>
              <a:buFont typeface="Arial"/>
              <a:buChar char="•"/>
            </a:pPr>
            <a:r>
              <a:rPr lang="en-US" sz="3117" spc="174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Cargas---C</a:t>
            </a:r>
          </a:p>
          <a:p>
            <a:pPr marL="672975" lvl="1" indent="-336488" algn="l">
              <a:lnSpc>
                <a:spcPts val="4363"/>
              </a:lnSpc>
              <a:buFont typeface="Arial"/>
              <a:buChar char="•"/>
            </a:pPr>
            <a:r>
              <a:rPr lang="en-US" sz="3117" spc="174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Tiempo p--- TP</a:t>
            </a:r>
          </a:p>
          <a:p>
            <a:pPr marL="672975" lvl="1" indent="-336488" algn="l">
              <a:lnSpc>
                <a:spcPts val="4363"/>
              </a:lnSpc>
              <a:buFont typeface="Arial"/>
              <a:buChar char="•"/>
            </a:pPr>
            <a:r>
              <a:rPr lang="en-US" sz="3117" spc="174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Tiempio--- RM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764581" y="150980"/>
            <a:ext cx="4372659" cy="4878220"/>
          </a:xfrm>
          <a:custGeom>
            <a:avLst/>
            <a:gdLst/>
            <a:ahLst/>
            <a:cxnLst/>
            <a:rect l="l" t="t" r="r" b="b"/>
            <a:pathLst>
              <a:path w="4372659" h="4878220">
                <a:moveTo>
                  <a:pt x="0" y="0"/>
                </a:moveTo>
                <a:lnTo>
                  <a:pt x="4372659" y="0"/>
                </a:lnTo>
                <a:lnTo>
                  <a:pt x="4372659" y="4878220"/>
                </a:lnTo>
                <a:lnTo>
                  <a:pt x="0" y="48782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3201585" y="1765335"/>
            <a:ext cx="11293722" cy="7566794"/>
          </a:xfrm>
          <a:custGeom>
            <a:avLst/>
            <a:gdLst/>
            <a:ahLst/>
            <a:cxnLst/>
            <a:rect l="l" t="t" r="r" b="b"/>
            <a:pathLst>
              <a:path w="11293722" h="7566794">
                <a:moveTo>
                  <a:pt x="0" y="0"/>
                </a:moveTo>
                <a:lnTo>
                  <a:pt x="11293722" y="0"/>
                </a:lnTo>
                <a:lnTo>
                  <a:pt x="11293722" y="7566794"/>
                </a:lnTo>
                <a:lnTo>
                  <a:pt x="0" y="75667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TextBox 4"/>
          <p:cNvSpPr txBox="1"/>
          <p:nvPr/>
        </p:nvSpPr>
        <p:spPr>
          <a:xfrm>
            <a:off x="5359515" y="314325"/>
            <a:ext cx="7374262" cy="1451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79"/>
              </a:lnSpc>
            </a:pPr>
            <a:r>
              <a:rPr lang="en-US" sz="11608" spc="-963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DATOS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314325"/>
            <a:ext cx="14010523" cy="1451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79"/>
              </a:lnSpc>
            </a:pPr>
            <a:r>
              <a:rPr lang="en-US" sz="11608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DIAGRAMA DE CAJA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533410" y="8097759"/>
            <a:ext cx="4378481" cy="4378481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FD1E1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134769" y="-1935251"/>
            <a:ext cx="4378481" cy="437848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68AB9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27549" y="2106672"/>
            <a:ext cx="7837946" cy="5649750"/>
          </a:xfrm>
          <a:custGeom>
            <a:avLst/>
            <a:gdLst/>
            <a:ahLst/>
            <a:cxnLst/>
            <a:rect l="l" t="t" r="r" b="b"/>
            <a:pathLst>
              <a:path w="7837946" h="5649750">
                <a:moveTo>
                  <a:pt x="0" y="0"/>
                </a:moveTo>
                <a:lnTo>
                  <a:pt x="7837946" y="0"/>
                </a:lnTo>
                <a:lnTo>
                  <a:pt x="7837946" y="5649750"/>
                </a:lnTo>
                <a:lnTo>
                  <a:pt x="0" y="56497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Freeform 10"/>
          <p:cNvSpPr/>
          <p:nvPr/>
        </p:nvSpPr>
        <p:spPr>
          <a:xfrm>
            <a:off x="9144000" y="2443231"/>
            <a:ext cx="7785756" cy="5654529"/>
          </a:xfrm>
          <a:custGeom>
            <a:avLst/>
            <a:gdLst/>
            <a:ahLst/>
            <a:cxnLst/>
            <a:rect l="l" t="t" r="r" b="b"/>
            <a:pathLst>
              <a:path w="7785756" h="5654529">
                <a:moveTo>
                  <a:pt x="0" y="0"/>
                </a:moveTo>
                <a:lnTo>
                  <a:pt x="7785756" y="0"/>
                </a:lnTo>
                <a:lnTo>
                  <a:pt x="7785756" y="5654528"/>
                </a:lnTo>
                <a:lnTo>
                  <a:pt x="0" y="56545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314325"/>
            <a:ext cx="14010523" cy="1451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79"/>
              </a:lnSpc>
            </a:pPr>
            <a:r>
              <a:rPr lang="en-US" sz="11608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DIAGRAMAS DE CAJA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533410" y="8097759"/>
            <a:ext cx="4378481" cy="4378481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FD1E1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010523" y="-2065822"/>
            <a:ext cx="4378481" cy="437848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68AB9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01493" y="2110265"/>
            <a:ext cx="7792705" cy="5642565"/>
          </a:xfrm>
          <a:custGeom>
            <a:avLst/>
            <a:gdLst/>
            <a:ahLst/>
            <a:cxnLst/>
            <a:rect l="l" t="t" r="r" b="b"/>
            <a:pathLst>
              <a:path w="7792705" h="5642565">
                <a:moveTo>
                  <a:pt x="0" y="0"/>
                </a:moveTo>
                <a:lnTo>
                  <a:pt x="7792705" y="0"/>
                </a:lnTo>
                <a:lnTo>
                  <a:pt x="7792705" y="5642565"/>
                </a:lnTo>
                <a:lnTo>
                  <a:pt x="0" y="56425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Freeform 10"/>
          <p:cNvSpPr/>
          <p:nvPr/>
        </p:nvSpPr>
        <p:spPr>
          <a:xfrm>
            <a:off x="9876286" y="2312660"/>
            <a:ext cx="7524398" cy="5661681"/>
          </a:xfrm>
          <a:custGeom>
            <a:avLst/>
            <a:gdLst/>
            <a:ahLst/>
            <a:cxnLst/>
            <a:rect l="l" t="t" r="r" b="b"/>
            <a:pathLst>
              <a:path w="7524398" h="5661681">
                <a:moveTo>
                  <a:pt x="0" y="0"/>
                </a:moveTo>
                <a:lnTo>
                  <a:pt x="7524398" y="0"/>
                </a:lnTo>
                <a:lnTo>
                  <a:pt x="7524398" y="5661680"/>
                </a:lnTo>
                <a:lnTo>
                  <a:pt x="0" y="56616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Personalizado</PresentationFormat>
  <Paragraphs>53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Tenor Sans</vt:lpstr>
      <vt:lpstr>Glacial Indifference</vt:lpstr>
      <vt:lpstr>Arial</vt:lpstr>
      <vt:lpstr>Calibri</vt:lpstr>
      <vt:lpstr>Glacial Indifference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Proyecto Trabajo Creativa Profesional Azul</dc:title>
  <cp:lastModifiedBy>ORTEGON, ANTONIO</cp:lastModifiedBy>
  <cp:revision>2</cp:revision>
  <dcterms:created xsi:type="dcterms:W3CDTF">2006-08-16T00:00:00Z</dcterms:created>
  <dcterms:modified xsi:type="dcterms:W3CDTF">2024-10-02T19:33:16Z</dcterms:modified>
  <dc:identifier>DAGSTTV0Dtw</dc:identifier>
</cp:coreProperties>
</file>