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Catchy Mager" charset="1" panose="020005060000000200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E4D8"/>
        </a:solidFill>
      </p:bgPr>
    </p:bg>
    <p:spTree>
      <p:nvGrpSpPr>
        <p:cNvPr id="1" name=""/>
        <p:cNvGrpSpPr/>
        <p:nvPr/>
      </p:nvGrpSpPr>
      <p:grpSpPr>
        <a:xfrm>
          <a:off x="0" y="0"/>
          <a:ext cx="0" cy="0"/>
          <a:chOff x="0" y="0"/>
          <a:chExt cx="0" cy="0"/>
        </a:xfrm>
      </p:grpSpPr>
      <p:sp>
        <p:nvSpPr>
          <p:cNvPr name="TextBox 2" id="2"/>
          <p:cNvSpPr txBox="true"/>
          <p:nvPr/>
        </p:nvSpPr>
        <p:spPr>
          <a:xfrm rot="0">
            <a:off x="2953096" y="2871440"/>
            <a:ext cx="12381808" cy="3524783"/>
          </a:xfrm>
          <a:prstGeom prst="rect">
            <a:avLst/>
          </a:prstGeom>
        </p:spPr>
        <p:txBody>
          <a:bodyPr anchor="t" rtlCol="false" tIns="0" lIns="0" bIns="0" rIns="0">
            <a:spAutoFit/>
          </a:bodyPr>
          <a:lstStyle/>
          <a:p>
            <a:pPr algn="ctr">
              <a:lnSpc>
                <a:spcPts val="13819"/>
              </a:lnSpc>
            </a:pPr>
            <a:r>
              <a:rPr lang="en-US" sz="11145">
                <a:solidFill>
                  <a:srgbClr val="302619"/>
                </a:solidFill>
                <a:latin typeface="Catchy Mager"/>
                <a:ea typeface="Catchy Mager"/>
                <a:cs typeface="Catchy Mager"/>
                <a:sym typeface="Catchy Mager"/>
              </a:rPr>
              <a:t>PROYECTO OPTIMIZACIÓN</a:t>
            </a:r>
          </a:p>
        </p:txBody>
      </p:sp>
      <p:sp>
        <p:nvSpPr>
          <p:cNvPr name="AutoShape 3" id="3"/>
          <p:cNvSpPr/>
          <p:nvPr/>
        </p:nvSpPr>
        <p:spPr>
          <a:xfrm>
            <a:off x="-595663" y="1028700"/>
            <a:ext cx="16449081" cy="0"/>
          </a:xfrm>
          <a:prstGeom prst="line">
            <a:avLst/>
          </a:prstGeom>
          <a:ln cap="flat" w="38100">
            <a:solidFill>
              <a:srgbClr val="000000"/>
            </a:solidFill>
            <a:prstDash val="solid"/>
            <a:headEnd type="none" len="sm" w="sm"/>
            <a:tailEnd type="none" len="sm" w="sm"/>
          </a:ln>
        </p:spPr>
      </p:sp>
      <p:sp>
        <p:nvSpPr>
          <p:cNvPr name="AutoShape 4" id="4"/>
          <p:cNvSpPr/>
          <p:nvPr/>
        </p:nvSpPr>
        <p:spPr>
          <a:xfrm>
            <a:off x="-408632" y="9220200"/>
            <a:ext cx="19601204" cy="0"/>
          </a:xfrm>
          <a:prstGeom prst="line">
            <a:avLst/>
          </a:prstGeom>
          <a:ln cap="flat" w="38100">
            <a:solidFill>
              <a:srgbClr val="000000"/>
            </a:solidFill>
            <a:prstDash val="solid"/>
            <a:headEnd type="none" len="sm" w="sm"/>
            <a:tailEnd type="none" len="sm" w="sm"/>
          </a:ln>
        </p:spPr>
      </p:sp>
      <p:sp>
        <p:nvSpPr>
          <p:cNvPr name="AutoShape 5" id="5"/>
          <p:cNvSpPr/>
          <p:nvPr/>
        </p:nvSpPr>
        <p:spPr>
          <a:xfrm flipV="true">
            <a:off x="1047750" y="0"/>
            <a:ext cx="0" cy="14729103"/>
          </a:xfrm>
          <a:prstGeom prst="line">
            <a:avLst/>
          </a:prstGeom>
          <a:ln cap="flat" w="38100">
            <a:solidFill>
              <a:srgbClr val="000000"/>
            </a:solidFill>
            <a:prstDash val="solid"/>
            <a:headEnd type="none" len="sm" w="sm"/>
            <a:tailEnd type="none" len="sm" w="sm"/>
          </a:ln>
        </p:spPr>
      </p:sp>
      <p:sp>
        <p:nvSpPr>
          <p:cNvPr name="Freeform 6" id="6"/>
          <p:cNvSpPr/>
          <p:nvPr/>
        </p:nvSpPr>
        <p:spPr>
          <a:xfrm flipH="false" flipV="false" rot="0">
            <a:off x="2553019" y="1915389"/>
            <a:ext cx="1186408" cy="1186408"/>
          </a:xfrm>
          <a:custGeom>
            <a:avLst/>
            <a:gdLst/>
            <a:ahLst/>
            <a:cxnLst/>
            <a:rect r="r" b="b" t="t" l="l"/>
            <a:pathLst>
              <a:path h="1186408" w="1186408">
                <a:moveTo>
                  <a:pt x="0" y="0"/>
                </a:moveTo>
                <a:lnTo>
                  <a:pt x="1186408" y="0"/>
                </a:lnTo>
                <a:lnTo>
                  <a:pt x="1186408" y="1186408"/>
                </a:lnTo>
                <a:lnTo>
                  <a:pt x="0" y="11864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222332" y="180111"/>
            <a:ext cx="1735278" cy="1735278"/>
          </a:xfrm>
          <a:custGeom>
            <a:avLst/>
            <a:gdLst/>
            <a:ahLst/>
            <a:cxnLst/>
            <a:rect r="r" b="b" t="t" l="l"/>
            <a:pathLst>
              <a:path h="1735278" w="1735278">
                <a:moveTo>
                  <a:pt x="0" y="0"/>
                </a:moveTo>
                <a:lnTo>
                  <a:pt x="1735278" y="0"/>
                </a:lnTo>
                <a:lnTo>
                  <a:pt x="1735278" y="1735278"/>
                </a:lnTo>
                <a:lnTo>
                  <a:pt x="0" y="17352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8620153" y="8677303"/>
            <a:ext cx="1047695" cy="1047695"/>
          </a:xfrm>
          <a:custGeom>
            <a:avLst/>
            <a:gdLst/>
            <a:ahLst/>
            <a:cxnLst/>
            <a:rect r="r" b="b" t="t" l="l"/>
            <a:pathLst>
              <a:path h="1047695" w="1047695">
                <a:moveTo>
                  <a:pt x="0" y="0"/>
                </a:moveTo>
                <a:lnTo>
                  <a:pt x="1047694" y="0"/>
                </a:lnTo>
                <a:lnTo>
                  <a:pt x="1047694" y="1047694"/>
                </a:lnTo>
                <a:lnTo>
                  <a:pt x="0" y="10476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5006313" y="6291448"/>
            <a:ext cx="8275374" cy="1678306"/>
          </a:xfrm>
          <a:prstGeom prst="rect">
            <a:avLst/>
          </a:prstGeom>
        </p:spPr>
        <p:txBody>
          <a:bodyPr anchor="t" rtlCol="false" tIns="0" lIns="0" bIns="0" rIns="0">
            <a:spAutoFit/>
          </a:bodyPr>
          <a:lstStyle/>
          <a:p>
            <a:pPr algn="ctr">
              <a:lnSpc>
                <a:spcPts val="6719"/>
              </a:lnSpc>
            </a:pPr>
            <a:r>
              <a:rPr lang="en-US" sz="4799">
                <a:solidFill>
                  <a:srgbClr val="302619"/>
                </a:solidFill>
                <a:latin typeface="Catchy Mager"/>
                <a:ea typeface="Catchy Mager"/>
                <a:cs typeface="Catchy Mager"/>
                <a:sym typeface="Catchy Mager"/>
              </a:rPr>
              <a:t>Optimización del costo de gasolina en relación con rutas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4D8"/>
        </a:solidFill>
      </p:bgPr>
    </p:bg>
    <p:spTree>
      <p:nvGrpSpPr>
        <p:cNvPr id="1" name=""/>
        <p:cNvGrpSpPr/>
        <p:nvPr/>
      </p:nvGrpSpPr>
      <p:grpSpPr>
        <a:xfrm>
          <a:off x="0" y="0"/>
          <a:ext cx="0" cy="0"/>
          <a:chOff x="0" y="0"/>
          <a:chExt cx="0" cy="0"/>
        </a:xfrm>
      </p:grpSpPr>
      <p:sp>
        <p:nvSpPr>
          <p:cNvPr name="TextBox 2" id="2"/>
          <p:cNvSpPr txBox="true"/>
          <p:nvPr/>
        </p:nvSpPr>
        <p:spPr>
          <a:xfrm rot="0">
            <a:off x="3571045" y="2654279"/>
            <a:ext cx="12208380" cy="2620645"/>
          </a:xfrm>
          <a:prstGeom prst="rect">
            <a:avLst/>
          </a:prstGeom>
        </p:spPr>
        <p:txBody>
          <a:bodyPr anchor="t" rtlCol="false" tIns="0" lIns="0" bIns="0" rIns="0">
            <a:spAutoFit/>
          </a:bodyPr>
          <a:lstStyle/>
          <a:p>
            <a:pPr algn="l">
              <a:lnSpc>
                <a:spcPts val="5179"/>
              </a:lnSpc>
            </a:pPr>
            <a:r>
              <a:rPr lang="en-US" sz="3699">
                <a:solidFill>
                  <a:srgbClr val="302619"/>
                </a:solidFill>
                <a:latin typeface="Catchy Mager"/>
                <a:ea typeface="Catchy Mager"/>
                <a:cs typeface="Catchy Mager"/>
                <a:sym typeface="Catchy Mager"/>
              </a:rPr>
              <a:t>Reducir el costo semanal de gasolina optimizando las rutas de entrega a distintas obras, lo que permitirá abaratar los costos de construcción. Esto se relaciona con la ingeniería civil al mejorar la logística para la entrega eficiente de materiales.</a:t>
            </a:r>
          </a:p>
        </p:txBody>
      </p:sp>
      <p:sp>
        <p:nvSpPr>
          <p:cNvPr name="AutoShape 3" id="3"/>
          <p:cNvSpPr/>
          <p:nvPr/>
        </p:nvSpPr>
        <p:spPr>
          <a:xfrm>
            <a:off x="-408632" y="9220200"/>
            <a:ext cx="19601204" cy="0"/>
          </a:xfrm>
          <a:prstGeom prst="line">
            <a:avLst/>
          </a:prstGeom>
          <a:ln cap="flat" w="38100">
            <a:solidFill>
              <a:srgbClr val="000000"/>
            </a:solidFill>
            <a:prstDash val="solid"/>
            <a:headEnd type="none" len="sm" w="sm"/>
            <a:tailEnd type="none" len="sm" w="sm"/>
          </a:ln>
        </p:spPr>
      </p:sp>
      <p:sp>
        <p:nvSpPr>
          <p:cNvPr name="Freeform 4" id="4"/>
          <p:cNvSpPr/>
          <p:nvPr/>
        </p:nvSpPr>
        <p:spPr>
          <a:xfrm flipH="false" flipV="false" rot="0">
            <a:off x="15434641" y="405985"/>
            <a:ext cx="2334019" cy="2334019"/>
          </a:xfrm>
          <a:custGeom>
            <a:avLst/>
            <a:gdLst/>
            <a:ahLst/>
            <a:cxnLst/>
            <a:rect r="r" b="b" t="t" l="l"/>
            <a:pathLst>
              <a:path h="2334019" w="2334019">
                <a:moveTo>
                  <a:pt x="0" y="0"/>
                </a:moveTo>
                <a:lnTo>
                  <a:pt x="2334019" y="0"/>
                </a:lnTo>
                <a:lnTo>
                  <a:pt x="2334019" y="2334019"/>
                </a:lnTo>
                <a:lnTo>
                  <a:pt x="0" y="23340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43755" y="714375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1230579"/>
            <a:ext cx="8500557" cy="972185"/>
          </a:xfrm>
          <a:prstGeom prst="rect">
            <a:avLst/>
          </a:prstGeom>
        </p:spPr>
        <p:txBody>
          <a:bodyPr anchor="t" rtlCol="false" tIns="0" lIns="0" bIns="0" rIns="0">
            <a:spAutoFit/>
          </a:bodyPr>
          <a:lstStyle/>
          <a:p>
            <a:pPr algn="l">
              <a:lnSpc>
                <a:spcPts val="7840"/>
              </a:lnSpc>
            </a:pPr>
            <a:r>
              <a:rPr lang="en-US" sz="5600">
                <a:solidFill>
                  <a:srgbClr val="302619"/>
                </a:solidFill>
                <a:latin typeface="Catchy Mager"/>
                <a:ea typeface="Catchy Mager"/>
                <a:cs typeface="Catchy Mager"/>
                <a:sym typeface="Catchy Mager"/>
              </a:rPr>
              <a:t>Indroducción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4D8"/>
        </a:solidFill>
      </p:bgPr>
    </p:bg>
    <p:spTree>
      <p:nvGrpSpPr>
        <p:cNvPr id="1" name=""/>
        <p:cNvGrpSpPr/>
        <p:nvPr/>
      </p:nvGrpSpPr>
      <p:grpSpPr>
        <a:xfrm>
          <a:off x="0" y="0"/>
          <a:ext cx="0" cy="0"/>
          <a:chOff x="0" y="0"/>
          <a:chExt cx="0" cy="0"/>
        </a:xfrm>
      </p:grpSpPr>
      <p:sp>
        <p:nvSpPr>
          <p:cNvPr name="AutoShape 2" id="2"/>
          <p:cNvSpPr/>
          <p:nvPr/>
        </p:nvSpPr>
        <p:spPr>
          <a:xfrm>
            <a:off x="-595663" y="1028700"/>
            <a:ext cx="16449081" cy="0"/>
          </a:xfrm>
          <a:prstGeom prst="line">
            <a:avLst/>
          </a:prstGeom>
          <a:ln cap="flat" w="38100">
            <a:solidFill>
              <a:srgbClr val="000000"/>
            </a:solidFill>
            <a:prstDash val="solid"/>
            <a:headEnd type="none" len="sm" w="sm"/>
            <a:tailEnd type="none" len="sm" w="sm"/>
          </a:ln>
        </p:spPr>
      </p:sp>
      <p:sp>
        <p:nvSpPr>
          <p:cNvPr name="AutoShape 3" id="3"/>
          <p:cNvSpPr/>
          <p:nvPr/>
        </p:nvSpPr>
        <p:spPr>
          <a:xfrm>
            <a:off x="-408632" y="9220200"/>
            <a:ext cx="19601204" cy="0"/>
          </a:xfrm>
          <a:prstGeom prst="line">
            <a:avLst/>
          </a:prstGeom>
          <a:ln cap="flat" w="38100">
            <a:solidFill>
              <a:srgbClr val="000000"/>
            </a:solidFill>
            <a:prstDash val="solid"/>
            <a:headEnd type="none" len="sm" w="sm"/>
            <a:tailEnd type="none" len="sm" w="sm"/>
          </a:ln>
        </p:spPr>
      </p:sp>
      <p:sp>
        <p:nvSpPr>
          <p:cNvPr name="AutoShape 4" id="4"/>
          <p:cNvSpPr/>
          <p:nvPr/>
        </p:nvSpPr>
        <p:spPr>
          <a:xfrm flipV="true">
            <a:off x="613478" y="0"/>
            <a:ext cx="0" cy="14729103"/>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16021155" y="49102"/>
            <a:ext cx="1997297" cy="1997297"/>
          </a:xfrm>
          <a:custGeom>
            <a:avLst/>
            <a:gdLst/>
            <a:ahLst/>
            <a:cxnLst/>
            <a:rect r="r" b="b" t="t" l="l"/>
            <a:pathLst>
              <a:path h="1997297" w="1997297">
                <a:moveTo>
                  <a:pt x="0" y="0"/>
                </a:moveTo>
                <a:lnTo>
                  <a:pt x="1997297" y="0"/>
                </a:lnTo>
                <a:lnTo>
                  <a:pt x="1997297" y="1997296"/>
                </a:lnTo>
                <a:lnTo>
                  <a:pt x="0" y="19972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58122" y="7829550"/>
            <a:ext cx="2781300" cy="2781300"/>
          </a:xfrm>
          <a:custGeom>
            <a:avLst/>
            <a:gdLst/>
            <a:ahLst/>
            <a:cxnLst/>
            <a:rect r="r" b="b" t="t" l="l"/>
            <a:pathLst>
              <a:path h="2781300" w="2781300">
                <a:moveTo>
                  <a:pt x="0" y="0"/>
                </a:moveTo>
                <a:lnTo>
                  <a:pt x="2781300" y="0"/>
                </a:lnTo>
                <a:lnTo>
                  <a:pt x="2781300" y="2781300"/>
                </a:lnTo>
                <a:lnTo>
                  <a:pt x="0" y="2781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708645" y="3280372"/>
            <a:ext cx="8131026" cy="3273126"/>
          </a:xfrm>
          <a:custGeom>
            <a:avLst/>
            <a:gdLst/>
            <a:ahLst/>
            <a:cxnLst/>
            <a:rect r="r" b="b" t="t" l="l"/>
            <a:pathLst>
              <a:path h="3273126" w="8131026">
                <a:moveTo>
                  <a:pt x="0" y="0"/>
                </a:moveTo>
                <a:lnTo>
                  <a:pt x="8131026" y="0"/>
                </a:lnTo>
                <a:lnTo>
                  <a:pt x="8131026" y="3273126"/>
                </a:lnTo>
                <a:lnTo>
                  <a:pt x="0" y="3273126"/>
                </a:lnTo>
                <a:lnTo>
                  <a:pt x="0" y="0"/>
                </a:lnTo>
                <a:close/>
              </a:path>
            </a:pathLst>
          </a:custGeom>
          <a:blipFill>
            <a:blip r:embed="rId4"/>
            <a:stretch>
              <a:fillRect l="0" t="0" r="0" b="0"/>
            </a:stretch>
          </a:blipFill>
        </p:spPr>
      </p:sp>
      <p:sp>
        <p:nvSpPr>
          <p:cNvPr name="TextBox 8" id="8"/>
          <p:cNvSpPr txBox="true"/>
          <p:nvPr/>
        </p:nvSpPr>
        <p:spPr>
          <a:xfrm rot="0">
            <a:off x="1508663" y="2506131"/>
            <a:ext cx="5475874" cy="5689600"/>
          </a:xfrm>
          <a:prstGeom prst="rect">
            <a:avLst/>
          </a:prstGeom>
        </p:spPr>
        <p:txBody>
          <a:bodyPr anchor="t" rtlCol="false" tIns="0" lIns="0" bIns="0" rIns="0">
            <a:spAutoFit/>
          </a:bodyPr>
          <a:lstStyle/>
          <a:p>
            <a:pPr algn="l">
              <a:lnSpc>
                <a:spcPts val="3499"/>
              </a:lnSpc>
            </a:pPr>
            <a:r>
              <a:rPr lang="en-US" sz="2499">
                <a:solidFill>
                  <a:srgbClr val="302619"/>
                </a:solidFill>
                <a:latin typeface="Catchy Mager"/>
                <a:ea typeface="Catchy Mager"/>
                <a:cs typeface="Catchy Mager"/>
                <a:sym typeface="Catchy Mager"/>
              </a:rPr>
              <a:t>El algoritmo de Dijkstra busca la ruta más corta entre un nodo de origen y otros nodos en un grafo, asignando distancias iniciales y calculando la más corta de forma iterativa. Es fundamental en informática y matemáticas, con aplicaciones en GPS, redes de comunicación y planificación logística. Fue desarrollado por Edsger W. Dijkstra en 1956. Sin embargo, presenta limitaciones, como no manejar correctamente grafos con aristas de peso negativo.</a:t>
            </a:r>
          </a:p>
        </p:txBody>
      </p:sp>
      <p:sp>
        <p:nvSpPr>
          <p:cNvPr name="TextBox 9" id="9"/>
          <p:cNvSpPr txBox="true"/>
          <p:nvPr/>
        </p:nvSpPr>
        <p:spPr>
          <a:xfrm rot="0">
            <a:off x="1028700" y="1257721"/>
            <a:ext cx="8500557" cy="972185"/>
          </a:xfrm>
          <a:prstGeom prst="rect">
            <a:avLst/>
          </a:prstGeom>
        </p:spPr>
        <p:txBody>
          <a:bodyPr anchor="t" rtlCol="false" tIns="0" lIns="0" bIns="0" rIns="0">
            <a:spAutoFit/>
          </a:bodyPr>
          <a:lstStyle/>
          <a:p>
            <a:pPr algn="l">
              <a:lnSpc>
                <a:spcPts val="7840"/>
              </a:lnSpc>
            </a:pPr>
            <a:r>
              <a:rPr lang="en-US" sz="5600">
                <a:solidFill>
                  <a:srgbClr val="302619"/>
                </a:solidFill>
                <a:latin typeface="Catchy Mager"/>
                <a:ea typeface="Catchy Mager"/>
                <a:cs typeface="Catchy Mager"/>
                <a:sym typeface="Catchy Mager"/>
              </a:rPr>
              <a:t>Marco Teórico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4D8"/>
        </a:solidFill>
      </p:bgPr>
    </p:bg>
    <p:spTree>
      <p:nvGrpSpPr>
        <p:cNvPr id="1" name=""/>
        <p:cNvGrpSpPr/>
        <p:nvPr/>
      </p:nvGrpSpPr>
      <p:grpSpPr>
        <a:xfrm>
          <a:off x="0" y="0"/>
          <a:ext cx="0" cy="0"/>
          <a:chOff x="0" y="0"/>
          <a:chExt cx="0" cy="0"/>
        </a:xfrm>
      </p:grpSpPr>
      <p:sp>
        <p:nvSpPr>
          <p:cNvPr name="TextBox 2" id="2"/>
          <p:cNvSpPr txBox="true"/>
          <p:nvPr/>
        </p:nvSpPr>
        <p:spPr>
          <a:xfrm rot="0">
            <a:off x="1028700" y="3275797"/>
            <a:ext cx="11007828" cy="107632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302619"/>
                </a:solidFill>
                <a:latin typeface="Catchy Mager"/>
                <a:ea typeface="Catchy Mager"/>
                <a:cs typeface="Catchy Mager"/>
                <a:sym typeface="Catchy Mager"/>
              </a:rPr>
              <a:t>Optimiza el costo de la gasolina.</a:t>
            </a:r>
          </a:p>
          <a:p>
            <a:pPr algn="l">
              <a:lnSpc>
                <a:spcPts val="4200"/>
              </a:lnSpc>
            </a:pPr>
          </a:p>
        </p:txBody>
      </p:sp>
      <p:sp>
        <p:nvSpPr>
          <p:cNvPr name="AutoShape 3" id="3"/>
          <p:cNvSpPr/>
          <p:nvPr/>
        </p:nvSpPr>
        <p:spPr>
          <a:xfrm>
            <a:off x="0" y="1047750"/>
            <a:ext cx="19353378" cy="0"/>
          </a:xfrm>
          <a:prstGeom prst="line">
            <a:avLst/>
          </a:prstGeom>
          <a:ln cap="flat" w="38100">
            <a:solidFill>
              <a:srgbClr val="000000"/>
            </a:solidFill>
            <a:prstDash val="solid"/>
            <a:headEnd type="none" len="sm" w="sm"/>
            <a:tailEnd type="none" len="sm" w="sm"/>
          </a:ln>
        </p:spPr>
      </p:sp>
      <p:sp>
        <p:nvSpPr>
          <p:cNvPr name="AutoShape 4" id="4"/>
          <p:cNvSpPr/>
          <p:nvPr/>
        </p:nvSpPr>
        <p:spPr>
          <a:xfrm>
            <a:off x="1871213" y="9220200"/>
            <a:ext cx="17321359" cy="0"/>
          </a:xfrm>
          <a:prstGeom prst="line">
            <a:avLst/>
          </a:prstGeom>
          <a:ln cap="flat" w="38100">
            <a:solidFill>
              <a:srgbClr val="000000"/>
            </a:solidFill>
            <a:prstDash val="solid"/>
            <a:headEnd type="none" len="sm" w="sm"/>
            <a:tailEnd type="none" len="sm" w="sm"/>
          </a:ln>
        </p:spPr>
      </p:sp>
      <p:sp>
        <p:nvSpPr>
          <p:cNvPr name="AutoShape 5" id="5"/>
          <p:cNvSpPr/>
          <p:nvPr/>
        </p:nvSpPr>
        <p:spPr>
          <a:xfrm flipV="true">
            <a:off x="17240250" y="-83876"/>
            <a:ext cx="0" cy="14729103"/>
          </a:xfrm>
          <a:prstGeom prst="line">
            <a:avLst/>
          </a:prstGeom>
          <a:ln cap="flat" w="38100">
            <a:solidFill>
              <a:srgbClr val="000000"/>
            </a:solidFill>
            <a:prstDash val="solid"/>
            <a:headEnd type="none" len="sm" w="sm"/>
            <a:tailEnd type="none" len="sm" w="sm"/>
          </a:ln>
        </p:spPr>
      </p:sp>
      <p:sp>
        <p:nvSpPr>
          <p:cNvPr name="Freeform 6" id="6"/>
          <p:cNvSpPr/>
          <p:nvPr/>
        </p:nvSpPr>
        <p:spPr>
          <a:xfrm flipH="false" flipV="false" rot="0">
            <a:off x="16735453" y="504853"/>
            <a:ext cx="1047695" cy="1047695"/>
          </a:xfrm>
          <a:custGeom>
            <a:avLst/>
            <a:gdLst/>
            <a:ahLst/>
            <a:cxnLst/>
            <a:rect r="r" b="b" t="t" l="l"/>
            <a:pathLst>
              <a:path h="1047695" w="1047695">
                <a:moveTo>
                  <a:pt x="0" y="0"/>
                </a:moveTo>
                <a:lnTo>
                  <a:pt x="1047694" y="0"/>
                </a:lnTo>
                <a:lnTo>
                  <a:pt x="1047694" y="1047694"/>
                </a:lnTo>
                <a:lnTo>
                  <a:pt x="0" y="10476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504853" y="8734453"/>
            <a:ext cx="1047695" cy="1047695"/>
          </a:xfrm>
          <a:custGeom>
            <a:avLst/>
            <a:gdLst/>
            <a:ahLst/>
            <a:cxnLst/>
            <a:rect r="r" b="b" t="t" l="l"/>
            <a:pathLst>
              <a:path h="1047695" w="1047695">
                <a:moveTo>
                  <a:pt x="0" y="0"/>
                </a:moveTo>
                <a:lnTo>
                  <a:pt x="1047694" y="0"/>
                </a:lnTo>
                <a:lnTo>
                  <a:pt x="1047694" y="1047694"/>
                </a:lnTo>
                <a:lnTo>
                  <a:pt x="0" y="10476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028700" y="1560662"/>
            <a:ext cx="8500557" cy="972185"/>
          </a:xfrm>
          <a:prstGeom prst="rect">
            <a:avLst/>
          </a:prstGeom>
        </p:spPr>
        <p:txBody>
          <a:bodyPr anchor="t" rtlCol="false" tIns="0" lIns="0" bIns="0" rIns="0">
            <a:spAutoFit/>
          </a:bodyPr>
          <a:lstStyle/>
          <a:p>
            <a:pPr algn="l">
              <a:lnSpc>
                <a:spcPts val="7840"/>
              </a:lnSpc>
            </a:pPr>
            <a:r>
              <a:rPr lang="en-US" sz="5600">
                <a:solidFill>
                  <a:srgbClr val="302619"/>
                </a:solidFill>
                <a:latin typeface="Catchy Mager"/>
                <a:ea typeface="Catchy Mager"/>
                <a:cs typeface="Catchy Mager"/>
                <a:sym typeface="Catchy Mager"/>
              </a:rPr>
              <a:t>Objetivos</a:t>
            </a:r>
          </a:p>
        </p:txBody>
      </p:sp>
      <p:sp>
        <p:nvSpPr>
          <p:cNvPr name="TextBox 9" id="9"/>
          <p:cNvSpPr txBox="true"/>
          <p:nvPr/>
        </p:nvSpPr>
        <p:spPr>
          <a:xfrm rot="0">
            <a:off x="7021171" y="5395511"/>
            <a:ext cx="10030715" cy="320992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302619"/>
                </a:solidFill>
                <a:latin typeface="Catchy Mager"/>
                <a:ea typeface="Catchy Mager"/>
                <a:cs typeface="Catchy Mager"/>
                <a:sym typeface="Catchy Mager"/>
              </a:rPr>
              <a:t>Mediante el uso de la programación y una lista de las distinas obras que se tienen en la ciudad mostar que puede haber un ahorro</a:t>
            </a:r>
          </a:p>
          <a:p>
            <a:pPr algn="l" marL="647700" indent="-323850" lvl="1">
              <a:lnSpc>
                <a:spcPts val="4200"/>
              </a:lnSpc>
              <a:buFont typeface="Arial"/>
              <a:buChar char="•"/>
            </a:pPr>
            <a:r>
              <a:rPr lang="en-US" sz="3000">
                <a:solidFill>
                  <a:srgbClr val="302619"/>
                </a:solidFill>
                <a:latin typeface="Catchy Mager"/>
                <a:ea typeface="Catchy Mager"/>
                <a:cs typeface="Catchy Mager"/>
                <a:sym typeface="Catchy Mager"/>
              </a:rPr>
              <a:t>Se busca relacionar huristica y los métodos de busqueda</a:t>
            </a:r>
          </a:p>
          <a:p>
            <a:pPr algn="l" marL="647700" indent="-323850" lvl="1">
              <a:lnSpc>
                <a:spcPts val="4200"/>
              </a:lnSpc>
              <a:buFont typeface="Arial"/>
              <a:buChar char="•"/>
            </a:pPr>
            <a:r>
              <a:rPr lang="en-US" sz="3000">
                <a:solidFill>
                  <a:srgbClr val="302619"/>
                </a:solidFill>
                <a:latin typeface="Catchy Mager"/>
                <a:ea typeface="Catchy Mager"/>
                <a:cs typeface="Catchy Mager"/>
                <a:sym typeface="Catchy Mager"/>
              </a:rPr>
              <a:t>Comparar código de distancias contra el Dijkastra</a:t>
            </a:r>
          </a:p>
          <a:p>
            <a:pPr algn="l">
              <a:lnSpc>
                <a:spcPts val="4200"/>
              </a:lnSpc>
            </a:pPr>
          </a:p>
        </p:txBody>
      </p:sp>
      <p:sp>
        <p:nvSpPr>
          <p:cNvPr name="TextBox 10" id="10"/>
          <p:cNvSpPr txBox="true"/>
          <p:nvPr/>
        </p:nvSpPr>
        <p:spPr>
          <a:xfrm rot="0">
            <a:off x="8234896" y="3844407"/>
            <a:ext cx="8500557" cy="972185"/>
          </a:xfrm>
          <a:prstGeom prst="rect">
            <a:avLst/>
          </a:prstGeom>
        </p:spPr>
        <p:txBody>
          <a:bodyPr anchor="t" rtlCol="false" tIns="0" lIns="0" bIns="0" rIns="0">
            <a:spAutoFit/>
          </a:bodyPr>
          <a:lstStyle/>
          <a:p>
            <a:pPr algn="l">
              <a:lnSpc>
                <a:spcPts val="7840"/>
              </a:lnSpc>
            </a:pPr>
            <a:r>
              <a:rPr lang="en-US" sz="5600">
                <a:solidFill>
                  <a:srgbClr val="302619"/>
                </a:solidFill>
                <a:latin typeface="Catchy Mager"/>
                <a:ea typeface="Catchy Mager"/>
                <a:cs typeface="Catchy Mager"/>
                <a:sym typeface="Catchy Mager"/>
              </a:rPr>
              <a:t>Objetivos especificos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4D8"/>
        </a:solidFill>
      </p:bgPr>
    </p:bg>
    <p:spTree>
      <p:nvGrpSpPr>
        <p:cNvPr id="1" name=""/>
        <p:cNvGrpSpPr/>
        <p:nvPr/>
      </p:nvGrpSpPr>
      <p:grpSpPr>
        <a:xfrm>
          <a:off x="0" y="0"/>
          <a:ext cx="0" cy="0"/>
          <a:chOff x="0" y="0"/>
          <a:chExt cx="0" cy="0"/>
        </a:xfrm>
      </p:grpSpPr>
      <p:sp>
        <p:nvSpPr>
          <p:cNvPr name="AutoShape 2" id="2"/>
          <p:cNvSpPr/>
          <p:nvPr/>
        </p:nvSpPr>
        <p:spPr>
          <a:xfrm>
            <a:off x="-408632" y="9220200"/>
            <a:ext cx="19601204" cy="0"/>
          </a:xfrm>
          <a:prstGeom prst="line">
            <a:avLst/>
          </a:prstGeom>
          <a:ln cap="flat" w="38100">
            <a:solidFill>
              <a:srgbClr val="000000"/>
            </a:solidFill>
            <a:prstDash val="solid"/>
            <a:headEnd type="none" len="sm" w="sm"/>
            <a:tailEnd type="none" len="sm" w="sm"/>
          </a:ln>
        </p:spPr>
      </p:sp>
      <p:sp>
        <p:nvSpPr>
          <p:cNvPr name="AutoShape 3" id="3"/>
          <p:cNvSpPr/>
          <p:nvPr/>
        </p:nvSpPr>
        <p:spPr>
          <a:xfrm flipV="true">
            <a:off x="17278350" y="-1709948"/>
            <a:ext cx="0" cy="14729103"/>
          </a:xfrm>
          <a:prstGeom prst="line">
            <a:avLst/>
          </a:prstGeom>
          <a:ln cap="flat" w="38100">
            <a:solidFill>
              <a:srgbClr val="000000"/>
            </a:solidFill>
            <a:prstDash val="solid"/>
            <a:headEnd type="none" len="sm" w="sm"/>
            <a:tailEnd type="none" len="sm" w="sm"/>
          </a:ln>
        </p:spPr>
      </p:sp>
      <p:sp>
        <p:nvSpPr>
          <p:cNvPr name="Freeform 4" id="4"/>
          <p:cNvSpPr/>
          <p:nvPr/>
        </p:nvSpPr>
        <p:spPr>
          <a:xfrm flipH="false" flipV="false" rot="0">
            <a:off x="15240000" y="71628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71737" y="-851989"/>
            <a:ext cx="2369245" cy="2369245"/>
          </a:xfrm>
          <a:custGeom>
            <a:avLst/>
            <a:gdLst/>
            <a:ahLst/>
            <a:cxnLst/>
            <a:rect r="r" b="b" t="t" l="l"/>
            <a:pathLst>
              <a:path h="2369245" w="2369245">
                <a:moveTo>
                  <a:pt x="0" y="0"/>
                </a:moveTo>
                <a:lnTo>
                  <a:pt x="2369245" y="0"/>
                </a:lnTo>
                <a:lnTo>
                  <a:pt x="2369245" y="2369245"/>
                </a:lnTo>
                <a:lnTo>
                  <a:pt x="0" y="23692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3143832"/>
            <a:ext cx="7732145" cy="4018968"/>
          </a:xfrm>
          <a:custGeom>
            <a:avLst/>
            <a:gdLst/>
            <a:ahLst/>
            <a:cxnLst/>
            <a:rect r="r" b="b" t="t" l="l"/>
            <a:pathLst>
              <a:path h="4018968" w="7732145">
                <a:moveTo>
                  <a:pt x="0" y="0"/>
                </a:moveTo>
                <a:lnTo>
                  <a:pt x="7732145" y="0"/>
                </a:lnTo>
                <a:lnTo>
                  <a:pt x="7732145" y="4018968"/>
                </a:lnTo>
                <a:lnTo>
                  <a:pt x="0" y="4018968"/>
                </a:lnTo>
                <a:lnTo>
                  <a:pt x="0" y="0"/>
                </a:lnTo>
                <a:close/>
              </a:path>
            </a:pathLst>
          </a:custGeom>
          <a:blipFill>
            <a:blip r:embed="rId4"/>
            <a:stretch>
              <a:fillRect l="0" t="0" r="0" b="0"/>
            </a:stretch>
          </a:blipFill>
        </p:spPr>
      </p:sp>
      <p:sp>
        <p:nvSpPr>
          <p:cNvPr name="Freeform 7" id="7"/>
          <p:cNvSpPr/>
          <p:nvPr/>
        </p:nvSpPr>
        <p:spPr>
          <a:xfrm flipH="false" flipV="false" rot="0">
            <a:off x="8579814" y="2876823"/>
            <a:ext cx="7831817" cy="4533355"/>
          </a:xfrm>
          <a:custGeom>
            <a:avLst/>
            <a:gdLst/>
            <a:ahLst/>
            <a:cxnLst/>
            <a:rect r="r" b="b" t="t" l="l"/>
            <a:pathLst>
              <a:path h="4533355" w="7831817">
                <a:moveTo>
                  <a:pt x="0" y="0"/>
                </a:moveTo>
                <a:lnTo>
                  <a:pt x="7831817" y="0"/>
                </a:lnTo>
                <a:lnTo>
                  <a:pt x="7831817" y="4533354"/>
                </a:lnTo>
                <a:lnTo>
                  <a:pt x="0" y="4533354"/>
                </a:lnTo>
                <a:lnTo>
                  <a:pt x="0" y="0"/>
                </a:lnTo>
                <a:close/>
              </a:path>
            </a:pathLst>
          </a:custGeom>
          <a:blipFill>
            <a:blip r:embed="rId5"/>
            <a:stretch>
              <a:fillRect l="0" t="0" r="0" b="0"/>
            </a:stretch>
          </a:blipFill>
        </p:spPr>
      </p:sp>
      <p:sp>
        <p:nvSpPr>
          <p:cNvPr name="TextBox 8" id="8"/>
          <p:cNvSpPr txBox="true"/>
          <p:nvPr/>
        </p:nvSpPr>
        <p:spPr>
          <a:xfrm rot="0">
            <a:off x="459662" y="1391723"/>
            <a:ext cx="8500557" cy="972185"/>
          </a:xfrm>
          <a:prstGeom prst="rect">
            <a:avLst/>
          </a:prstGeom>
        </p:spPr>
        <p:txBody>
          <a:bodyPr anchor="t" rtlCol="false" tIns="0" lIns="0" bIns="0" rIns="0">
            <a:spAutoFit/>
          </a:bodyPr>
          <a:lstStyle/>
          <a:p>
            <a:pPr algn="l">
              <a:lnSpc>
                <a:spcPts val="7840"/>
              </a:lnSpc>
            </a:pPr>
            <a:r>
              <a:rPr lang="en-US" sz="5600">
                <a:solidFill>
                  <a:srgbClr val="302619"/>
                </a:solidFill>
                <a:latin typeface="Catchy Mager"/>
                <a:ea typeface="Catchy Mager"/>
                <a:cs typeface="Catchy Mager"/>
                <a:sym typeface="Catchy Mager"/>
              </a:rPr>
              <a:t>Tabla Distancias </a:t>
            </a:r>
          </a:p>
        </p:txBody>
      </p:sp>
      <p:sp>
        <p:nvSpPr>
          <p:cNvPr name="TextBox 9" id="9"/>
          <p:cNvSpPr txBox="true"/>
          <p:nvPr/>
        </p:nvSpPr>
        <p:spPr>
          <a:xfrm rot="0">
            <a:off x="8583754" y="1391723"/>
            <a:ext cx="8500557" cy="972185"/>
          </a:xfrm>
          <a:prstGeom prst="rect">
            <a:avLst/>
          </a:prstGeom>
        </p:spPr>
        <p:txBody>
          <a:bodyPr anchor="t" rtlCol="false" tIns="0" lIns="0" bIns="0" rIns="0">
            <a:spAutoFit/>
          </a:bodyPr>
          <a:lstStyle/>
          <a:p>
            <a:pPr algn="l">
              <a:lnSpc>
                <a:spcPts val="7840"/>
              </a:lnSpc>
            </a:pPr>
            <a:r>
              <a:rPr lang="en-US" sz="5600">
                <a:solidFill>
                  <a:srgbClr val="302619"/>
                </a:solidFill>
                <a:latin typeface="Catchy Mager"/>
                <a:ea typeface="Catchy Mager"/>
                <a:cs typeface="Catchy Mager"/>
                <a:sym typeface="Catchy Mager"/>
              </a:rPr>
              <a:t>Tabla Gasolinas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4D8"/>
        </a:solidFill>
      </p:bgPr>
    </p:bg>
    <p:spTree>
      <p:nvGrpSpPr>
        <p:cNvPr id="1" name=""/>
        <p:cNvGrpSpPr/>
        <p:nvPr/>
      </p:nvGrpSpPr>
      <p:grpSpPr>
        <a:xfrm>
          <a:off x="0" y="0"/>
          <a:ext cx="0" cy="0"/>
          <a:chOff x="0" y="0"/>
          <a:chExt cx="0" cy="0"/>
        </a:xfrm>
      </p:grpSpPr>
      <p:sp>
        <p:nvSpPr>
          <p:cNvPr name="AutoShape 2" id="2"/>
          <p:cNvSpPr/>
          <p:nvPr/>
        </p:nvSpPr>
        <p:spPr>
          <a:xfrm>
            <a:off x="-408632" y="9220200"/>
            <a:ext cx="19601204" cy="0"/>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711796" y="714375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826596" y="2541864"/>
            <a:ext cx="7706830" cy="5865281"/>
          </a:xfrm>
          <a:custGeom>
            <a:avLst/>
            <a:gdLst/>
            <a:ahLst/>
            <a:cxnLst/>
            <a:rect r="r" b="b" t="t" l="l"/>
            <a:pathLst>
              <a:path h="5865281" w="7706830">
                <a:moveTo>
                  <a:pt x="0" y="0"/>
                </a:moveTo>
                <a:lnTo>
                  <a:pt x="7706831" y="0"/>
                </a:lnTo>
                <a:lnTo>
                  <a:pt x="7706831" y="5865281"/>
                </a:lnTo>
                <a:lnTo>
                  <a:pt x="0" y="5865281"/>
                </a:lnTo>
                <a:lnTo>
                  <a:pt x="0" y="0"/>
                </a:lnTo>
                <a:close/>
              </a:path>
            </a:pathLst>
          </a:custGeom>
          <a:blipFill>
            <a:blip r:embed="rId4"/>
            <a:stretch>
              <a:fillRect l="0" t="0" r="0" b="0"/>
            </a:stretch>
          </a:blipFill>
        </p:spPr>
      </p:sp>
      <p:sp>
        <p:nvSpPr>
          <p:cNvPr name="TextBox 5" id="5"/>
          <p:cNvSpPr txBox="true"/>
          <p:nvPr/>
        </p:nvSpPr>
        <p:spPr>
          <a:xfrm rot="0">
            <a:off x="1028700" y="1203437"/>
            <a:ext cx="8500557" cy="972185"/>
          </a:xfrm>
          <a:prstGeom prst="rect">
            <a:avLst/>
          </a:prstGeom>
        </p:spPr>
        <p:txBody>
          <a:bodyPr anchor="t" rtlCol="false" tIns="0" lIns="0" bIns="0" rIns="0">
            <a:spAutoFit/>
          </a:bodyPr>
          <a:lstStyle/>
          <a:p>
            <a:pPr algn="l">
              <a:lnSpc>
                <a:spcPts val="7840"/>
              </a:lnSpc>
            </a:pPr>
            <a:r>
              <a:rPr lang="en-US" sz="5600">
                <a:solidFill>
                  <a:srgbClr val="302619"/>
                </a:solidFill>
                <a:latin typeface="Catchy Mager"/>
                <a:ea typeface="Catchy Mager"/>
                <a:cs typeface="Catchy Mager"/>
                <a:sym typeface="Catchy Mager"/>
              </a:rPr>
              <a:t>Distribución de distancias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4D8"/>
        </a:solidFill>
      </p:bgPr>
    </p:bg>
    <p:spTree>
      <p:nvGrpSpPr>
        <p:cNvPr id="1" name=""/>
        <p:cNvGrpSpPr/>
        <p:nvPr/>
      </p:nvGrpSpPr>
      <p:grpSpPr>
        <a:xfrm>
          <a:off x="0" y="0"/>
          <a:ext cx="0" cy="0"/>
          <a:chOff x="0" y="0"/>
          <a:chExt cx="0" cy="0"/>
        </a:xfrm>
      </p:grpSpPr>
      <p:sp>
        <p:nvSpPr>
          <p:cNvPr name="AutoShape 2" id="2"/>
          <p:cNvSpPr/>
          <p:nvPr/>
        </p:nvSpPr>
        <p:spPr>
          <a:xfrm>
            <a:off x="-595663" y="1028700"/>
            <a:ext cx="16449081" cy="0"/>
          </a:xfrm>
          <a:prstGeom prst="line">
            <a:avLst/>
          </a:prstGeom>
          <a:ln cap="flat" w="38100">
            <a:solidFill>
              <a:srgbClr val="000000"/>
            </a:solidFill>
            <a:prstDash val="solid"/>
            <a:headEnd type="none" len="sm" w="sm"/>
            <a:tailEnd type="none" len="sm" w="sm"/>
          </a:ln>
        </p:spPr>
      </p:sp>
      <p:sp>
        <p:nvSpPr>
          <p:cNvPr name="AutoShape 3" id="3"/>
          <p:cNvSpPr/>
          <p:nvPr/>
        </p:nvSpPr>
        <p:spPr>
          <a:xfrm>
            <a:off x="2438185" y="9220200"/>
            <a:ext cx="16754386" cy="0"/>
          </a:xfrm>
          <a:prstGeom prst="line">
            <a:avLst/>
          </a:prstGeom>
          <a:ln cap="flat" w="38100">
            <a:solidFill>
              <a:srgbClr val="000000"/>
            </a:solidFill>
            <a:prstDash val="solid"/>
            <a:headEnd type="none" len="sm" w="sm"/>
            <a:tailEnd type="none" len="sm" w="sm"/>
          </a:ln>
        </p:spPr>
      </p:sp>
      <p:sp>
        <p:nvSpPr>
          <p:cNvPr name="AutoShape 4" id="4"/>
          <p:cNvSpPr/>
          <p:nvPr/>
        </p:nvSpPr>
        <p:spPr>
          <a:xfrm flipV="true">
            <a:off x="1009650" y="-7091520"/>
            <a:ext cx="0" cy="14729103"/>
          </a:xfrm>
          <a:prstGeom prst="line">
            <a:avLst/>
          </a:prstGeom>
          <a:ln cap="flat" w="38100">
            <a:solidFill>
              <a:srgbClr val="000000"/>
            </a:solidFill>
            <a:prstDash val="solid"/>
            <a:headEnd type="none" len="sm" w="sm"/>
            <a:tailEnd type="none" len="sm" w="sm"/>
          </a:ln>
        </p:spPr>
      </p:sp>
      <p:sp>
        <p:nvSpPr>
          <p:cNvPr name="AutoShape 5" id="5"/>
          <p:cNvSpPr/>
          <p:nvPr/>
        </p:nvSpPr>
        <p:spPr>
          <a:xfrm flipV="true">
            <a:off x="17240250" y="2922448"/>
            <a:ext cx="0" cy="14729103"/>
          </a:xfrm>
          <a:prstGeom prst="line">
            <a:avLst/>
          </a:prstGeom>
          <a:ln cap="flat" w="38100">
            <a:solidFill>
              <a:srgbClr val="000000"/>
            </a:solidFill>
            <a:prstDash val="solid"/>
            <a:headEnd type="none" len="sm" w="sm"/>
            <a:tailEnd type="none" len="sm" w="sm"/>
          </a:ln>
        </p:spPr>
      </p:sp>
      <p:sp>
        <p:nvSpPr>
          <p:cNvPr name="Freeform 6" id="6"/>
          <p:cNvSpPr/>
          <p:nvPr/>
        </p:nvSpPr>
        <p:spPr>
          <a:xfrm flipH="false" flipV="false" rot="0">
            <a:off x="225440" y="206390"/>
            <a:ext cx="1606520" cy="1606520"/>
          </a:xfrm>
          <a:custGeom>
            <a:avLst/>
            <a:gdLst/>
            <a:ahLst/>
            <a:cxnLst/>
            <a:rect r="r" b="b" t="t" l="l"/>
            <a:pathLst>
              <a:path h="1606520" w="1606520">
                <a:moveTo>
                  <a:pt x="0" y="0"/>
                </a:moveTo>
                <a:lnTo>
                  <a:pt x="1606520" y="0"/>
                </a:lnTo>
                <a:lnTo>
                  <a:pt x="1606520" y="1606520"/>
                </a:lnTo>
                <a:lnTo>
                  <a:pt x="0" y="16065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456040" y="225440"/>
            <a:ext cx="1606520" cy="1606520"/>
          </a:xfrm>
          <a:custGeom>
            <a:avLst/>
            <a:gdLst/>
            <a:ahLst/>
            <a:cxnLst/>
            <a:rect r="r" b="b" t="t" l="l"/>
            <a:pathLst>
              <a:path h="1606520" w="1606520">
                <a:moveTo>
                  <a:pt x="0" y="0"/>
                </a:moveTo>
                <a:lnTo>
                  <a:pt x="1606520" y="0"/>
                </a:lnTo>
                <a:lnTo>
                  <a:pt x="1606520" y="1606520"/>
                </a:lnTo>
                <a:lnTo>
                  <a:pt x="0" y="16065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225440" y="8397890"/>
            <a:ext cx="1606520" cy="1606520"/>
          </a:xfrm>
          <a:custGeom>
            <a:avLst/>
            <a:gdLst/>
            <a:ahLst/>
            <a:cxnLst/>
            <a:rect r="r" b="b" t="t" l="l"/>
            <a:pathLst>
              <a:path h="1606520" w="1606520">
                <a:moveTo>
                  <a:pt x="0" y="0"/>
                </a:moveTo>
                <a:lnTo>
                  <a:pt x="1606520" y="0"/>
                </a:lnTo>
                <a:lnTo>
                  <a:pt x="1606520" y="1606520"/>
                </a:lnTo>
                <a:lnTo>
                  <a:pt x="0" y="16065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3117823" y="2798623"/>
            <a:ext cx="8500557" cy="972185"/>
          </a:xfrm>
          <a:prstGeom prst="rect">
            <a:avLst/>
          </a:prstGeom>
        </p:spPr>
        <p:txBody>
          <a:bodyPr anchor="t" rtlCol="false" tIns="0" lIns="0" bIns="0" rIns="0">
            <a:spAutoFit/>
          </a:bodyPr>
          <a:lstStyle/>
          <a:p>
            <a:pPr algn="l">
              <a:lnSpc>
                <a:spcPts val="7840"/>
              </a:lnSpc>
            </a:pPr>
            <a:r>
              <a:rPr lang="en-US" sz="5600">
                <a:solidFill>
                  <a:srgbClr val="302619"/>
                </a:solidFill>
                <a:latin typeface="Catchy Mager"/>
                <a:ea typeface="Catchy Mager"/>
                <a:cs typeface="Catchy Mager"/>
                <a:sym typeface="Catchy Mager"/>
              </a:rPr>
              <a:t>Mejor distancia</a:t>
            </a:r>
          </a:p>
        </p:txBody>
      </p:sp>
      <p:sp>
        <p:nvSpPr>
          <p:cNvPr name="TextBox 10" id="10"/>
          <p:cNvSpPr txBox="true"/>
          <p:nvPr/>
        </p:nvSpPr>
        <p:spPr>
          <a:xfrm rot="0">
            <a:off x="3117823" y="3698226"/>
            <a:ext cx="12014255" cy="774065"/>
          </a:xfrm>
          <a:prstGeom prst="rect">
            <a:avLst/>
          </a:prstGeom>
        </p:spPr>
        <p:txBody>
          <a:bodyPr anchor="t" rtlCol="false" tIns="0" lIns="0" bIns="0" rIns="0">
            <a:spAutoFit/>
          </a:bodyPr>
          <a:lstStyle/>
          <a:p>
            <a:pPr algn="l">
              <a:lnSpc>
                <a:spcPts val="6160"/>
              </a:lnSpc>
            </a:pPr>
            <a:r>
              <a:rPr lang="en-US" sz="4400">
                <a:solidFill>
                  <a:srgbClr val="302619"/>
                </a:solidFill>
                <a:latin typeface="Catchy Mager"/>
                <a:ea typeface="Catchy Mager"/>
                <a:cs typeface="Catchy Mager"/>
                <a:sym typeface="Catchy Mager"/>
              </a:rPr>
              <a:t>Naucalpan-Oficina-Satelite- Lomas-Santa Fe</a:t>
            </a:r>
          </a:p>
        </p:txBody>
      </p:sp>
      <p:sp>
        <p:nvSpPr>
          <p:cNvPr name="TextBox 11" id="11"/>
          <p:cNvSpPr txBox="true"/>
          <p:nvPr/>
        </p:nvSpPr>
        <p:spPr>
          <a:xfrm rot="0">
            <a:off x="3117823" y="4796254"/>
            <a:ext cx="4981529" cy="774065"/>
          </a:xfrm>
          <a:prstGeom prst="rect">
            <a:avLst/>
          </a:prstGeom>
        </p:spPr>
        <p:txBody>
          <a:bodyPr anchor="t" rtlCol="false" tIns="0" lIns="0" bIns="0" rIns="0">
            <a:spAutoFit/>
          </a:bodyPr>
          <a:lstStyle/>
          <a:p>
            <a:pPr algn="l">
              <a:lnSpc>
                <a:spcPts val="6160"/>
              </a:lnSpc>
            </a:pPr>
            <a:r>
              <a:rPr lang="en-US" sz="4400">
                <a:solidFill>
                  <a:srgbClr val="302619"/>
                </a:solidFill>
                <a:latin typeface="Catchy Mager"/>
                <a:ea typeface="Catchy Mager"/>
                <a:cs typeface="Catchy Mager"/>
                <a:sym typeface="Catchy Mager"/>
              </a:rPr>
              <a:t>Con Dijkastra </a:t>
            </a:r>
          </a:p>
        </p:txBody>
      </p:sp>
      <p:sp>
        <p:nvSpPr>
          <p:cNvPr name="TextBox 12" id="12"/>
          <p:cNvSpPr txBox="true"/>
          <p:nvPr/>
        </p:nvSpPr>
        <p:spPr>
          <a:xfrm rot="0">
            <a:off x="3117823" y="5584633"/>
            <a:ext cx="4981529" cy="774065"/>
          </a:xfrm>
          <a:prstGeom prst="rect">
            <a:avLst/>
          </a:prstGeom>
        </p:spPr>
        <p:txBody>
          <a:bodyPr anchor="t" rtlCol="false" tIns="0" lIns="0" bIns="0" rIns="0">
            <a:spAutoFit/>
          </a:bodyPr>
          <a:lstStyle/>
          <a:p>
            <a:pPr algn="l">
              <a:lnSpc>
                <a:spcPts val="6160"/>
              </a:lnSpc>
            </a:pPr>
            <a:r>
              <a:rPr lang="en-US" sz="4400">
                <a:solidFill>
                  <a:srgbClr val="302619"/>
                </a:solidFill>
                <a:latin typeface="Catchy Mager"/>
                <a:ea typeface="Catchy Mager"/>
                <a:cs typeface="Catchy Mager"/>
                <a:sym typeface="Catchy Mager"/>
              </a:rPr>
              <a:t>Oficina-Satelite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4D8"/>
        </a:solidFill>
      </p:bgPr>
    </p:bg>
    <p:spTree>
      <p:nvGrpSpPr>
        <p:cNvPr id="1" name=""/>
        <p:cNvGrpSpPr/>
        <p:nvPr/>
      </p:nvGrpSpPr>
      <p:grpSpPr>
        <a:xfrm>
          <a:off x="0" y="0"/>
          <a:ext cx="0" cy="0"/>
          <a:chOff x="0" y="0"/>
          <a:chExt cx="0" cy="0"/>
        </a:xfrm>
      </p:grpSpPr>
      <p:sp>
        <p:nvSpPr>
          <p:cNvPr name="TextBox 2" id="2"/>
          <p:cNvSpPr txBox="true"/>
          <p:nvPr/>
        </p:nvSpPr>
        <p:spPr>
          <a:xfrm rot="0">
            <a:off x="3088551" y="2804877"/>
            <a:ext cx="12110897" cy="3524461"/>
          </a:xfrm>
          <a:prstGeom prst="rect">
            <a:avLst/>
          </a:prstGeom>
        </p:spPr>
        <p:txBody>
          <a:bodyPr anchor="t" rtlCol="false" tIns="0" lIns="0" bIns="0" rIns="0">
            <a:spAutoFit/>
          </a:bodyPr>
          <a:lstStyle/>
          <a:p>
            <a:pPr algn="ctr">
              <a:lnSpc>
                <a:spcPts val="28439"/>
              </a:lnSpc>
            </a:pPr>
            <a:r>
              <a:rPr lang="en-US" sz="20313">
                <a:solidFill>
                  <a:srgbClr val="302619"/>
                </a:solidFill>
                <a:latin typeface="Catchy Mager"/>
                <a:ea typeface="Catchy Mager"/>
                <a:cs typeface="Catchy Mager"/>
                <a:sym typeface="Catchy Mager"/>
              </a:rPr>
              <a:t>538$</a:t>
            </a:r>
          </a:p>
        </p:txBody>
      </p:sp>
      <p:sp>
        <p:nvSpPr>
          <p:cNvPr name="TextBox 3" id="3"/>
          <p:cNvSpPr txBox="true"/>
          <p:nvPr/>
        </p:nvSpPr>
        <p:spPr>
          <a:xfrm rot="0">
            <a:off x="5491298" y="6394282"/>
            <a:ext cx="7305404" cy="660566"/>
          </a:xfrm>
          <a:prstGeom prst="rect">
            <a:avLst/>
          </a:prstGeom>
        </p:spPr>
        <p:txBody>
          <a:bodyPr anchor="t" rtlCol="false" tIns="0" lIns="0" bIns="0" rIns="0">
            <a:spAutoFit/>
          </a:bodyPr>
          <a:lstStyle/>
          <a:p>
            <a:pPr algn="ctr">
              <a:lnSpc>
                <a:spcPts val="5280"/>
              </a:lnSpc>
            </a:pPr>
            <a:r>
              <a:rPr lang="en-US" sz="3771">
                <a:solidFill>
                  <a:srgbClr val="302619"/>
                </a:solidFill>
                <a:latin typeface="Catchy Mager"/>
                <a:ea typeface="Catchy Mager"/>
                <a:cs typeface="Catchy Mager"/>
                <a:sym typeface="Catchy Mager"/>
              </a:rPr>
              <a:t>Costo Promedio</a:t>
            </a:r>
          </a:p>
        </p:txBody>
      </p:sp>
      <p:sp>
        <p:nvSpPr>
          <p:cNvPr name="AutoShape 4" id="4"/>
          <p:cNvSpPr/>
          <p:nvPr/>
        </p:nvSpPr>
        <p:spPr>
          <a:xfrm>
            <a:off x="-595663" y="1028700"/>
            <a:ext cx="19923722" cy="0"/>
          </a:xfrm>
          <a:prstGeom prst="line">
            <a:avLst/>
          </a:prstGeom>
          <a:ln cap="flat" w="38100">
            <a:solidFill>
              <a:srgbClr val="000000"/>
            </a:solidFill>
            <a:prstDash val="solid"/>
            <a:headEnd type="none" len="sm" w="sm"/>
            <a:tailEnd type="none" len="sm" w="sm"/>
          </a:ln>
        </p:spPr>
      </p:sp>
      <p:sp>
        <p:nvSpPr>
          <p:cNvPr name="AutoShape 5" id="5"/>
          <p:cNvSpPr/>
          <p:nvPr/>
        </p:nvSpPr>
        <p:spPr>
          <a:xfrm>
            <a:off x="-408632" y="9220200"/>
            <a:ext cx="19601204" cy="0"/>
          </a:xfrm>
          <a:prstGeom prst="line">
            <a:avLst/>
          </a:prstGeom>
          <a:ln cap="flat" w="38100">
            <a:solidFill>
              <a:srgbClr val="000000"/>
            </a:solidFill>
            <a:prstDash val="solid"/>
            <a:headEnd type="none" len="sm" w="sm"/>
            <a:tailEnd type="none" len="sm" w="sm"/>
          </a:ln>
        </p:spPr>
      </p:sp>
      <p:sp>
        <p:nvSpPr>
          <p:cNvPr name="AutoShape 6" id="6"/>
          <p:cNvSpPr/>
          <p:nvPr/>
        </p:nvSpPr>
        <p:spPr>
          <a:xfrm flipV="true">
            <a:off x="1047750" y="0"/>
            <a:ext cx="0" cy="14729103"/>
          </a:xfrm>
          <a:prstGeom prst="line">
            <a:avLst/>
          </a:prstGeom>
          <a:ln cap="flat" w="38100">
            <a:solidFill>
              <a:srgbClr val="000000"/>
            </a:solidFill>
            <a:prstDash val="solid"/>
            <a:headEnd type="none" len="sm" w="sm"/>
            <a:tailEnd type="none" len="sm" w="sm"/>
          </a:ln>
        </p:spPr>
      </p:sp>
      <p:sp>
        <p:nvSpPr>
          <p:cNvPr name="AutoShape 7" id="7"/>
          <p:cNvSpPr/>
          <p:nvPr/>
        </p:nvSpPr>
        <p:spPr>
          <a:xfrm flipV="true">
            <a:off x="17240250" y="-597125"/>
            <a:ext cx="0" cy="14729103"/>
          </a:xfrm>
          <a:prstGeom prst="line">
            <a:avLst/>
          </a:prstGeom>
          <a:ln cap="flat" w="38100">
            <a:solidFill>
              <a:srgbClr val="000000"/>
            </a:solidFill>
            <a:prstDash val="solid"/>
            <a:headEnd type="none" len="sm" w="sm"/>
            <a:tailEnd type="none" len="sm" w="sm"/>
          </a:ln>
        </p:spPr>
      </p:sp>
      <p:sp>
        <p:nvSpPr>
          <p:cNvPr name="Freeform 8" id="8"/>
          <p:cNvSpPr/>
          <p:nvPr/>
        </p:nvSpPr>
        <p:spPr>
          <a:xfrm flipH="false" flipV="false" rot="0">
            <a:off x="225440" y="206390"/>
            <a:ext cx="1606520" cy="1606520"/>
          </a:xfrm>
          <a:custGeom>
            <a:avLst/>
            <a:gdLst/>
            <a:ahLst/>
            <a:cxnLst/>
            <a:rect r="r" b="b" t="t" l="l"/>
            <a:pathLst>
              <a:path h="1606520" w="1606520">
                <a:moveTo>
                  <a:pt x="0" y="0"/>
                </a:moveTo>
                <a:lnTo>
                  <a:pt x="1606520" y="0"/>
                </a:lnTo>
                <a:lnTo>
                  <a:pt x="1606520" y="1606520"/>
                </a:lnTo>
                <a:lnTo>
                  <a:pt x="0" y="16065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417940" y="8397890"/>
            <a:ext cx="1606520" cy="1606520"/>
          </a:xfrm>
          <a:custGeom>
            <a:avLst/>
            <a:gdLst/>
            <a:ahLst/>
            <a:cxnLst/>
            <a:rect r="r" b="b" t="t" l="l"/>
            <a:pathLst>
              <a:path h="1606520" w="1606520">
                <a:moveTo>
                  <a:pt x="0" y="0"/>
                </a:moveTo>
                <a:lnTo>
                  <a:pt x="1606520" y="0"/>
                </a:lnTo>
                <a:lnTo>
                  <a:pt x="1606520" y="1606520"/>
                </a:lnTo>
                <a:lnTo>
                  <a:pt x="0" y="16065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4D8"/>
        </a:solidFill>
      </p:bgPr>
    </p:bg>
    <p:spTree>
      <p:nvGrpSpPr>
        <p:cNvPr id="1" name=""/>
        <p:cNvGrpSpPr/>
        <p:nvPr/>
      </p:nvGrpSpPr>
      <p:grpSpPr>
        <a:xfrm>
          <a:off x="0" y="0"/>
          <a:ext cx="0" cy="0"/>
          <a:chOff x="0" y="0"/>
          <a:chExt cx="0" cy="0"/>
        </a:xfrm>
      </p:grpSpPr>
      <p:sp>
        <p:nvSpPr>
          <p:cNvPr name="TextBox 2" id="2"/>
          <p:cNvSpPr txBox="true"/>
          <p:nvPr/>
        </p:nvSpPr>
        <p:spPr>
          <a:xfrm rot="0">
            <a:off x="2830228" y="2527909"/>
            <a:ext cx="13145189" cy="5154982"/>
          </a:xfrm>
          <a:prstGeom prst="rect">
            <a:avLst/>
          </a:prstGeom>
        </p:spPr>
        <p:txBody>
          <a:bodyPr anchor="t" rtlCol="false" tIns="0" lIns="0" bIns="0" rIns="0">
            <a:spAutoFit/>
          </a:bodyPr>
          <a:lstStyle/>
          <a:p>
            <a:pPr algn="ctr">
              <a:lnSpc>
                <a:spcPts val="4515"/>
              </a:lnSpc>
            </a:pPr>
          </a:p>
          <a:p>
            <a:pPr algn="ctr">
              <a:lnSpc>
                <a:spcPts val="4515"/>
              </a:lnSpc>
            </a:pPr>
            <a:r>
              <a:rPr lang="en-US" sz="3225">
                <a:solidFill>
                  <a:srgbClr val="302619"/>
                </a:solidFill>
                <a:latin typeface="Catchy Mager"/>
                <a:ea typeface="Catchy Mager"/>
                <a:cs typeface="Catchy Mager"/>
                <a:sym typeface="Catchy Mager"/>
              </a:rPr>
              <a:t>Como se observa en la información, al contrastar los dos algoritmos de direcciones, existe una variación debido a las diferencias en sus métodos de análisis. El primer algoritmo encuentra la ruta más corta que pasa por todos los puntos, resultando en: Santa Fe, Lomas, Satélite, Oficinas y Naucalpan. Por otro lado, el segundo algoritmo determina la distancia más corta desde el punto A, dando como resultado la mejor ruta desde Oficinas hasta Satélite. El costo promedio siguiendo la ruta sugerida sería de $538.</a:t>
            </a:r>
          </a:p>
          <a:p>
            <a:pPr algn="ctr">
              <a:lnSpc>
                <a:spcPts val="4515"/>
              </a:lnSpc>
            </a:pPr>
          </a:p>
        </p:txBody>
      </p:sp>
      <p:sp>
        <p:nvSpPr>
          <p:cNvPr name="AutoShape 3" id="3"/>
          <p:cNvSpPr/>
          <p:nvPr/>
        </p:nvSpPr>
        <p:spPr>
          <a:xfrm>
            <a:off x="-595663" y="1028700"/>
            <a:ext cx="19923722" cy="0"/>
          </a:xfrm>
          <a:prstGeom prst="line">
            <a:avLst/>
          </a:prstGeom>
          <a:ln cap="flat" w="38100">
            <a:solidFill>
              <a:srgbClr val="000000"/>
            </a:solidFill>
            <a:prstDash val="solid"/>
            <a:headEnd type="none" len="sm" w="sm"/>
            <a:tailEnd type="none" len="sm" w="sm"/>
          </a:ln>
        </p:spPr>
      </p:sp>
      <p:sp>
        <p:nvSpPr>
          <p:cNvPr name="AutoShape 4" id="4"/>
          <p:cNvSpPr/>
          <p:nvPr/>
        </p:nvSpPr>
        <p:spPr>
          <a:xfrm>
            <a:off x="-408632" y="9220200"/>
            <a:ext cx="19601204" cy="0"/>
          </a:xfrm>
          <a:prstGeom prst="line">
            <a:avLst/>
          </a:prstGeom>
          <a:ln cap="flat" w="38100">
            <a:solidFill>
              <a:srgbClr val="000000"/>
            </a:solidFill>
            <a:prstDash val="solid"/>
            <a:headEnd type="none" len="sm" w="sm"/>
            <a:tailEnd type="none" len="sm" w="sm"/>
          </a:ln>
        </p:spPr>
      </p:sp>
      <p:sp>
        <p:nvSpPr>
          <p:cNvPr name="AutoShape 5" id="5"/>
          <p:cNvSpPr/>
          <p:nvPr/>
        </p:nvSpPr>
        <p:spPr>
          <a:xfrm flipV="true">
            <a:off x="1047750" y="0"/>
            <a:ext cx="0" cy="14729103"/>
          </a:xfrm>
          <a:prstGeom prst="line">
            <a:avLst/>
          </a:prstGeom>
          <a:ln cap="flat" w="38100">
            <a:solidFill>
              <a:srgbClr val="000000"/>
            </a:solidFill>
            <a:prstDash val="solid"/>
            <a:headEnd type="none" len="sm" w="sm"/>
            <a:tailEnd type="none" len="sm" w="sm"/>
          </a:ln>
        </p:spPr>
      </p:sp>
      <p:sp>
        <p:nvSpPr>
          <p:cNvPr name="AutoShape 6" id="6"/>
          <p:cNvSpPr/>
          <p:nvPr/>
        </p:nvSpPr>
        <p:spPr>
          <a:xfrm flipV="true">
            <a:off x="17240250" y="-597125"/>
            <a:ext cx="0" cy="14729103"/>
          </a:xfrm>
          <a:prstGeom prst="line">
            <a:avLst/>
          </a:prstGeom>
          <a:ln cap="flat" w="38100">
            <a:solidFill>
              <a:srgbClr val="000000"/>
            </a:solidFill>
            <a:prstDash val="solid"/>
            <a:headEnd type="none" len="sm" w="sm"/>
            <a:tailEnd type="none" len="sm" w="sm"/>
          </a:ln>
        </p:spPr>
      </p:sp>
      <p:sp>
        <p:nvSpPr>
          <p:cNvPr name="Freeform 7" id="7"/>
          <p:cNvSpPr/>
          <p:nvPr/>
        </p:nvSpPr>
        <p:spPr>
          <a:xfrm flipH="false" flipV="false" rot="0">
            <a:off x="15975417" y="-236133"/>
            <a:ext cx="2491566" cy="2491566"/>
          </a:xfrm>
          <a:custGeom>
            <a:avLst/>
            <a:gdLst/>
            <a:ahLst/>
            <a:cxnLst/>
            <a:rect r="r" b="b" t="t" l="l"/>
            <a:pathLst>
              <a:path h="2491566" w="2491566">
                <a:moveTo>
                  <a:pt x="0" y="0"/>
                </a:moveTo>
                <a:lnTo>
                  <a:pt x="2491566" y="0"/>
                </a:lnTo>
                <a:lnTo>
                  <a:pt x="2491566" y="2491566"/>
                </a:lnTo>
                <a:lnTo>
                  <a:pt x="0" y="2491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8983" y="7955367"/>
            <a:ext cx="2491566" cy="2491566"/>
          </a:xfrm>
          <a:custGeom>
            <a:avLst/>
            <a:gdLst/>
            <a:ahLst/>
            <a:cxnLst/>
            <a:rect r="r" b="b" t="t" l="l"/>
            <a:pathLst>
              <a:path h="2491566" w="2491566">
                <a:moveTo>
                  <a:pt x="0" y="0"/>
                </a:moveTo>
                <a:lnTo>
                  <a:pt x="2491566" y="0"/>
                </a:lnTo>
                <a:lnTo>
                  <a:pt x="2491566" y="2491566"/>
                </a:lnTo>
                <a:lnTo>
                  <a:pt x="0" y="2491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354404" y="1393431"/>
            <a:ext cx="8500557" cy="972185"/>
          </a:xfrm>
          <a:prstGeom prst="rect">
            <a:avLst/>
          </a:prstGeom>
        </p:spPr>
        <p:txBody>
          <a:bodyPr anchor="t" rtlCol="false" tIns="0" lIns="0" bIns="0" rIns="0">
            <a:spAutoFit/>
          </a:bodyPr>
          <a:lstStyle/>
          <a:p>
            <a:pPr algn="l">
              <a:lnSpc>
                <a:spcPts val="7840"/>
              </a:lnSpc>
            </a:pPr>
            <a:r>
              <a:rPr lang="en-US" sz="5600">
                <a:solidFill>
                  <a:srgbClr val="302619"/>
                </a:solidFill>
                <a:latin typeface="Catchy Mager"/>
                <a:ea typeface="Catchy Mager"/>
                <a:cs typeface="Catchy Mager"/>
                <a:sym typeface="Catchy Mager"/>
              </a:rPr>
              <a:t>Conclusión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DAGXztLgSJg</dc:identifier>
  <dcterms:modified xsi:type="dcterms:W3CDTF">2011-08-01T06:04:30Z</dcterms:modified>
  <cp:revision>1</cp:revision>
  <dc:title>Presentación moderna aesthetic simple beige</dc:title>
</cp:coreProperties>
</file>