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3CD3-52EB-4792-A9D9-987CD0351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441324"/>
            <a:ext cx="11306175" cy="2485349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7AA7E-2193-4D1B-A896-BA7E30649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070799"/>
            <a:ext cx="11306175" cy="244575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4000"/>
              </a:lnSpc>
              <a:buNone/>
              <a:defRPr sz="4600">
                <a:solidFill>
                  <a:schemeClr val="tx2">
                    <a:alpha val="56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A14B1-115B-40A3-9D71-3DE33E9D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fld id="{8994394A-E95D-49DE-8614-F37E1FCF0AC3}" type="datetime2">
              <a:rPr lang="en-US" smtClean="0"/>
              <a:pPr/>
              <a:t>Wednesday, 16 September,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9B78-0E13-48BD-A3A2-B7E3C609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484B9-0F7E-4817-BA9A-C4368475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6D940-CD1A-46A6-8495-AD6F6CF8B13C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60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8E95E-B3FC-4D66-AAC3-CE9FD633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0FFAF-EB02-4979-83B6-66AD14845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B40A8D-7F5B-455D-B9AC-EAFE05F87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D51179E-60E8-4F2A-A3F9-6F3CE2ABCAF9}" type="datetime2">
              <a:rPr lang="en-US" smtClean="0"/>
              <a:pPr/>
              <a:t>Wednesday, 16 September, 2020</a:t>
            </a:fld>
            <a:endParaRPr lang="en-US" dirty="0">
              <a:latin typeface="+mn-lt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5360FA1-A0D1-4CA7-BAC8-9C20FBB59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2494D40-34C6-48DD-A14E-8065BE4F3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9D7C2D-6B7C-4FBF-9665-A9282DF48F83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41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1495EC-612C-4307-A7A6-017829B8C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212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33132-1A8F-43A9-9321-6FCF01B0F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2127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BF2CA1B-9192-487B-96D3-6D389608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32B061-4DDF-403A-A7DB-3B6FD0BE9165}" type="datetime2">
              <a:rPr lang="en-US" smtClean="0"/>
              <a:t>Wednesday, 16 September, 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B1C9EA4-CA0A-4396-B4AF-4523CD1B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CDDF132-C1DB-4EE0-85DA-1FFAC283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ECED4D-938A-4085-B475-DD4ED90A181B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05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696C-4B86-4CA0-A733-55338D7B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8839"/>
            <a:ext cx="10406063" cy="1263423"/>
          </a:xfrm>
        </p:spPr>
        <p:txBody>
          <a:bodyPr wrap="square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26C1-D742-4B12-B5E3-153A24D0A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2060575"/>
            <a:ext cx="10406063" cy="4356100"/>
          </a:xfrm>
        </p:spPr>
        <p:txBody>
          <a:bodyPr lIns="0" tIns="0" rIns="0" bIns="0">
            <a:noAutofit/>
          </a:bodyPr>
          <a:lstStyle>
            <a:lvl1pPr marL="36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1pPr>
            <a:lvl2pPr marL="72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2pPr>
            <a:lvl3pPr marL="108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3pPr>
            <a:lvl4pPr marL="144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4pPr>
            <a:lvl5pPr marL="180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6243987-D9E3-40C9-94D4-B3CCFE71A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58D82CC3-100B-41FC-9DB0-99A6D4849F72}" type="datetime2">
              <a:rPr lang="en-US" smtClean="0"/>
              <a:pPr/>
              <a:t>Wednesday, 16 September, 2020</a:t>
            </a:fld>
            <a:endParaRPr lang="en-US" dirty="0">
              <a:latin typeface="+mn-lt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BF37532-63DB-40A9-90C9-9B3BB694D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007CCEE-A736-4DEE-982A-45CDF794F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386491-6F13-4235-A32F-9F6D67F13D05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27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4A12-D27E-4943-9C01-3BAB8E6F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435429"/>
            <a:ext cx="11269661" cy="331730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C9FB4-A15D-4A4C-9518-2A54AAF12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3832563"/>
            <a:ext cx="11269661" cy="1527175"/>
          </a:xfrm>
        </p:spPr>
        <p:txBody>
          <a:bodyPr lIns="0" tIns="0" rIns="0" bIns="0"/>
          <a:lstStyle>
            <a:lvl1pPr marL="0" indent="0">
              <a:buNone/>
              <a:defRPr sz="2400">
                <a:solidFill>
                  <a:schemeClr val="tx2">
                    <a:alpha val="56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F31430D-78C1-413D-9D0E-77949132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58FDCC-AC46-4D9F-98DC-C163BFA43704}" type="datetime2">
              <a:rPr lang="en-US" smtClean="0"/>
              <a:t>Wednesday, 16 September, 2020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437B06F-6E01-48C4-A79E-B8559775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3C4C198-D899-4BDA-877C-D8A3CAD3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955689-FF51-4F45-9ABB-35CEF1E96A0C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09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6EFA-DCD1-439C-848B-9465217A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327600"/>
            <a:ext cx="11269660" cy="1141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0590-915B-4BD8-8660-C5BE9D175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4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B82F1-F0AC-48D5-9F1C-5141E4C17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99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1D4ED8D-AAB0-42B0-91B5-93260AC1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832F11-C374-493A-BB7E-11B09A67FAD0}" type="datetime2">
              <a:rPr lang="en-US" smtClean="0"/>
              <a:t>Wednesday, 16 September, 2020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C7CAD99-5F8F-43D0-83F2-E1F53021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A52DE47-9FB8-4EF9-B8CE-36891260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C5E49A-E440-42D6-8B0F-D4B5BAD8CAB8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5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82FF-2A32-49DE-8CD8-110B8656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99" y="327598"/>
            <a:ext cx="11269775" cy="1363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8169D-3731-4C94-88AE-B0A6F9E0B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797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12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F9D0F-6C05-441B-9D94-466C79598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797" y="2505075"/>
            <a:ext cx="5437187" cy="3011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90129-65EC-4BFC-B51F-3F2174644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1786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12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AAB39-390C-4C6E-90BC-E2A254865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1786" y="2505075"/>
            <a:ext cx="5437187" cy="3011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3E94383-11E6-486C-8325-BE8B447A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36546C-EE55-422E-9D57-50E6C4234F80}" type="datetime2">
              <a:rPr lang="en-US" smtClean="0"/>
              <a:t>Wednesday, 16 September, 2020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F62069A-7C14-42BA-A1F2-AE00A6BC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92246C7-481F-434A-A687-C6734C2F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0E56EE-505D-4420-971C-982EA4EF0564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92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FFBA-B7FA-43C2-A543-187E29A6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B4886C6-7F2A-4A13-85F1-EFDA370C5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83685C8A-A1A1-423D-82D7-1ACC187CCA77}" type="datetime2">
              <a:rPr lang="en-US" smtClean="0"/>
              <a:pPr/>
              <a:t>Wednesday, 16 September, 2020</a:t>
            </a:fld>
            <a:endParaRPr lang="en-US" dirty="0">
              <a:latin typeface="+mn-lt"/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9FAAFC2-F91B-4189-A9FA-0696BF84D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5B673D0-3765-46AD-B094-DDF79E463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A31187-FB8B-4DDF-A5A9-69AB1359F0E9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22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09A0147-2421-4881-958A-681569CD7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325DF798-D264-4BC9-8824-70A25106E4C6}" type="datetime2">
              <a:rPr lang="en-US" smtClean="0"/>
              <a:pPr/>
              <a:t>Wednesday, 16 September, 2020</a:t>
            </a:fld>
            <a:endParaRPr lang="en-US" dirty="0">
              <a:latin typeface="+mn-lt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14BF4BE-E699-4D5B-AD90-3918DA32E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849F009-8335-40E3-B8F6-E0C944D9F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AA0935-460F-4638-9E37-D59F2DEC0AC4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1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A843-22A2-45CD-8189-8D0947C0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5" y="383270"/>
            <a:ext cx="3457573" cy="1373076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AAB4C-B3C9-4E63-8A1B-082C0F492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13" y="349369"/>
            <a:ext cx="7345362" cy="5167187"/>
          </a:xfrm>
        </p:spPr>
        <p:txBody>
          <a:bodyPr/>
          <a:lstStyle>
            <a:lvl1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2pPr>
            <a:lvl3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3pPr>
            <a:lvl4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4pPr>
            <a:lvl5pPr>
              <a:lnSpc>
                <a:spcPct val="120000"/>
              </a:lnSpc>
              <a:defRPr sz="1600">
                <a:solidFill>
                  <a:schemeClr val="tx2">
                    <a:alpha val="77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DF08E-8814-4AB5-9EEC-0052256A7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2915" y="2264229"/>
            <a:ext cx="3457573" cy="317137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65940B35-2B52-4835-9F7F-6AB86A12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ACAD25-C1CF-4F11-8692-066E6505443C}" type="datetime2">
              <a:rPr lang="en-US" smtClean="0"/>
              <a:t>Wednesday, 16 September, 2020</a:t>
            </a:fld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BAE5D7E-7CFE-48B9-836B-640E4E88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507FA91D-E0EF-4D4B-9E56-5E003304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3507D-4779-4D32-85CB-0A8040B6E552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82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69B5-6EAD-4108-B9E2-9CABAB9D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88" y="441324"/>
            <a:ext cx="3932237" cy="952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75599E-B10D-4308-A5CB-CC7D487B4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8488" y="441324"/>
            <a:ext cx="6078083" cy="550862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34C18-5042-469D-BCF7-26AD9FDCC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5088" y="1778000"/>
            <a:ext cx="3932237" cy="417195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FB01925-1670-4C63-8B44-2B14B7BE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935887" y="1377212"/>
            <a:ext cx="27717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688A1C-01B8-42B6-BBF1-2BCF5E311248}" type="datetime2">
              <a:rPr lang="en-US" smtClean="0"/>
              <a:t>Wednesday, 16 September, 2020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CE1A673-960F-4A50-AE54-70AE0DA3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810475" y="4239475"/>
            <a:ext cx="2520950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EF9E6C-740A-4B36-BA9F-32AF986E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949950"/>
            <a:ext cx="900000" cy="900000"/>
          </a:xfrm>
          <a:prstGeom prst="rect">
            <a:avLst/>
          </a:prstGeom>
        </p:spPr>
        <p:txBody>
          <a:bodyPr lIns="72000" rIns="72000">
            <a:normAutofit/>
          </a:bodyPr>
          <a:lstStyle>
            <a:lvl1pPr algn="ctr">
              <a:defRPr sz="3600" b="0">
                <a:ln w="6350">
                  <a:solidFill>
                    <a:schemeClr val="tx2"/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31C920-29CA-4744-9814-A4FCF4554907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253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86052-6759-46BD-9531-D65FD955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800" y="327600"/>
            <a:ext cx="10407600" cy="11412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3C3A5-7533-48B0-9C15-F01656766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2800" y="2059199"/>
            <a:ext cx="10407600" cy="435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135256E-21FA-473A-8EAF-34CE9AD37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C03BBDD-218C-4B2A-98A0-F5F369754705}" type="datetime2">
              <a:rPr lang="en-US" smtClean="0"/>
              <a:pPr/>
              <a:t>Wednesday, 16 September, 2020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9857-D06D-4AFF-8777-07EF0A15F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172703B-0DDF-46CE-AC34-623357994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681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2"/>
          </a:solidFill>
          <a:latin typeface="+mj-lt"/>
          <a:ea typeface="Microsoft Sans Serif" panose="020B0604020202020204" pitchFamily="34" charset="0"/>
          <a:cs typeface="Microsoft Sans Serif" panose="020B060402020202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1pPr>
      <a:lvl2pPr marL="720000" indent="-360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2pPr>
      <a:lvl3pPr marL="11430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3pPr>
      <a:lvl4pPr marL="16002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4pPr>
      <a:lvl5pPr marL="20574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0E59EF-F8DF-488B-B09D-66E4CF18A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93A2CE-9052-4C29-9723-8E2F48E670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9"/>
          <a:stretch/>
        </p:blipFill>
        <p:spPr>
          <a:xfrm>
            <a:off x="-1200" y="1"/>
            <a:ext cx="12193199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A7094E-ADC2-4BC1-A2DD-01DAD88DB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324000"/>
            <a:ext cx="11306175" cy="738664"/>
          </a:xfrm>
        </p:spPr>
        <p:txBody>
          <a:bodyPr anchor="t">
            <a:normAutofit/>
          </a:bodyPr>
          <a:lstStyle/>
          <a:p>
            <a:r>
              <a:rPr lang="en-US" dirty="0"/>
              <a:t>092020 </a:t>
            </a:r>
            <a:r>
              <a:rPr lang="en-US" dirty="0" err="1"/>
              <a:t>Appathon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7EC12-3139-4902-80D7-BF0F8EAC6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1062000"/>
            <a:ext cx="11306175" cy="694036"/>
          </a:xfrm>
        </p:spPr>
        <p:txBody>
          <a:bodyPr>
            <a:normAutofit/>
          </a:bodyPr>
          <a:lstStyle/>
          <a:p>
            <a:r>
              <a:rPr lang="en-US" dirty="0" err="1"/>
              <a:t>Antonios</a:t>
            </a:r>
            <a:r>
              <a:rPr lang="en-US" dirty="0"/>
              <a:t> Valmas 03116134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A6AB34-DF8B-4197-B131-7A005D295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69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61C79-BF9D-4EA8-93B2-6A56CC8ED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Basket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2C320-B7E7-480B-9A75-6303BBBA7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Basket Page (localhost:8080/</a:t>
            </a:r>
            <a:r>
              <a:rPr lang="en-US" dirty="0" err="1"/>
              <a:t>Appathon</a:t>
            </a:r>
            <a:r>
              <a:rPr lang="en-US" dirty="0"/>
              <a:t>/basket):</a:t>
            </a:r>
          </a:p>
          <a:p>
            <a:pPr lvl="1"/>
            <a:r>
              <a:rPr lang="en-US" dirty="0"/>
              <a:t>The user can see the products they have added to your cart</a:t>
            </a:r>
          </a:p>
          <a:p>
            <a:pPr lvl="1"/>
            <a:r>
              <a:rPr lang="en-US" dirty="0"/>
              <a:t>The user can see the total, vat, discount and final total of their order</a:t>
            </a:r>
          </a:p>
          <a:p>
            <a:pPr lvl="1"/>
            <a:r>
              <a:rPr lang="en-US" dirty="0"/>
              <a:t>The user can add a voucher code which applies a discount to the products</a:t>
            </a:r>
          </a:p>
          <a:p>
            <a:pPr lvl="1"/>
            <a:r>
              <a:rPr lang="en-US" dirty="0"/>
              <a:t>The use can choose their country from the list of countries to apply the proper VAT (by default the first country is selected)</a:t>
            </a:r>
          </a:p>
        </p:txBody>
      </p:sp>
    </p:spTree>
    <p:extLst>
      <p:ext uri="{BB962C8B-B14F-4D97-AF65-F5344CB8AC3E}">
        <p14:creationId xmlns:p14="http://schemas.microsoft.com/office/powerpoint/2010/main" val="3685954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EE76D-236C-48FB-9F80-9E3D3F9F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9D57A-77CD-4CB4-B831-2254CA460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placing a order the order is saved in the database along with the order items (thing the user bought)</a:t>
            </a:r>
          </a:p>
          <a:p>
            <a:r>
              <a:rPr lang="en-US" dirty="0"/>
              <a:t>A order_&lt;</a:t>
            </a:r>
            <a:r>
              <a:rPr lang="en-US" dirty="0" err="1"/>
              <a:t>order_id</a:t>
            </a:r>
            <a:r>
              <a:rPr lang="en-US" dirty="0"/>
              <a:t>&gt;.txt is created in the path specified in OrderServlet.java with the below format:</a:t>
            </a:r>
          </a:p>
          <a:p>
            <a:pPr marL="0" indent="0">
              <a:buNone/>
            </a:pPr>
            <a:endParaRPr lang="en-US" dirty="0"/>
          </a:p>
          <a:p>
            <a:pPr marL="360000" lvl="1" indent="0">
              <a:spcBef>
                <a:spcPts val="0"/>
              </a:spcBef>
              <a:buNone/>
            </a:pPr>
            <a:r>
              <a:rPr lang="en-US" sz="1600" dirty="0"/>
              <a:t>User &lt;username&gt; submitted an order with &lt;vat&gt;% vat</a:t>
            </a:r>
          </a:p>
          <a:p>
            <a:pPr marL="360000" lvl="1" indent="0">
              <a:spcBef>
                <a:spcPts val="0"/>
              </a:spcBef>
              <a:buNone/>
            </a:pPr>
            <a:r>
              <a:rPr lang="en-US" sz="1600" dirty="0"/>
              <a:t>[They used the voucher &lt;</a:t>
            </a:r>
            <a:r>
              <a:rPr lang="en-US" sz="1600" dirty="0" err="1"/>
              <a:t>vouchercode</a:t>
            </a:r>
            <a:r>
              <a:rPr lang="en-US" sz="1600" dirty="0"/>
              <a:t>&gt; for a &lt;</a:t>
            </a:r>
            <a:r>
              <a:rPr lang="en-US" sz="1600" dirty="0" err="1"/>
              <a:t>voucherdiscount</a:t>
            </a:r>
            <a:r>
              <a:rPr lang="en-US" sz="1600" dirty="0"/>
              <a:t>&gt; % discount]*</a:t>
            </a:r>
          </a:p>
          <a:p>
            <a:pPr marL="360000" lvl="1" indent="0">
              <a:spcBef>
                <a:spcPts val="0"/>
              </a:spcBef>
              <a:buNone/>
            </a:pPr>
            <a:r>
              <a:rPr lang="en-US" sz="1600" dirty="0"/>
              <a:t>Order Items:</a:t>
            </a:r>
          </a:p>
          <a:p>
            <a:pPr marL="360000" lvl="1" indent="0">
              <a:spcBef>
                <a:spcPts val="0"/>
              </a:spcBef>
              <a:buNone/>
            </a:pPr>
            <a:r>
              <a:rPr lang="en-US" sz="1600" dirty="0"/>
              <a:t>&lt;quantity of 1</a:t>
            </a:r>
            <a:r>
              <a:rPr lang="en-US" sz="1600" baseline="30000" dirty="0"/>
              <a:t>st</a:t>
            </a:r>
            <a:r>
              <a:rPr lang="en-US" sz="1600" dirty="0"/>
              <a:t> item&gt;x of product with id &lt;product id&gt;</a:t>
            </a:r>
          </a:p>
          <a:p>
            <a:pPr marL="360000" lvl="1" indent="0">
              <a:spcBef>
                <a:spcPts val="0"/>
              </a:spcBef>
              <a:buNone/>
            </a:pPr>
            <a:r>
              <a:rPr lang="en-US" sz="1600" dirty="0"/>
              <a:t>&lt;quantity of 2</a:t>
            </a:r>
            <a:r>
              <a:rPr lang="en-US" sz="1600" baseline="30000" dirty="0"/>
              <a:t>nd</a:t>
            </a:r>
            <a:r>
              <a:rPr lang="en-US" sz="1600" dirty="0"/>
              <a:t> item&gt;x of product with id &lt;product id&gt;</a:t>
            </a:r>
          </a:p>
          <a:p>
            <a:pPr marL="360000" lvl="1" indent="0">
              <a:spcBef>
                <a:spcPts val="0"/>
              </a:spcBef>
              <a:buNone/>
            </a:pPr>
            <a:r>
              <a:rPr lang="en-US" sz="1600" dirty="0"/>
              <a:t>&lt;quantity of 3</a:t>
            </a:r>
            <a:r>
              <a:rPr lang="en-US" sz="1600" baseline="30000" dirty="0"/>
              <a:t>rd</a:t>
            </a:r>
            <a:r>
              <a:rPr lang="en-US" sz="1600" dirty="0"/>
              <a:t> item&gt;x of product with id &lt;product id&gt;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918F-527D-461C-BCA0-FB2FBC28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Guarded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1FE05-1C1C-49DB-9A96-DD280319B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pages except from login and registration are protected.</a:t>
            </a:r>
          </a:p>
          <a:p>
            <a:r>
              <a:rPr lang="en-US" dirty="0"/>
              <a:t>This means only logged in users can access them</a:t>
            </a:r>
          </a:p>
          <a:p>
            <a:r>
              <a:rPr lang="en-US" dirty="0"/>
              <a:t>If non logged in user tries to access them they will get redirected to the login page</a:t>
            </a:r>
          </a:p>
        </p:txBody>
      </p:sp>
    </p:spTree>
    <p:extLst>
      <p:ext uri="{BB962C8B-B14F-4D97-AF65-F5344CB8AC3E}">
        <p14:creationId xmlns:p14="http://schemas.microsoft.com/office/powerpoint/2010/main" val="1340941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68422-7053-45A7-B8A4-8F227723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9C1B7E-3DAB-442F-B5CE-4E440AD244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3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BA4BC-2C23-42F0-B7DA-408B754AC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models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B9AAD69-2CED-4302-A04B-2FF495841D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746671"/>
              </p:ext>
            </p:extLst>
          </p:nvPr>
        </p:nvGraphicFramePr>
        <p:xfrm>
          <a:off x="1343025" y="1588821"/>
          <a:ext cx="1333063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063">
                  <a:extLst>
                    <a:ext uri="{9D8B030D-6E8A-4147-A177-3AD203B41FA5}">
                      <a16:colId xmlns:a16="http://schemas.microsoft.com/office/drawing/2014/main" val="46239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3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username </a:t>
                      </a:r>
                    </a:p>
                    <a:p>
                      <a:pPr algn="l"/>
                      <a:r>
                        <a:rPr lang="en-US" sz="1200" dirty="0"/>
                        <a:t>unique, primary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22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fullName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76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99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birthday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2456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EA8B147-719D-494D-A282-F05CD976F4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0124329"/>
              </p:ext>
            </p:extLst>
          </p:nvPr>
        </p:nvGraphicFramePr>
        <p:xfrm>
          <a:off x="1343025" y="4030980"/>
          <a:ext cx="1333063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063">
                  <a:extLst>
                    <a:ext uri="{9D8B030D-6E8A-4147-A177-3AD203B41FA5}">
                      <a16:colId xmlns:a16="http://schemas.microsoft.com/office/drawing/2014/main" val="46239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products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3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id</a:t>
                      </a:r>
                    </a:p>
                    <a:p>
                      <a:pPr algn="l"/>
                      <a:r>
                        <a:rPr lang="en-US" sz="1200" dirty="0"/>
                        <a:t>unique, primary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22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76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99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2456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2136F6BF-487A-483E-B089-C0CE3DF0EF5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78278500"/>
                  </p:ext>
                </p:extLst>
              </p:nvPr>
            </p:nvGraphicFramePr>
            <p:xfrm>
              <a:off x="8935843" y="1370190"/>
              <a:ext cx="1333063" cy="177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3063">
                      <a:extLst>
                        <a:ext uri="{9D8B030D-6E8A-4147-A177-3AD203B41FA5}">
                          <a16:colId xmlns:a16="http://schemas.microsoft.com/office/drawing/2014/main" val="4623928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vouchers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533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id</a:t>
                          </a:r>
                        </a:p>
                        <a:p>
                          <a:pPr algn="l"/>
                          <a:r>
                            <a:rPr lang="en-US" sz="1200" dirty="0"/>
                            <a:t>unique, primary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0225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code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8776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discount</a:t>
                          </a: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𝑣𝑎𝑙𝑢𝑒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59969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2136F6BF-487A-483E-B089-C0CE3DF0EF5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78278500"/>
                  </p:ext>
                </p:extLst>
              </p:nvPr>
            </p:nvGraphicFramePr>
            <p:xfrm>
              <a:off x="8935843" y="1370190"/>
              <a:ext cx="1333063" cy="177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3063">
                      <a:extLst>
                        <a:ext uri="{9D8B030D-6E8A-4147-A177-3AD203B41FA5}">
                          <a16:colId xmlns:a16="http://schemas.microsoft.com/office/drawing/2014/main" val="4623928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vouchers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53379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id</a:t>
                          </a:r>
                        </a:p>
                        <a:p>
                          <a:pPr algn="l"/>
                          <a:r>
                            <a:rPr lang="en-US" sz="1200" dirty="0"/>
                            <a:t>unique, primary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0225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code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87766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5" t="-247059" r="-1818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59969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0D60E5ED-DC61-4BDC-A608-44A840ABE71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27174954"/>
                  </p:ext>
                </p:extLst>
              </p:nvPr>
            </p:nvGraphicFramePr>
            <p:xfrm>
              <a:off x="8935842" y="3300541"/>
              <a:ext cx="1333063" cy="177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3063">
                      <a:extLst>
                        <a:ext uri="{9D8B030D-6E8A-4147-A177-3AD203B41FA5}">
                          <a16:colId xmlns:a16="http://schemas.microsoft.com/office/drawing/2014/main" val="4623928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/>
                            <a:t>country_vat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533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id</a:t>
                          </a:r>
                        </a:p>
                        <a:p>
                          <a:pPr algn="l"/>
                          <a:r>
                            <a:rPr lang="en-US" sz="1200" dirty="0"/>
                            <a:t>unique, primary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0225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country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8776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VAT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𝑣𝑎𝑙𝑢𝑒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59969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0D60E5ED-DC61-4BDC-A608-44A840ABE71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27174954"/>
                  </p:ext>
                </p:extLst>
              </p:nvPr>
            </p:nvGraphicFramePr>
            <p:xfrm>
              <a:off x="8935842" y="3300541"/>
              <a:ext cx="1333063" cy="177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3063">
                      <a:extLst>
                        <a:ext uri="{9D8B030D-6E8A-4147-A177-3AD203B41FA5}">
                          <a16:colId xmlns:a16="http://schemas.microsoft.com/office/drawing/2014/main" val="4623928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/>
                            <a:t>country_vat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53379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id</a:t>
                          </a:r>
                        </a:p>
                        <a:p>
                          <a:pPr algn="l"/>
                          <a:r>
                            <a:rPr lang="en-US" sz="1200" dirty="0"/>
                            <a:t>unique, primary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0225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country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87766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55" t="-248235" r="-1818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599697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59025266-6704-419C-BCB7-F8034389A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40001"/>
              </p:ext>
            </p:extLst>
          </p:nvPr>
        </p:nvGraphicFramePr>
        <p:xfrm>
          <a:off x="5314706" y="1369562"/>
          <a:ext cx="1807435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435">
                  <a:extLst>
                    <a:ext uri="{9D8B030D-6E8A-4147-A177-3AD203B41FA5}">
                      <a16:colId xmlns:a16="http://schemas.microsoft.com/office/drawing/2014/main" val="1082448788"/>
                    </a:ext>
                  </a:extLst>
                </a:gridCol>
              </a:tblGrid>
              <a:tr h="210571">
                <a:tc>
                  <a:txBody>
                    <a:bodyPr/>
                    <a:lstStyle/>
                    <a:p>
                      <a:r>
                        <a:rPr lang="en-US" sz="1600" dirty="0"/>
                        <a:t>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87930"/>
                  </a:ext>
                </a:extLst>
              </a:tr>
              <a:tr h="210571">
                <a:tc>
                  <a:txBody>
                    <a:bodyPr/>
                    <a:lstStyle/>
                    <a:p>
                      <a:r>
                        <a:rPr lang="en-US" sz="1600" dirty="0"/>
                        <a:t>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unique, primary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255021"/>
                  </a:ext>
                </a:extLst>
              </a:tr>
              <a:tr h="210571">
                <a:tc>
                  <a:txBody>
                    <a:bodyPr/>
                    <a:lstStyle/>
                    <a:p>
                      <a:r>
                        <a:rPr lang="en-US" sz="1600" dirty="0" err="1"/>
                        <a:t>voucher_id</a:t>
                      </a:r>
                      <a:endParaRPr lang="en-US" sz="1600" dirty="0"/>
                    </a:p>
                    <a:p>
                      <a:r>
                        <a:rPr lang="en-US" sz="1200" dirty="0"/>
                        <a:t>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23027"/>
                  </a:ext>
                </a:extLst>
              </a:tr>
              <a:tr h="210571">
                <a:tc>
                  <a:txBody>
                    <a:bodyPr/>
                    <a:lstStyle/>
                    <a:p>
                      <a:r>
                        <a:rPr lang="en-US" sz="1600" dirty="0"/>
                        <a:t>username</a:t>
                      </a:r>
                    </a:p>
                    <a:p>
                      <a:r>
                        <a:rPr lang="en-US" sz="1200" dirty="0"/>
                        <a:t>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659564"/>
                  </a:ext>
                </a:extLst>
              </a:tr>
              <a:tr h="421141">
                <a:tc>
                  <a:txBody>
                    <a:bodyPr/>
                    <a:lstStyle/>
                    <a:p>
                      <a:r>
                        <a:rPr lang="en-US" sz="1600" dirty="0" err="1"/>
                        <a:t>country_vat_id</a:t>
                      </a:r>
                      <a:endParaRPr lang="en-US" sz="1600" dirty="0"/>
                    </a:p>
                    <a:p>
                      <a:r>
                        <a:rPr lang="en-US" sz="1200" dirty="0"/>
                        <a:t>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225239"/>
                  </a:ext>
                </a:extLst>
              </a:tr>
            </a:tbl>
          </a:graphicData>
        </a:graphic>
      </p:graphicFrame>
      <p:graphicFrame>
        <p:nvGraphicFramePr>
          <p:cNvPr id="18" name="Table 16">
            <a:extLst>
              <a:ext uri="{FF2B5EF4-FFF2-40B4-BE49-F238E27FC236}">
                <a16:creationId xmlns:a16="http://schemas.microsoft.com/office/drawing/2014/main" id="{8DE19217-BBBF-4C6E-91D3-80C4744D9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032350"/>
              </p:ext>
            </p:extLst>
          </p:nvPr>
        </p:nvGraphicFramePr>
        <p:xfrm>
          <a:off x="5314707" y="4043633"/>
          <a:ext cx="1807435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435">
                  <a:extLst>
                    <a:ext uri="{9D8B030D-6E8A-4147-A177-3AD203B41FA5}">
                      <a16:colId xmlns:a16="http://schemas.microsoft.com/office/drawing/2014/main" val="1082448788"/>
                    </a:ext>
                  </a:extLst>
                </a:gridCol>
              </a:tblGrid>
              <a:tr h="195299">
                <a:tc>
                  <a:txBody>
                    <a:bodyPr/>
                    <a:lstStyle/>
                    <a:p>
                      <a:r>
                        <a:rPr lang="en-US" sz="1600" dirty="0" err="1"/>
                        <a:t>Order_items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87930"/>
                  </a:ext>
                </a:extLst>
              </a:tr>
              <a:tr h="210571">
                <a:tc>
                  <a:txBody>
                    <a:bodyPr/>
                    <a:lstStyle/>
                    <a:p>
                      <a:r>
                        <a:rPr lang="en-US" sz="1600" dirty="0"/>
                        <a:t>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unique, primary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255021"/>
                  </a:ext>
                </a:extLst>
              </a:tr>
              <a:tr h="210571">
                <a:tc>
                  <a:txBody>
                    <a:bodyPr/>
                    <a:lstStyle/>
                    <a:p>
                      <a:r>
                        <a:rPr lang="en-US" sz="1600" dirty="0" err="1"/>
                        <a:t>order_id</a:t>
                      </a:r>
                      <a:endParaRPr lang="en-US" sz="1600" dirty="0"/>
                    </a:p>
                    <a:p>
                      <a:r>
                        <a:rPr lang="en-US" sz="1200" dirty="0"/>
                        <a:t>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23027"/>
                  </a:ext>
                </a:extLst>
              </a:tr>
              <a:tr h="210571">
                <a:tc>
                  <a:txBody>
                    <a:bodyPr/>
                    <a:lstStyle/>
                    <a:p>
                      <a:r>
                        <a:rPr lang="en-US" sz="1600" dirty="0" err="1"/>
                        <a:t>product_id</a:t>
                      </a:r>
                      <a:endParaRPr lang="en-US" sz="1600" dirty="0"/>
                    </a:p>
                    <a:p>
                      <a:r>
                        <a:rPr lang="en-US" sz="1200" dirty="0"/>
                        <a:t>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659564"/>
                  </a:ext>
                </a:extLst>
              </a:tr>
              <a:tr h="421141">
                <a:tc>
                  <a:txBody>
                    <a:bodyPr/>
                    <a:lstStyle/>
                    <a:p>
                      <a:r>
                        <a:rPr lang="en-US" sz="1600" dirty="0"/>
                        <a:t>quantity</a:t>
                      </a:r>
                    </a:p>
                    <a:p>
                      <a:r>
                        <a:rPr lang="en-US" sz="1200" dirty="0"/>
                        <a:t>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225239"/>
                  </a:ext>
                </a:extLst>
              </a:tr>
            </a:tbl>
          </a:graphicData>
        </a:graphic>
      </p:graphicFrame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4B1EA36-7D51-485D-BC8E-A6744484DCF3}"/>
              </a:ext>
            </a:extLst>
          </p:cNvPr>
          <p:cNvCxnSpPr/>
          <p:nvPr/>
        </p:nvCxnSpPr>
        <p:spPr>
          <a:xfrm flipV="1">
            <a:off x="7122141" y="1946246"/>
            <a:ext cx="1813701" cy="5201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8709F4A-413A-4CD8-90C3-FE6E06EE0A37}"/>
              </a:ext>
            </a:extLst>
          </p:cNvPr>
          <p:cNvCxnSpPr/>
          <p:nvPr/>
        </p:nvCxnSpPr>
        <p:spPr>
          <a:xfrm>
            <a:off x="7122141" y="3554781"/>
            <a:ext cx="1813701" cy="3628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D1A9C1C-5C37-4FF1-9C2D-F87C5331282B}"/>
              </a:ext>
            </a:extLst>
          </p:cNvPr>
          <p:cNvCxnSpPr/>
          <p:nvPr/>
        </p:nvCxnSpPr>
        <p:spPr>
          <a:xfrm rot="10800000">
            <a:off x="2676088" y="2206305"/>
            <a:ext cx="2638618" cy="8137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279DC94-1388-4330-99AF-27933C57BF4C}"/>
              </a:ext>
            </a:extLst>
          </p:cNvPr>
          <p:cNvCxnSpPr>
            <a:cxnSpLocks/>
          </p:cNvCxnSpPr>
          <p:nvPr/>
        </p:nvCxnSpPr>
        <p:spPr>
          <a:xfrm rot="10800000">
            <a:off x="2676088" y="4655891"/>
            <a:ext cx="2638618" cy="10234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c 40">
            <a:extLst>
              <a:ext uri="{FF2B5EF4-FFF2-40B4-BE49-F238E27FC236}">
                <a16:creationId xmlns:a16="http://schemas.microsoft.com/office/drawing/2014/main" id="{F28549F2-7ACE-4864-80B4-9DDEC4A0D37A}"/>
              </a:ext>
            </a:extLst>
          </p:cNvPr>
          <p:cNvSpPr/>
          <p:nvPr/>
        </p:nvSpPr>
        <p:spPr>
          <a:xfrm rot="16200000">
            <a:off x="3738243" y="3100005"/>
            <a:ext cx="3170097" cy="931572"/>
          </a:xfrm>
          <a:prstGeom prst="arc">
            <a:avLst>
              <a:gd name="adj1" fmla="val 1082742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3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A5E30-8A79-4EF2-89E7-EDE168E5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seeding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BAABD-886E-4844-8C05-C173B3FDB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4" y="1592262"/>
            <a:ext cx="10406064" cy="4936899"/>
          </a:xfrm>
        </p:spPr>
        <p:txBody>
          <a:bodyPr/>
          <a:lstStyle/>
          <a:p>
            <a:r>
              <a:rPr lang="en-US" dirty="0"/>
              <a:t>Users table: Data are added through the registration form</a:t>
            </a:r>
          </a:p>
          <a:p>
            <a:r>
              <a:rPr lang="en-US" dirty="0"/>
              <a:t>Orders/Order items table: Data are added through the purchase functionality </a:t>
            </a:r>
          </a:p>
          <a:p>
            <a:r>
              <a:rPr lang="en-US" dirty="0"/>
              <a:t>Country vat/vouchers: Data must be added by user manually (through phpMyAdmin)</a:t>
            </a:r>
          </a:p>
          <a:p>
            <a:r>
              <a:rPr lang="en-US" dirty="0"/>
              <a:t>Products: Import functionality is only available for admin (user with username admin)</a:t>
            </a:r>
          </a:p>
          <a:p>
            <a:pPr lvl="1"/>
            <a:r>
              <a:rPr lang="en-US" dirty="0"/>
              <a:t>A products.csv must be added under the directory specified in</a:t>
            </a:r>
            <a:r>
              <a:rPr lang="el-GR" dirty="0"/>
              <a:t> </a:t>
            </a:r>
            <a:r>
              <a:rPr lang="en-US" dirty="0"/>
              <a:t>import-</a:t>
            </a:r>
            <a:r>
              <a:rPr lang="en-US" dirty="0" err="1"/>
              <a:t>products.jsp</a:t>
            </a:r>
            <a:endParaRPr lang="en-US" dirty="0"/>
          </a:p>
          <a:p>
            <a:pPr lvl="1"/>
            <a:r>
              <a:rPr lang="en-US" dirty="0"/>
              <a:t>Format:</a:t>
            </a:r>
          </a:p>
          <a:p>
            <a:pPr lvl="2"/>
            <a:r>
              <a:rPr lang="en-US" dirty="0"/>
              <a:t>Id {integer} The product id. Must be unique</a:t>
            </a:r>
          </a:p>
          <a:p>
            <a:pPr lvl="2"/>
            <a:r>
              <a:rPr lang="en-US" dirty="0"/>
              <a:t>Name {String} The product's name. Cannot be more than 200 characters</a:t>
            </a:r>
          </a:p>
          <a:p>
            <a:pPr lvl="2"/>
            <a:r>
              <a:rPr lang="en-US" dirty="0"/>
              <a:t>Image {URL} The product's image. Can be a </a:t>
            </a:r>
            <a:r>
              <a:rPr lang="en-US" dirty="0" err="1"/>
              <a:t>url</a:t>
            </a:r>
            <a:r>
              <a:rPr lang="en-US" dirty="0"/>
              <a:t>, or a local path (relative or absolute)</a:t>
            </a:r>
          </a:p>
          <a:p>
            <a:pPr lvl="2"/>
            <a:r>
              <a:rPr lang="en-US" dirty="0"/>
              <a:t>price {Double} The product's price without VAT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21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97D1-6D16-4631-9DFB-4B170047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Import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84CA5-2E3F-41C5-BEB7-E1EB8BF53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6" y="2060576"/>
            <a:ext cx="6146346" cy="4366350"/>
          </a:xfrm>
        </p:spPr>
        <p:txBody>
          <a:bodyPr/>
          <a:lstStyle/>
          <a:p>
            <a:r>
              <a:rPr lang="en-US" dirty="0"/>
              <a:t>To import new products you need the products.csv as described in the previous slide</a:t>
            </a:r>
          </a:p>
          <a:p>
            <a:r>
              <a:rPr lang="en-US" dirty="0"/>
              <a:t>The functionality can be accessed through the </a:t>
            </a:r>
            <a:r>
              <a:rPr lang="en-US" dirty="0" err="1"/>
              <a:t>myhomepage</a:t>
            </a:r>
            <a:r>
              <a:rPr lang="en-US" dirty="0"/>
              <a:t> page. (A link will appear for the user with username “admin”)</a:t>
            </a:r>
          </a:p>
          <a:p>
            <a:r>
              <a:rPr lang="en-US" dirty="0"/>
              <a:t>After clicking it a message will appear notifying the user about the status of the import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1D1B32-F7E2-4FAF-8806-E89148BDC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482" y="6126117"/>
            <a:ext cx="4277322" cy="628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DC17C2-A5A8-433D-9C2D-010141072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055" y="1169556"/>
            <a:ext cx="44481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272E-C723-40E3-8EB6-89351516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Project’s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B4BE7-82DF-4E10-AFAF-80EB136CE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is mainly based on JSP</a:t>
            </a:r>
          </a:p>
          <a:p>
            <a:r>
              <a:rPr lang="en-US" dirty="0"/>
              <a:t>All database models have a class representation for easier data manipulation</a:t>
            </a:r>
          </a:p>
          <a:p>
            <a:r>
              <a:rPr lang="en-US" dirty="0"/>
              <a:t>Basket page:</a:t>
            </a:r>
          </a:p>
          <a:p>
            <a:pPr lvl="1"/>
            <a:r>
              <a:rPr lang="en-US" dirty="0"/>
              <a:t>Voucher functionality has been implemented with a Servlet</a:t>
            </a:r>
          </a:p>
          <a:p>
            <a:pPr lvl="2"/>
            <a:r>
              <a:rPr lang="en-US" dirty="0"/>
              <a:t>(POST voucher code =&gt; Returns a number from 0 to 1 which is the discount)</a:t>
            </a:r>
          </a:p>
          <a:p>
            <a:pPr lvl="1"/>
            <a:r>
              <a:rPr lang="en-US" dirty="0"/>
              <a:t>Country Vat functionality has been implemented with a JSP</a:t>
            </a:r>
          </a:p>
          <a:p>
            <a:pPr lvl="2"/>
            <a:r>
              <a:rPr lang="en-US" dirty="0"/>
              <a:t>(GET country vat list =&gt; Returns the list of countries and their VATs)</a:t>
            </a:r>
          </a:p>
        </p:txBody>
      </p:sp>
    </p:spTree>
    <p:extLst>
      <p:ext uri="{BB962C8B-B14F-4D97-AF65-F5344CB8AC3E}">
        <p14:creationId xmlns:p14="http://schemas.microsoft.com/office/powerpoint/2010/main" val="311110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1DDC8-333C-4FB2-A4FE-B15F0064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569C4-0704-478F-BD8F-4F1C7D8D2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holds the following information:</a:t>
            </a:r>
          </a:p>
          <a:p>
            <a:pPr lvl="1"/>
            <a:r>
              <a:rPr lang="en-US" dirty="0"/>
              <a:t>user: The User instance that corresponds to the logged in user.</a:t>
            </a:r>
          </a:p>
          <a:p>
            <a:pPr lvl="1"/>
            <a:r>
              <a:rPr lang="en-US" dirty="0"/>
              <a:t>username: Used for registration page to autofill username field after an unsuccessful login</a:t>
            </a:r>
          </a:p>
          <a:p>
            <a:pPr lvl="1"/>
            <a:r>
              <a:rPr lang="en-US" dirty="0"/>
              <a:t>cart: A </a:t>
            </a:r>
            <a:r>
              <a:rPr lang="en-US" dirty="0" err="1"/>
              <a:t>TreeMap</a:t>
            </a:r>
            <a:r>
              <a:rPr lang="en-US" dirty="0"/>
              <a:t>&lt;Integer, Integer&gt; holding the products ids and their quantities the user has added to their cart.</a:t>
            </a:r>
          </a:p>
          <a:p>
            <a:pPr lvl="1"/>
            <a:r>
              <a:rPr lang="en-US" dirty="0"/>
              <a:t>voucher: The Voucher instance that corresponds to the voucher the user used. (Purchase can be processed with a null voucher)</a:t>
            </a:r>
          </a:p>
          <a:p>
            <a:r>
              <a:rPr lang="en-US" dirty="0"/>
              <a:t>A user can logout from the app to clear their session.</a:t>
            </a:r>
          </a:p>
        </p:txBody>
      </p:sp>
    </p:spTree>
    <p:extLst>
      <p:ext uri="{BB962C8B-B14F-4D97-AF65-F5344CB8AC3E}">
        <p14:creationId xmlns:p14="http://schemas.microsoft.com/office/powerpoint/2010/main" val="440636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99EC6-E54C-4DC6-A122-6700AB87A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in\Registration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BB254-A89E-4ED9-8F77-D0AEC3A2D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Page (localhost:8080/</a:t>
            </a:r>
            <a:r>
              <a:rPr lang="en-US" dirty="0" err="1"/>
              <a:t>Appathon</a:t>
            </a:r>
            <a:r>
              <a:rPr lang="en-US" dirty="0"/>
              <a:t>/):</a:t>
            </a:r>
          </a:p>
          <a:p>
            <a:pPr lvl="1"/>
            <a:r>
              <a:rPr lang="en-US" dirty="0"/>
              <a:t>The user can log in by providing their credentials</a:t>
            </a:r>
          </a:p>
          <a:p>
            <a:pPr lvl="1"/>
            <a:r>
              <a:rPr lang="en-US" dirty="0"/>
              <a:t>If the user submits an incorrect password an error message appears</a:t>
            </a:r>
          </a:p>
          <a:p>
            <a:pPr lvl="1"/>
            <a:r>
              <a:rPr lang="en-US" dirty="0"/>
              <a:t>If the user submits a non-existing username the get redirected to registration page where the username field is pre-filled</a:t>
            </a:r>
          </a:p>
          <a:p>
            <a:r>
              <a:rPr lang="en-US" dirty="0"/>
              <a:t>Registration Page (localhost:8080/</a:t>
            </a:r>
            <a:r>
              <a:rPr lang="en-US" dirty="0" err="1"/>
              <a:t>Appathon</a:t>
            </a:r>
            <a:r>
              <a:rPr lang="en-US" dirty="0"/>
              <a:t>/</a:t>
            </a:r>
            <a:r>
              <a:rPr lang="en-US" dirty="0" err="1"/>
              <a:t>newuser</a:t>
            </a:r>
            <a:r>
              <a:rPr lang="en-US" dirty="0"/>
              <a:t>/)</a:t>
            </a:r>
          </a:p>
          <a:p>
            <a:pPr lvl="1"/>
            <a:r>
              <a:rPr lang="en-US" dirty="0"/>
              <a:t>The user can register to the app by providing username, </a:t>
            </a:r>
            <a:r>
              <a:rPr lang="en-US" dirty="0" err="1"/>
              <a:t>fullName</a:t>
            </a:r>
            <a:r>
              <a:rPr lang="en-US" dirty="0"/>
              <a:t>, password and date of birth.</a:t>
            </a:r>
          </a:p>
        </p:txBody>
      </p:sp>
    </p:spTree>
    <p:extLst>
      <p:ext uri="{BB962C8B-B14F-4D97-AF65-F5344CB8AC3E}">
        <p14:creationId xmlns:p14="http://schemas.microsoft.com/office/powerpoint/2010/main" val="3806916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7046-48D6-431E-A787-685A06252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57876-FA64-419B-B847-3E73FA22F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HomePage</a:t>
            </a:r>
            <a:r>
              <a:rPr lang="en-US" dirty="0"/>
              <a:t> (localhost:8080/</a:t>
            </a:r>
            <a:r>
              <a:rPr lang="en-US" dirty="0" err="1"/>
              <a:t>Appathon</a:t>
            </a:r>
            <a:r>
              <a:rPr lang="en-US" dirty="0"/>
              <a:t>/</a:t>
            </a:r>
            <a:r>
              <a:rPr lang="en-US" dirty="0" err="1"/>
              <a:t>myhomepage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In the homepage the user can see their information (not their password)</a:t>
            </a:r>
          </a:p>
          <a:p>
            <a:pPr lvl="1"/>
            <a:r>
              <a:rPr lang="en-US" dirty="0"/>
              <a:t>They can update their information by clicking the link below their information</a:t>
            </a:r>
          </a:p>
          <a:p>
            <a:r>
              <a:rPr lang="en-US" dirty="0" err="1"/>
              <a:t>UpdatePage</a:t>
            </a:r>
            <a:r>
              <a:rPr lang="en-US" dirty="0"/>
              <a:t> (localhost:8080/</a:t>
            </a:r>
            <a:r>
              <a:rPr lang="en-US" dirty="0" err="1"/>
              <a:t>Appathon</a:t>
            </a:r>
            <a:r>
              <a:rPr lang="en-US" dirty="0"/>
              <a:t>/</a:t>
            </a:r>
            <a:r>
              <a:rPr lang="en-US" dirty="0" err="1"/>
              <a:t>pageupdate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user can update their full name or the date of birth. (the field are already pre-filled with their current information)</a:t>
            </a:r>
          </a:p>
        </p:txBody>
      </p:sp>
    </p:spTree>
    <p:extLst>
      <p:ext uri="{BB962C8B-B14F-4D97-AF65-F5344CB8AC3E}">
        <p14:creationId xmlns:p14="http://schemas.microsoft.com/office/powerpoint/2010/main" val="408382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6B496-F7B3-4FF1-BB79-09903C91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ProductsPage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B109D-0EF2-4D14-8DCC-C121D7880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ProductsPage</a:t>
            </a:r>
            <a:r>
              <a:rPr lang="en-US" dirty="0"/>
              <a:t> (localhost:8080/</a:t>
            </a:r>
            <a:r>
              <a:rPr lang="en-US" dirty="0" err="1"/>
              <a:t>Appathon</a:t>
            </a:r>
            <a:r>
              <a:rPr lang="en-US" dirty="0"/>
              <a:t>/</a:t>
            </a:r>
            <a:r>
              <a:rPr lang="en-US" dirty="0" err="1"/>
              <a:t>producs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user can see the available </a:t>
            </a:r>
            <a:r>
              <a:rPr lang="en-US" dirty="0" err="1"/>
              <a:t>producs</a:t>
            </a:r>
            <a:endParaRPr lang="en-US" dirty="0"/>
          </a:p>
          <a:p>
            <a:pPr lvl="1"/>
            <a:r>
              <a:rPr lang="en-US" dirty="0"/>
              <a:t>By hovering over the price they can see the price with VAT for each product</a:t>
            </a:r>
          </a:p>
          <a:p>
            <a:pPr lvl="1"/>
            <a:r>
              <a:rPr lang="en-US" dirty="0"/>
              <a:t>By pressing the Add to cart button they can the product to their cart</a:t>
            </a:r>
          </a:p>
        </p:txBody>
      </p:sp>
    </p:spTree>
    <p:extLst>
      <p:ext uri="{BB962C8B-B14F-4D97-AF65-F5344CB8AC3E}">
        <p14:creationId xmlns:p14="http://schemas.microsoft.com/office/powerpoint/2010/main" val="1582298606"/>
      </p:ext>
    </p:extLst>
  </p:cSld>
  <p:clrMapOvr>
    <a:masterClrMapping/>
  </p:clrMapOvr>
</p:sld>
</file>

<file path=ppt/theme/theme1.xml><?xml version="1.0" encoding="utf-8"?>
<a:theme xmlns:a="http://schemas.openxmlformats.org/drawingml/2006/main" name="Lines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NH Grotesk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nesVTI" id="{6E3869FE-86F4-49DA-A8B9-3320C89167F7}" vid="{3A76BC48-4881-4AE8-821D-8B9CC9A08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886</Words>
  <Application>Microsoft Office PowerPoint</Application>
  <PresentationFormat>Widescreen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Neue Haas Grotesk Text Pro</vt:lpstr>
      <vt:lpstr>Wingdings 2</vt:lpstr>
      <vt:lpstr>LinesVTI</vt:lpstr>
      <vt:lpstr>092020 Appathon</vt:lpstr>
      <vt:lpstr>Database models</vt:lpstr>
      <vt:lpstr>Database seeding</vt:lpstr>
      <vt:lpstr>Access Import Products</vt:lpstr>
      <vt:lpstr>Project’s Architecture</vt:lpstr>
      <vt:lpstr>Session</vt:lpstr>
      <vt:lpstr>Logging in\Registration</vt:lpstr>
      <vt:lpstr>HomePage</vt:lpstr>
      <vt:lpstr>ProductsPage</vt:lpstr>
      <vt:lpstr>Basket Page</vt:lpstr>
      <vt:lpstr>Purchasing</vt:lpstr>
      <vt:lpstr>Guarded Routes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092020 Appathon</dc:title>
  <dc:creator>Antonis Valmas</dc:creator>
  <cp:lastModifiedBy>Antonis Valmas</cp:lastModifiedBy>
  <cp:revision>7</cp:revision>
  <dcterms:created xsi:type="dcterms:W3CDTF">2020-09-16T19:15:11Z</dcterms:created>
  <dcterms:modified xsi:type="dcterms:W3CDTF">2020-09-16T20:13:37Z</dcterms:modified>
</cp:coreProperties>
</file>