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Saturday, 19 September,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0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Saturday, 19 September, 2020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1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Saturday, 19 September, 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05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Saturday, 19 September, 2020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7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Saturday, 19 September, 2020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09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Saturday, 19 September, 2020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5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Saturday, 19 September, 2020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2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Saturday, 19 September, 2020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22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Saturday, 19 September, 2020</a:t>
            </a:fld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Saturday, 19 September, 2020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2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Saturday, 19 September, 2020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5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Saturday, 19 September, 2020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681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0E59EF-F8DF-488B-B09D-66E4CF18A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3A2CE-9052-4C29-9723-8E2F48E67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9"/>
          <a:stretch/>
        </p:blipFill>
        <p:spPr>
          <a:xfrm>
            <a:off x="-1200" y="1"/>
            <a:ext cx="12193199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A7094E-ADC2-4BC1-A2DD-01DAD88DB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324000"/>
            <a:ext cx="11306175" cy="738664"/>
          </a:xfrm>
        </p:spPr>
        <p:txBody>
          <a:bodyPr anchor="t">
            <a:normAutofit/>
          </a:bodyPr>
          <a:lstStyle/>
          <a:p>
            <a:r>
              <a:rPr lang="en-US" dirty="0"/>
              <a:t>092020 </a:t>
            </a:r>
            <a:r>
              <a:rPr lang="en-US" dirty="0" err="1"/>
              <a:t>Appathon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7EC12-3139-4902-80D7-BF0F8EAC6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062000"/>
            <a:ext cx="11306175" cy="694036"/>
          </a:xfrm>
        </p:spPr>
        <p:txBody>
          <a:bodyPr>
            <a:normAutofit/>
          </a:bodyPr>
          <a:lstStyle/>
          <a:p>
            <a:r>
              <a:rPr lang="en-US" dirty="0" err="1"/>
              <a:t>Antonios</a:t>
            </a:r>
            <a:r>
              <a:rPr lang="en-US" dirty="0"/>
              <a:t> Valmas 03116134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A6AB34-DF8B-4197-B131-7A005D295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9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1C79-BF9D-4EA8-93B2-6A56CC8E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Basket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C320-B7E7-480B-9A75-6303BBBA7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Basket Page (localhost:8080/</a:t>
            </a:r>
            <a:r>
              <a:rPr lang="en-US" dirty="0" err="1"/>
              <a:t>Appathon</a:t>
            </a:r>
            <a:r>
              <a:rPr lang="en-US" dirty="0"/>
              <a:t>/basket):</a:t>
            </a:r>
          </a:p>
          <a:p>
            <a:pPr lvl="1"/>
            <a:r>
              <a:rPr lang="en-US" dirty="0"/>
              <a:t>The user can see the products, they have added to their cart</a:t>
            </a:r>
          </a:p>
          <a:p>
            <a:pPr lvl="1"/>
            <a:r>
              <a:rPr lang="en-US" dirty="0"/>
              <a:t>The user can see the total, vat, discount and final total of their order</a:t>
            </a:r>
          </a:p>
          <a:p>
            <a:pPr lvl="1"/>
            <a:r>
              <a:rPr lang="en-US" dirty="0"/>
              <a:t>The user can add a voucher code, which applies a discount to the products</a:t>
            </a:r>
          </a:p>
          <a:p>
            <a:pPr lvl="1"/>
            <a:r>
              <a:rPr lang="en-US" dirty="0"/>
              <a:t>The user can choose their country from the list of countries to apply the proper VAT (by default the first country is selected)</a:t>
            </a:r>
          </a:p>
        </p:txBody>
      </p:sp>
    </p:spTree>
    <p:extLst>
      <p:ext uri="{BB962C8B-B14F-4D97-AF65-F5344CB8AC3E}">
        <p14:creationId xmlns:p14="http://schemas.microsoft.com/office/powerpoint/2010/main" val="368595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E76D-236C-48FB-9F80-9E3D3F9F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D57A-77CD-4CB4-B831-2254CA460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placing an order the order is saved in the database along with the order items</a:t>
            </a:r>
          </a:p>
          <a:p>
            <a:r>
              <a:rPr lang="en-US" dirty="0"/>
              <a:t>An order_&lt;</a:t>
            </a:r>
            <a:r>
              <a:rPr lang="en-US" dirty="0" err="1"/>
              <a:t>order_id</a:t>
            </a:r>
            <a:r>
              <a:rPr lang="en-US" dirty="0"/>
              <a:t>&gt;.txt is created in the path specified in OrderServlet.java with the below format:</a:t>
            </a:r>
          </a:p>
          <a:p>
            <a:pPr marL="0" indent="0">
              <a:buNone/>
            </a:pPr>
            <a:endParaRPr lang="en-US" dirty="0"/>
          </a:p>
          <a:p>
            <a:pPr marL="360000" lvl="1" indent="0">
              <a:spcBef>
                <a:spcPts val="0"/>
              </a:spcBef>
              <a:buNone/>
            </a:pPr>
            <a:r>
              <a:rPr lang="en-US" sz="1600" dirty="0"/>
              <a:t>User &lt;username&gt; submitted an order with &lt;vat&gt;% vat</a:t>
            </a:r>
          </a:p>
          <a:p>
            <a:pPr marL="360000" lvl="1" indent="0">
              <a:spcBef>
                <a:spcPts val="0"/>
              </a:spcBef>
              <a:buNone/>
            </a:pPr>
            <a:r>
              <a:rPr lang="en-US" sz="1600" dirty="0"/>
              <a:t>[They used the voucher &lt;</a:t>
            </a:r>
            <a:r>
              <a:rPr lang="en-US" sz="1600" dirty="0" err="1"/>
              <a:t>vouchercode</a:t>
            </a:r>
            <a:r>
              <a:rPr lang="en-US" sz="1600" dirty="0"/>
              <a:t>&gt; for a &lt;</a:t>
            </a:r>
            <a:r>
              <a:rPr lang="en-US" sz="1600" dirty="0" err="1"/>
              <a:t>voucherdiscount</a:t>
            </a:r>
            <a:r>
              <a:rPr lang="en-US" sz="1600" dirty="0"/>
              <a:t>&gt; % discount]*</a:t>
            </a:r>
          </a:p>
          <a:p>
            <a:pPr marL="360000" lvl="1" indent="0">
              <a:spcBef>
                <a:spcPts val="0"/>
              </a:spcBef>
              <a:buNone/>
            </a:pPr>
            <a:r>
              <a:rPr lang="en-US" sz="1600" dirty="0"/>
              <a:t>Order Items:</a:t>
            </a:r>
          </a:p>
          <a:p>
            <a:pPr marL="360000" lvl="1" indent="0">
              <a:spcBef>
                <a:spcPts val="0"/>
              </a:spcBef>
              <a:buNone/>
            </a:pPr>
            <a:r>
              <a:rPr lang="en-US" sz="1600" dirty="0"/>
              <a:t>&lt;quantity of 1</a:t>
            </a:r>
            <a:r>
              <a:rPr lang="en-US" sz="1600" baseline="30000" dirty="0"/>
              <a:t>st</a:t>
            </a:r>
            <a:r>
              <a:rPr lang="en-US" sz="1600" dirty="0"/>
              <a:t> item&gt;x of product with id &lt;product id&gt;</a:t>
            </a:r>
          </a:p>
          <a:p>
            <a:pPr marL="360000" lvl="1" indent="0">
              <a:spcBef>
                <a:spcPts val="0"/>
              </a:spcBef>
              <a:buNone/>
            </a:pPr>
            <a:r>
              <a:rPr lang="en-US" sz="1600" dirty="0"/>
              <a:t>&lt;quantity of 2</a:t>
            </a:r>
            <a:r>
              <a:rPr lang="en-US" sz="1600" baseline="30000" dirty="0"/>
              <a:t>nd</a:t>
            </a:r>
            <a:r>
              <a:rPr lang="en-US" sz="1600" dirty="0"/>
              <a:t> item&gt;x of product with id &lt;product id&gt;</a:t>
            </a:r>
          </a:p>
          <a:p>
            <a:pPr marL="360000" lvl="1" indent="0">
              <a:spcBef>
                <a:spcPts val="0"/>
              </a:spcBef>
              <a:buNone/>
            </a:pPr>
            <a:r>
              <a:rPr lang="en-US" sz="1600" dirty="0"/>
              <a:t>&lt;quantity of 3</a:t>
            </a:r>
            <a:r>
              <a:rPr lang="en-US" sz="1600" baseline="30000" dirty="0"/>
              <a:t>rd</a:t>
            </a:r>
            <a:r>
              <a:rPr lang="en-US" sz="1600" dirty="0"/>
              <a:t> item&gt;x of product with id &lt;product id&gt;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918F-527D-461C-BCA0-FB2FBC28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Guarded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FE05-1C1C-49DB-9A96-DD280319B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pages except from login and registration are protected.</a:t>
            </a:r>
          </a:p>
          <a:p>
            <a:r>
              <a:rPr lang="en-US" dirty="0"/>
              <a:t>This means only logged in users can access them</a:t>
            </a:r>
          </a:p>
          <a:p>
            <a:r>
              <a:rPr lang="en-US" dirty="0"/>
              <a:t>If non logged in user tries to access them</a:t>
            </a:r>
            <a:r>
              <a:rPr lang="en-US"/>
              <a:t>, they </a:t>
            </a:r>
            <a:r>
              <a:rPr lang="en-US" dirty="0"/>
              <a:t>will get redirected to the login page</a:t>
            </a:r>
          </a:p>
        </p:txBody>
      </p:sp>
    </p:spTree>
    <p:extLst>
      <p:ext uri="{BB962C8B-B14F-4D97-AF65-F5344CB8AC3E}">
        <p14:creationId xmlns:p14="http://schemas.microsoft.com/office/powerpoint/2010/main" val="134094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68422-7053-45A7-B8A4-8F227723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C1B7E-3DAB-442F-B5CE-4E440AD24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3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A4BC-2C23-42F0-B7DA-408B754A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B9AAD69-2CED-4302-A04B-2FF495841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746671"/>
              </p:ext>
            </p:extLst>
          </p:nvPr>
        </p:nvGraphicFramePr>
        <p:xfrm>
          <a:off x="1343025" y="1588821"/>
          <a:ext cx="1333063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063">
                  <a:extLst>
                    <a:ext uri="{9D8B030D-6E8A-4147-A177-3AD203B41FA5}">
                      <a16:colId xmlns:a16="http://schemas.microsoft.com/office/drawing/2014/main" val="46239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3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username </a:t>
                      </a:r>
                    </a:p>
                    <a:p>
                      <a:pPr algn="l"/>
                      <a:r>
                        <a:rPr lang="en-US" sz="1200" dirty="0"/>
                        <a:t>unique, 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2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fullName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76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99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birthday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2456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A8B147-719D-494D-A282-F05CD976F4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124329"/>
              </p:ext>
            </p:extLst>
          </p:nvPr>
        </p:nvGraphicFramePr>
        <p:xfrm>
          <a:off x="1343025" y="4030980"/>
          <a:ext cx="1333063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063">
                  <a:extLst>
                    <a:ext uri="{9D8B030D-6E8A-4147-A177-3AD203B41FA5}">
                      <a16:colId xmlns:a16="http://schemas.microsoft.com/office/drawing/2014/main" val="46239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3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id</a:t>
                      </a:r>
                    </a:p>
                    <a:p>
                      <a:pPr algn="l"/>
                      <a:r>
                        <a:rPr lang="en-US" sz="1200" dirty="0"/>
                        <a:t>unique, 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2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76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99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245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136F6BF-487A-483E-B089-C0CE3DF0EF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8278500"/>
                  </p:ext>
                </p:extLst>
              </p:nvPr>
            </p:nvGraphicFramePr>
            <p:xfrm>
              <a:off x="8935843" y="1370190"/>
              <a:ext cx="1333063" cy="177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063">
                      <a:extLst>
                        <a:ext uri="{9D8B030D-6E8A-4147-A177-3AD203B41FA5}">
                          <a16:colId xmlns:a16="http://schemas.microsoft.com/office/drawing/2014/main" val="4623928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vouchers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3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id</a:t>
                          </a:r>
                        </a:p>
                        <a:p>
                          <a:pPr algn="l"/>
                          <a:r>
                            <a:rPr lang="en-US" sz="1200" dirty="0"/>
                            <a:t>unique, primary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2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code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776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discount</a:t>
                          </a: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𝑣𝑎𝑙𝑢𝑒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9969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136F6BF-487A-483E-B089-C0CE3DF0EF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8278500"/>
                  </p:ext>
                </p:extLst>
              </p:nvPr>
            </p:nvGraphicFramePr>
            <p:xfrm>
              <a:off x="8935843" y="1370190"/>
              <a:ext cx="1333063" cy="177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063">
                      <a:extLst>
                        <a:ext uri="{9D8B030D-6E8A-4147-A177-3AD203B41FA5}">
                          <a16:colId xmlns:a16="http://schemas.microsoft.com/office/drawing/2014/main" val="4623928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vouchers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3379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id</a:t>
                          </a:r>
                        </a:p>
                        <a:p>
                          <a:pPr algn="l"/>
                          <a:r>
                            <a:rPr lang="en-US" sz="1200" dirty="0"/>
                            <a:t>unique, primary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2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code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7766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5" t="-247059" r="-1818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59969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0D60E5ED-DC61-4BDC-A608-44A840ABE71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27174954"/>
                  </p:ext>
                </p:extLst>
              </p:nvPr>
            </p:nvGraphicFramePr>
            <p:xfrm>
              <a:off x="8935842" y="3300541"/>
              <a:ext cx="1333063" cy="1986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063">
                      <a:extLst>
                        <a:ext uri="{9D8B030D-6E8A-4147-A177-3AD203B41FA5}">
                          <a16:colId xmlns:a16="http://schemas.microsoft.com/office/drawing/2014/main" val="4623928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country_vat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3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id</a:t>
                          </a:r>
                        </a:p>
                        <a:p>
                          <a:pPr algn="l"/>
                          <a:r>
                            <a:rPr lang="en-US" sz="1200" dirty="0"/>
                            <a:t>unique, primary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2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country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776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VAT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𝑣𝑎𝑙𝑢𝑒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9969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0D60E5ED-DC61-4BDC-A608-44A840ABE71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27174954"/>
                  </p:ext>
                </p:extLst>
              </p:nvPr>
            </p:nvGraphicFramePr>
            <p:xfrm>
              <a:off x="8935842" y="3300541"/>
              <a:ext cx="1333063" cy="177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063">
                      <a:extLst>
                        <a:ext uri="{9D8B030D-6E8A-4147-A177-3AD203B41FA5}">
                          <a16:colId xmlns:a16="http://schemas.microsoft.com/office/drawing/2014/main" val="4623928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country_vat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3379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id</a:t>
                          </a:r>
                        </a:p>
                        <a:p>
                          <a:pPr algn="l"/>
                          <a:r>
                            <a:rPr lang="en-US" sz="1200" dirty="0"/>
                            <a:t>unique, primary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2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country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7766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5" t="-248235" r="-1818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599697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59025266-6704-419C-BCB7-F8034389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40001"/>
              </p:ext>
            </p:extLst>
          </p:nvPr>
        </p:nvGraphicFramePr>
        <p:xfrm>
          <a:off x="5314706" y="1369562"/>
          <a:ext cx="1807435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35">
                  <a:extLst>
                    <a:ext uri="{9D8B030D-6E8A-4147-A177-3AD203B41FA5}">
                      <a16:colId xmlns:a16="http://schemas.microsoft.com/office/drawing/2014/main" val="1082448788"/>
                    </a:ext>
                  </a:extLst>
                </a:gridCol>
              </a:tblGrid>
              <a:tr h="210571">
                <a:tc>
                  <a:txBody>
                    <a:bodyPr/>
                    <a:lstStyle/>
                    <a:p>
                      <a:r>
                        <a:rPr lang="en-US" sz="1600" dirty="0"/>
                        <a:t>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87930"/>
                  </a:ext>
                </a:extLst>
              </a:tr>
              <a:tr h="210571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unique, 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255021"/>
                  </a:ext>
                </a:extLst>
              </a:tr>
              <a:tr h="210571">
                <a:tc>
                  <a:txBody>
                    <a:bodyPr/>
                    <a:lstStyle/>
                    <a:p>
                      <a:r>
                        <a:rPr lang="en-US" sz="1600" dirty="0" err="1"/>
                        <a:t>voucher_id</a:t>
                      </a:r>
                      <a:endParaRPr lang="en-US" sz="1600" dirty="0"/>
                    </a:p>
                    <a:p>
                      <a:r>
                        <a:rPr lang="en-US" sz="1200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23027"/>
                  </a:ext>
                </a:extLst>
              </a:tr>
              <a:tr h="210571">
                <a:tc>
                  <a:txBody>
                    <a:bodyPr/>
                    <a:lstStyle/>
                    <a:p>
                      <a:r>
                        <a:rPr lang="en-US" sz="1600" dirty="0"/>
                        <a:t>username</a:t>
                      </a:r>
                    </a:p>
                    <a:p>
                      <a:r>
                        <a:rPr lang="en-US" sz="1200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59564"/>
                  </a:ext>
                </a:extLst>
              </a:tr>
              <a:tr h="421141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country_vat_id</a:t>
                      </a:r>
                      <a:endParaRPr lang="en-US" sz="1600" dirty="0"/>
                    </a:p>
                    <a:p>
                      <a:r>
                        <a:rPr lang="en-US" sz="1200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25239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8DE19217-BBBF-4C6E-91D3-80C4744D9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32350"/>
              </p:ext>
            </p:extLst>
          </p:nvPr>
        </p:nvGraphicFramePr>
        <p:xfrm>
          <a:off x="5314707" y="4043633"/>
          <a:ext cx="1807435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35">
                  <a:extLst>
                    <a:ext uri="{9D8B030D-6E8A-4147-A177-3AD203B41FA5}">
                      <a16:colId xmlns:a16="http://schemas.microsoft.com/office/drawing/2014/main" val="1082448788"/>
                    </a:ext>
                  </a:extLst>
                </a:gridCol>
              </a:tblGrid>
              <a:tr h="195299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Order_items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87930"/>
                  </a:ext>
                </a:extLst>
              </a:tr>
              <a:tr h="210571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unique, 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255021"/>
                  </a:ext>
                </a:extLst>
              </a:tr>
              <a:tr h="210571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order_id</a:t>
                      </a:r>
                      <a:endParaRPr lang="en-US" sz="1600" dirty="0"/>
                    </a:p>
                    <a:p>
                      <a:r>
                        <a:rPr lang="en-US" sz="1200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23027"/>
                  </a:ext>
                </a:extLst>
              </a:tr>
              <a:tr h="210571">
                <a:tc>
                  <a:txBody>
                    <a:bodyPr/>
                    <a:lstStyle/>
                    <a:p>
                      <a:r>
                        <a:rPr lang="en-US" sz="1600" dirty="0" err="1"/>
                        <a:t>product_id</a:t>
                      </a:r>
                      <a:endParaRPr lang="en-US" sz="1600" dirty="0"/>
                    </a:p>
                    <a:p>
                      <a:r>
                        <a:rPr lang="en-US" sz="1200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59564"/>
                  </a:ext>
                </a:extLst>
              </a:tr>
              <a:tr h="421141">
                <a:tc>
                  <a:txBody>
                    <a:bodyPr/>
                    <a:lstStyle/>
                    <a:p>
                      <a:r>
                        <a:rPr lang="en-US" sz="1600" dirty="0"/>
                        <a:t>quantity</a:t>
                      </a:r>
                    </a:p>
                    <a:p>
                      <a:r>
                        <a:rPr lang="en-US" sz="1200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25239"/>
                  </a:ext>
                </a:extLst>
              </a:tr>
            </a:tbl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4B1EA36-7D51-485D-BC8E-A6744484DCF3}"/>
              </a:ext>
            </a:extLst>
          </p:cNvPr>
          <p:cNvCxnSpPr/>
          <p:nvPr/>
        </p:nvCxnSpPr>
        <p:spPr>
          <a:xfrm flipV="1">
            <a:off x="7122141" y="1946246"/>
            <a:ext cx="1813701" cy="5201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8709F4A-413A-4CD8-90C3-FE6E06EE0A37}"/>
              </a:ext>
            </a:extLst>
          </p:cNvPr>
          <p:cNvCxnSpPr/>
          <p:nvPr/>
        </p:nvCxnSpPr>
        <p:spPr>
          <a:xfrm>
            <a:off x="7122141" y="3554781"/>
            <a:ext cx="1813701" cy="362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D1A9C1C-5C37-4FF1-9C2D-F87C5331282B}"/>
              </a:ext>
            </a:extLst>
          </p:cNvPr>
          <p:cNvCxnSpPr/>
          <p:nvPr/>
        </p:nvCxnSpPr>
        <p:spPr>
          <a:xfrm rot="10800000">
            <a:off x="2676088" y="2206305"/>
            <a:ext cx="2638618" cy="8137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279DC94-1388-4330-99AF-27933C57BF4C}"/>
              </a:ext>
            </a:extLst>
          </p:cNvPr>
          <p:cNvCxnSpPr>
            <a:cxnSpLocks/>
          </p:cNvCxnSpPr>
          <p:nvPr/>
        </p:nvCxnSpPr>
        <p:spPr>
          <a:xfrm rot="10800000">
            <a:off x="2676088" y="4655891"/>
            <a:ext cx="2638618" cy="1023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F28549F2-7ACE-4864-80B4-9DDEC4A0D37A}"/>
              </a:ext>
            </a:extLst>
          </p:cNvPr>
          <p:cNvSpPr/>
          <p:nvPr/>
        </p:nvSpPr>
        <p:spPr>
          <a:xfrm rot="16200000">
            <a:off x="3738243" y="3100005"/>
            <a:ext cx="3170097" cy="931572"/>
          </a:xfrm>
          <a:prstGeom prst="arc">
            <a:avLst>
              <a:gd name="adj1" fmla="val 1082742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5E30-8A79-4EF2-89E7-EDE168E5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AABD-886E-4844-8C05-C173B3FD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4" y="1592262"/>
            <a:ext cx="10406064" cy="4936899"/>
          </a:xfrm>
        </p:spPr>
        <p:txBody>
          <a:bodyPr/>
          <a:lstStyle/>
          <a:p>
            <a:r>
              <a:rPr lang="en-US" dirty="0"/>
              <a:t>Users table: Data are added through the registration form</a:t>
            </a:r>
          </a:p>
          <a:p>
            <a:r>
              <a:rPr lang="en-US" dirty="0"/>
              <a:t>Orders/Order items table: Data are added through the purchase functionality </a:t>
            </a:r>
          </a:p>
          <a:p>
            <a:r>
              <a:rPr lang="en-US" dirty="0"/>
              <a:t>Country vat/vouchers: Data must be added by user manually (through phpMyAdmin)</a:t>
            </a:r>
          </a:p>
          <a:p>
            <a:r>
              <a:rPr lang="en-US" dirty="0"/>
              <a:t>Products: Import functionality is only available for admin (user with username admin)</a:t>
            </a:r>
          </a:p>
          <a:p>
            <a:pPr lvl="1"/>
            <a:r>
              <a:rPr lang="en-US" dirty="0"/>
              <a:t>A products.csv must be added under the directory specified in</a:t>
            </a:r>
            <a:r>
              <a:rPr lang="el-GR" dirty="0"/>
              <a:t> </a:t>
            </a:r>
            <a:r>
              <a:rPr lang="en-US" dirty="0"/>
              <a:t>import-</a:t>
            </a:r>
            <a:r>
              <a:rPr lang="en-US" dirty="0" err="1"/>
              <a:t>products.jsp</a:t>
            </a:r>
            <a:endParaRPr lang="en-US" dirty="0"/>
          </a:p>
          <a:p>
            <a:pPr lvl="1"/>
            <a:r>
              <a:rPr lang="en-US" dirty="0"/>
              <a:t>Format:</a:t>
            </a:r>
          </a:p>
          <a:p>
            <a:pPr lvl="2"/>
            <a:r>
              <a:rPr lang="en-US" dirty="0"/>
              <a:t>Id {integer} The product id. Must be unique</a:t>
            </a:r>
          </a:p>
          <a:p>
            <a:pPr lvl="2"/>
            <a:r>
              <a:rPr lang="en-US" dirty="0"/>
              <a:t>Name {String} The product's name. Cannot be more than 200 characters</a:t>
            </a:r>
          </a:p>
          <a:p>
            <a:pPr lvl="2"/>
            <a:r>
              <a:rPr lang="en-US" dirty="0"/>
              <a:t>Image {URL} The product's image. Can be a </a:t>
            </a:r>
            <a:r>
              <a:rPr lang="en-US" dirty="0" err="1"/>
              <a:t>url</a:t>
            </a:r>
            <a:r>
              <a:rPr lang="en-US" dirty="0"/>
              <a:t>, or a local path (relative or absolute)</a:t>
            </a:r>
          </a:p>
          <a:p>
            <a:pPr lvl="2"/>
            <a:r>
              <a:rPr lang="en-US" dirty="0"/>
              <a:t>price {Double} The product's price without VAT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1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7D1-6D16-4631-9DFB-4B170047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Import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84CA5-2E3F-41C5-BEB7-E1EB8BF5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6" y="2060576"/>
            <a:ext cx="6146346" cy="4366350"/>
          </a:xfrm>
        </p:spPr>
        <p:txBody>
          <a:bodyPr/>
          <a:lstStyle/>
          <a:p>
            <a:r>
              <a:rPr lang="en-US" dirty="0"/>
              <a:t>To import new products you need the products.csv as described in the previous slide</a:t>
            </a:r>
          </a:p>
          <a:p>
            <a:r>
              <a:rPr lang="en-US" dirty="0"/>
              <a:t>The functionality can be accessed through the </a:t>
            </a:r>
            <a:r>
              <a:rPr lang="en-US" dirty="0" err="1"/>
              <a:t>myhomepage</a:t>
            </a:r>
            <a:r>
              <a:rPr lang="en-US" dirty="0"/>
              <a:t> page. (A link will appear for the user with username “admin”)</a:t>
            </a:r>
          </a:p>
          <a:p>
            <a:r>
              <a:rPr lang="en-US" dirty="0"/>
              <a:t>After clicking it a message will appear notifying the user about the status of the import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D1B32-F7E2-4FAF-8806-E89148BD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482" y="6126117"/>
            <a:ext cx="4277322" cy="628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DC17C2-A5A8-433D-9C2D-010141072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055" y="1169556"/>
            <a:ext cx="44481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272E-C723-40E3-8EB6-89351516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Project’s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4BE7-82DF-4E10-AFAF-80EB136CE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is mainly based on JSP</a:t>
            </a:r>
          </a:p>
          <a:p>
            <a:r>
              <a:rPr lang="en-US" dirty="0"/>
              <a:t>All database models have a class representation for easier data manipulation</a:t>
            </a:r>
          </a:p>
          <a:p>
            <a:r>
              <a:rPr lang="en-US" dirty="0"/>
              <a:t>Basket page:</a:t>
            </a:r>
          </a:p>
          <a:p>
            <a:pPr lvl="1"/>
            <a:r>
              <a:rPr lang="en-US" dirty="0"/>
              <a:t>Voucher functionality has been implemented with a Servlet</a:t>
            </a:r>
          </a:p>
          <a:p>
            <a:pPr lvl="2"/>
            <a:r>
              <a:rPr lang="en-US" dirty="0"/>
              <a:t>(POST voucher code =&gt; Returns a number from 0 to 1 which is the discount)</a:t>
            </a:r>
          </a:p>
          <a:p>
            <a:pPr lvl="1"/>
            <a:r>
              <a:rPr lang="en-US" dirty="0"/>
              <a:t>Country Vat functionality has been implemented with a JSP</a:t>
            </a:r>
          </a:p>
          <a:p>
            <a:pPr lvl="2"/>
            <a:r>
              <a:rPr lang="en-US" dirty="0"/>
              <a:t>(GET country vat list =&gt; Returns the list of countries and their VATs)</a:t>
            </a:r>
          </a:p>
        </p:txBody>
      </p:sp>
    </p:spTree>
    <p:extLst>
      <p:ext uri="{BB962C8B-B14F-4D97-AF65-F5344CB8AC3E}">
        <p14:creationId xmlns:p14="http://schemas.microsoft.com/office/powerpoint/2010/main" val="311110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DDC8-333C-4FB2-A4FE-B15F0064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569C4-0704-478F-BD8F-4F1C7D8D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session holds the following information:</a:t>
            </a:r>
          </a:p>
          <a:p>
            <a:pPr lvl="1"/>
            <a:r>
              <a:rPr lang="en-US" dirty="0"/>
              <a:t>user: The User instance that corresponds to the logged in user.</a:t>
            </a:r>
          </a:p>
          <a:p>
            <a:pPr lvl="1"/>
            <a:r>
              <a:rPr lang="en-US" dirty="0"/>
              <a:t>username: Used for registration page to autofill username field after an unsuccessful login</a:t>
            </a:r>
          </a:p>
          <a:p>
            <a:pPr lvl="1"/>
            <a:r>
              <a:rPr lang="en-US" dirty="0"/>
              <a:t>cart: A </a:t>
            </a:r>
            <a:r>
              <a:rPr lang="en-US" dirty="0" err="1"/>
              <a:t>TreeMap</a:t>
            </a:r>
            <a:r>
              <a:rPr lang="en-US" dirty="0"/>
              <a:t>&lt;Integer, Integer&gt; holding the products ids and their quantities the user has added to their cart.</a:t>
            </a:r>
          </a:p>
          <a:p>
            <a:pPr lvl="1"/>
            <a:r>
              <a:rPr lang="en-US" dirty="0"/>
              <a:t>voucher: The Voucher instance that corresponds to the voucher the user used. (Purchase can be processed with a null voucher)</a:t>
            </a:r>
          </a:p>
          <a:p>
            <a:r>
              <a:rPr lang="en-US" dirty="0"/>
              <a:t>A user can logout from the app to clear their session.</a:t>
            </a:r>
          </a:p>
        </p:txBody>
      </p:sp>
    </p:spTree>
    <p:extLst>
      <p:ext uri="{BB962C8B-B14F-4D97-AF65-F5344CB8AC3E}">
        <p14:creationId xmlns:p14="http://schemas.microsoft.com/office/powerpoint/2010/main" val="44063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9EC6-E54C-4DC6-A122-6700AB87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in\Registration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B254-A89E-4ED9-8F77-D0AEC3A2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Page (localhost:8080/</a:t>
            </a:r>
            <a:r>
              <a:rPr lang="en-US" dirty="0" err="1"/>
              <a:t>Appathon</a:t>
            </a:r>
            <a:r>
              <a:rPr lang="en-US" dirty="0"/>
              <a:t>/):</a:t>
            </a:r>
          </a:p>
          <a:p>
            <a:pPr lvl="1"/>
            <a:r>
              <a:rPr lang="en-US" dirty="0"/>
              <a:t>The user can log in by providing their credentials</a:t>
            </a:r>
          </a:p>
          <a:p>
            <a:pPr lvl="1"/>
            <a:r>
              <a:rPr lang="en-US" dirty="0"/>
              <a:t>If the user submits an incorrect password an error message appears</a:t>
            </a:r>
          </a:p>
          <a:p>
            <a:pPr lvl="1"/>
            <a:r>
              <a:rPr lang="en-US" dirty="0"/>
              <a:t>If the user submits a non-existing username, they get redirected to the registration page, where the username field is pre-filled</a:t>
            </a:r>
          </a:p>
          <a:p>
            <a:r>
              <a:rPr lang="en-US" dirty="0"/>
              <a:t>Registration Page (localhost:8080/</a:t>
            </a:r>
            <a:r>
              <a:rPr lang="en-US" dirty="0" err="1"/>
              <a:t>Appathon</a:t>
            </a:r>
            <a:r>
              <a:rPr lang="en-US" dirty="0"/>
              <a:t>/</a:t>
            </a:r>
            <a:r>
              <a:rPr lang="en-US" dirty="0" err="1"/>
              <a:t>newuser</a:t>
            </a:r>
            <a:r>
              <a:rPr lang="en-US" dirty="0"/>
              <a:t>/)</a:t>
            </a:r>
          </a:p>
          <a:p>
            <a:pPr lvl="1"/>
            <a:r>
              <a:rPr lang="en-US" dirty="0"/>
              <a:t>The user can register to the app by providing username, </a:t>
            </a:r>
            <a:r>
              <a:rPr lang="en-US" dirty="0" err="1"/>
              <a:t>fullName</a:t>
            </a:r>
            <a:r>
              <a:rPr lang="en-US" dirty="0"/>
              <a:t>, password and date of birth.</a:t>
            </a:r>
          </a:p>
        </p:txBody>
      </p:sp>
    </p:spTree>
    <p:extLst>
      <p:ext uri="{BB962C8B-B14F-4D97-AF65-F5344CB8AC3E}">
        <p14:creationId xmlns:p14="http://schemas.microsoft.com/office/powerpoint/2010/main" val="380691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7046-48D6-431E-A787-685A0625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7876-FA64-419B-B847-3E73FA22F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HomePage</a:t>
            </a:r>
            <a:r>
              <a:rPr lang="en-US" dirty="0"/>
              <a:t> (localhost:8080/</a:t>
            </a:r>
            <a:r>
              <a:rPr lang="en-US" dirty="0" err="1"/>
              <a:t>Appathon</a:t>
            </a:r>
            <a:r>
              <a:rPr lang="en-US" dirty="0"/>
              <a:t>/</a:t>
            </a:r>
            <a:r>
              <a:rPr lang="en-US" dirty="0" err="1"/>
              <a:t>myhomepage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In the homepage the user can see their information (not their password)</a:t>
            </a:r>
          </a:p>
          <a:p>
            <a:pPr lvl="1"/>
            <a:r>
              <a:rPr lang="en-US" dirty="0"/>
              <a:t>They can update their information by clicking the link below their information</a:t>
            </a:r>
          </a:p>
          <a:p>
            <a:r>
              <a:rPr lang="en-US" dirty="0" err="1"/>
              <a:t>UpdatePage</a:t>
            </a:r>
            <a:r>
              <a:rPr lang="en-US" dirty="0"/>
              <a:t> (localhost:8080/</a:t>
            </a:r>
            <a:r>
              <a:rPr lang="en-US" dirty="0" err="1"/>
              <a:t>Appathon</a:t>
            </a:r>
            <a:r>
              <a:rPr lang="en-US" dirty="0"/>
              <a:t>/</a:t>
            </a:r>
            <a:r>
              <a:rPr lang="en-US" dirty="0" err="1"/>
              <a:t>pageupdate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user can update their full name or their date of birth. (the field are already pre-filled with their current information)</a:t>
            </a:r>
          </a:p>
        </p:txBody>
      </p:sp>
    </p:spTree>
    <p:extLst>
      <p:ext uri="{BB962C8B-B14F-4D97-AF65-F5344CB8AC3E}">
        <p14:creationId xmlns:p14="http://schemas.microsoft.com/office/powerpoint/2010/main" val="40838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B496-F7B3-4FF1-BB79-09903C91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ProductsPage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B109D-0EF2-4D14-8DCC-C121D7880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ProductsPage</a:t>
            </a:r>
            <a:r>
              <a:rPr lang="en-US" dirty="0"/>
              <a:t> (localhost:8080/</a:t>
            </a:r>
            <a:r>
              <a:rPr lang="en-US" dirty="0" err="1"/>
              <a:t>Appathon</a:t>
            </a:r>
            <a:r>
              <a:rPr lang="en-US" dirty="0"/>
              <a:t>/</a:t>
            </a:r>
            <a:r>
              <a:rPr lang="en-US" dirty="0" err="1"/>
              <a:t>producs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user can see the available products</a:t>
            </a:r>
          </a:p>
          <a:p>
            <a:pPr lvl="1"/>
            <a:r>
              <a:rPr lang="en-US" dirty="0"/>
              <a:t>By hovering over the price they can see the price with VAT for each product</a:t>
            </a:r>
          </a:p>
          <a:p>
            <a:pPr lvl="1"/>
            <a:r>
              <a:rPr lang="en-US" dirty="0"/>
              <a:t>By pressing the Add to cart button they can add the product to their cart</a:t>
            </a:r>
          </a:p>
        </p:txBody>
      </p:sp>
    </p:spTree>
    <p:extLst>
      <p:ext uri="{BB962C8B-B14F-4D97-AF65-F5344CB8AC3E}">
        <p14:creationId xmlns:p14="http://schemas.microsoft.com/office/powerpoint/2010/main" val="1582298606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888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Neue Haas Grotesk Text Pro</vt:lpstr>
      <vt:lpstr>Wingdings 2</vt:lpstr>
      <vt:lpstr>LinesVTI</vt:lpstr>
      <vt:lpstr>092020 Appathon</vt:lpstr>
      <vt:lpstr>Database models</vt:lpstr>
      <vt:lpstr>Database seeding</vt:lpstr>
      <vt:lpstr>Access Import Products</vt:lpstr>
      <vt:lpstr>Project’s Architecture</vt:lpstr>
      <vt:lpstr>Session</vt:lpstr>
      <vt:lpstr>Logging in\Registration</vt:lpstr>
      <vt:lpstr>HomePage</vt:lpstr>
      <vt:lpstr>ProductsPage</vt:lpstr>
      <vt:lpstr>Basket Page</vt:lpstr>
      <vt:lpstr>Purchasing</vt:lpstr>
      <vt:lpstr>Guarded Routes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092020 Appathon</dc:title>
  <dc:creator>Antonis Valmas</dc:creator>
  <cp:lastModifiedBy>Antonis Valmas</cp:lastModifiedBy>
  <cp:revision>9</cp:revision>
  <dcterms:created xsi:type="dcterms:W3CDTF">2020-09-16T19:15:11Z</dcterms:created>
  <dcterms:modified xsi:type="dcterms:W3CDTF">2020-09-19T08:15:37Z</dcterms:modified>
</cp:coreProperties>
</file>