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16" r:id="rId19"/>
    <p:sldId id="317" r:id="rId20"/>
    <p:sldId id="319" r:id="rId21"/>
    <p:sldId id="318" r:id="rId22"/>
    <p:sldId id="258" r:id="rId23"/>
    <p:sldId id="259" r:id="rId24"/>
    <p:sldId id="320" r:id="rId25"/>
    <p:sldId id="281" r:id="rId26"/>
    <p:sldId id="284" r:id="rId27"/>
    <p:sldId id="263" r:id="rId28"/>
    <p:sldId id="322" r:id="rId29"/>
    <p:sldId id="323" r:id="rId30"/>
    <p:sldId id="324" r:id="rId31"/>
    <p:sldId id="314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266" r:id="rId43"/>
  </p:sldIdLst>
  <p:sldSz cx="9906000" cy="6858000" type="A4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9900"/>
    <a:srgbClr val="3366FF"/>
    <a:srgbClr val="0099FF"/>
    <a:srgbClr val="FF0000"/>
    <a:srgbClr val="003399"/>
    <a:srgbClr val="CC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7CFF5-1CCE-4B89-86A5-99EE969983CC}" v="3" dt="2019-05-19T18:20:46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62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3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Murrieta" userId="ed04cdd880da1b0a" providerId="LiveId" clId="{6687CFF5-1CCE-4B89-86A5-99EE969983CC}"/>
    <pc:docChg chg="modSld">
      <pc:chgData name="Alfonso Murrieta" userId="ed04cdd880da1b0a" providerId="LiveId" clId="{6687CFF5-1CCE-4B89-86A5-99EE969983CC}" dt="2019-05-19T18:20:46.911" v="2"/>
      <pc:docMkLst>
        <pc:docMk/>
      </pc:docMkLst>
      <pc:sldChg chg="addSp delSp modSp">
        <pc:chgData name="Alfonso Murrieta" userId="ed04cdd880da1b0a" providerId="LiveId" clId="{6687CFF5-1CCE-4B89-86A5-99EE969983CC}" dt="2019-05-19T18:20:46.911" v="2"/>
        <pc:sldMkLst>
          <pc:docMk/>
          <pc:sldMk cId="0" sldId="338"/>
        </pc:sldMkLst>
        <pc:picChg chg="add del mod">
          <ac:chgData name="Alfonso Murrieta" userId="ed04cdd880da1b0a" providerId="LiveId" clId="{6687CFF5-1CCE-4B89-86A5-99EE969983CC}" dt="2019-05-19T18:20:46.911" v="2"/>
          <ac:picMkLst>
            <pc:docMk/>
            <pc:sldMk cId="0" sldId="338"/>
            <ac:picMk id="2" creationId="{A187595B-7579-4C20-A53B-91583E121A9B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60.wmf"/><Relationship Id="rId7" Type="http://schemas.openxmlformats.org/officeDocument/2006/relationships/image" Target="../media/image75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61.wmf"/><Relationship Id="rId9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87.wmf"/><Relationship Id="rId2" Type="http://schemas.openxmlformats.org/officeDocument/2006/relationships/image" Target="../media/image56.wmf"/><Relationship Id="rId1" Type="http://schemas.openxmlformats.org/officeDocument/2006/relationships/image" Target="../media/image83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10" Type="http://schemas.openxmlformats.org/officeDocument/2006/relationships/image" Target="../media/image88.wmf"/><Relationship Id="rId4" Type="http://schemas.openxmlformats.org/officeDocument/2006/relationships/image" Target="../media/image84.wmf"/><Relationship Id="rId9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66.wmf"/><Relationship Id="rId1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9" Type="http://schemas.openxmlformats.org/officeDocument/2006/relationships/image" Target="../media/image7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12" Type="http://schemas.openxmlformats.org/officeDocument/2006/relationships/image" Target="../media/image116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11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effectLst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effectLst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8850" y="692150"/>
            <a:ext cx="4940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effectLst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effectLst/>
              </a:defRPr>
            </a:lvl1pPr>
          </a:lstStyle>
          <a:p>
            <a:pPr>
              <a:defRPr/>
            </a:pPr>
            <a:fld id="{E9285918-8303-47DA-B29D-97E74F7E6B08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76989-97F5-4643-A9CC-BF7DB5BDFF9B}" type="slidenum">
              <a:rPr lang="es-ES_tradnl" smtClean="0"/>
              <a:pPr/>
              <a:t>31</a:t>
            </a:fld>
            <a:endParaRPr lang="es-ES_tradnl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676275"/>
            <a:ext cx="4975225" cy="34448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6575"/>
            <a:ext cx="5024438" cy="4122738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99D32-9CA4-4F77-9AD1-1BD65D04505D}" type="slidenum">
              <a:rPr lang="es-ES_tradnl" smtClean="0"/>
              <a:pPr/>
              <a:t>39</a:t>
            </a:fld>
            <a:endParaRPr lang="es-ES_tradnl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676275"/>
            <a:ext cx="4975225" cy="344487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6575"/>
            <a:ext cx="5024438" cy="4122738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0"/>
            <a:ext cx="1176338" cy="6854825"/>
            <a:chOff x="0" y="0"/>
            <a:chExt cx="741" cy="431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741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AR"/>
            </a:p>
          </p:txBody>
        </p: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52" y="103"/>
              <a:ext cx="104" cy="4126"/>
              <a:chOff x="52" y="103"/>
              <a:chExt cx="104" cy="4126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" y="1105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" y="1250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52" y="1393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52" y="1538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2" y="1683"/>
                <a:ext cx="104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52" y="1826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52" y="1971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2" y="2116"/>
                <a:ext cx="104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52" y="2259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52" y="2404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52" y="2549"/>
                <a:ext cx="104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52" y="2691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52" y="2836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52" y="2979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52" y="3124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52" y="3269"/>
                <a:ext cx="104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52" y="3412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52" y="3557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52" y="3702"/>
                <a:ext cx="104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52" y="3845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52" y="3990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52" y="4134"/>
                <a:ext cx="104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52" y="103"/>
                <a:ext cx="104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52" y="246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52" y="391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52" y="535"/>
                <a:ext cx="104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52" y="678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52" y="823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52" y="968"/>
                <a:ext cx="104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238250" y="22860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Haga clic para modificar el estilo de título patrón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3886200"/>
            <a:ext cx="69342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s-ES_tradnl"/>
              <a:t>Haga clic para modificar el estilo de subtítulo patrón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F232B-6F82-4F80-87BB-6099C0C9AD2E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7B128-9297-4B82-B6EE-1B98C68A0C2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53325" y="609600"/>
            <a:ext cx="2105025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38250" y="609600"/>
            <a:ext cx="6162675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7C879-E31D-4893-9DB6-97B53EB8506A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38250" y="609600"/>
            <a:ext cx="8420100" cy="6762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238250" y="1547813"/>
            <a:ext cx="4133850" cy="4548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524500" y="1547813"/>
            <a:ext cx="4133850" cy="21971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524500" y="3897313"/>
            <a:ext cx="4133850" cy="21986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B2E3-7ED3-4B0F-9D25-2CEBCF2D673F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38250" y="609600"/>
            <a:ext cx="8420100" cy="6762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238250" y="1547813"/>
            <a:ext cx="4133850" cy="4548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24500" y="1547813"/>
            <a:ext cx="4133850" cy="4548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AFD95-9C19-447E-BFAF-CFCF311A08F8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7515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35550" y="1600200"/>
            <a:ext cx="437515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95300" y="3938589"/>
            <a:ext cx="437515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5550" y="3938589"/>
            <a:ext cx="437515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7291F-AE28-4350-990C-9A9DE9BDF72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5E2FC-39B9-43B4-A566-49A11AD12C0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8009-24E7-4D12-B8D9-79C90DDFE56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38250" y="1547813"/>
            <a:ext cx="4133850" cy="454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24500" y="1547813"/>
            <a:ext cx="4133850" cy="454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6C8D7-6BF1-4C4D-9406-CEC6FB8A957A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A7D2A-633D-4248-AE2C-575A4ED7E8BE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D3EF7-0B7A-446F-92E3-F04644DEAFB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01FBD-751D-473D-94CA-DB32D5CCF594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E7FDB-31A9-47E9-B07A-3089C220D54E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7306D-0CA5-4CBC-98BC-EEDF14122D5F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3"/>
          <p:cNvGrpSpPr>
            <a:grpSpLocks/>
          </p:cNvGrpSpPr>
          <p:nvPr/>
        </p:nvGrpSpPr>
        <p:grpSpPr bwMode="auto">
          <a:xfrm>
            <a:off x="0" y="0"/>
            <a:ext cx="1176338" cy="6854825"/>
            <a:chOff x="0" y="0"/>
            <a:chExt cx="741" cy="4318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741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AR"/>
            </a:p>
          </p:txBody>
        </p:sp>
        <p:grpSp>
          <p:nvGrpSpPr>
            <p:cNvPr id="30729" name="Group 32"/>
            <p:cNvGrpSpPr>
              <a:grpSpLocks/>
            </p:cNvGrpSpPr>
            <p:nvPr/>
          </p:nvGrpSpPr>
          <p:grpSpPr bwMode="auto">
            <a:xfrm>
              <a:off x="52" y="102"/>
              <a:ext cx="104" cy="4128"/>
              <a:chOff x="52" y="102"/>
              <a:chExt cx="104" cy="4128"/>
            </a:xfrm>
          </p:grpSpPr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52" y="1105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52" y="1250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52" y="1393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52" y="1538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52" y="1683"/>
                <a:ext cx="104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52" y="1826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52" y="1971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52" y="2115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52" y="2259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52" y="2403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52" y="2548"/>
                <a:ext cx="104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52" y="2692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52" y="2836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52" y="2980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52" y="3124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52" y="3269"/>
                <a:ext cx="104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52" y="3412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52" y="3557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52" y="3702"/>
                <a:ext cx="104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52" y="3845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52" y="3990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/>
            </p:nvSpPr>
            <p:spPr bwMode="auto">
              <a:xfrm>
                <a:off x="52" y="4133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/>
            </p:nvSpPr>
            <p:spPr bwMode="auto">
              <a:xfrm>
                <a:off x="52" y="102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52" y="246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52" y="391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auto">
              <a:xfrm>
                <a:off x="52" y="535"/>
                <a:ext cx="104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52" y="679"/>
                <a:ext cx="104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52" y="823"/>
                <a:ext cx="104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52" y="968"/>
                <a:ext cx="104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AR"/>
              </a:p>
            </p:txBody>
          </p:sp>
        </p:grpSp>
      </p:grpSp>
      <p:sp>
        <p:nvSpPr>
          <p:cNvPr id="1058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609600"/>
            <a:ext cx="84201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00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título patrón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1547813"/>
            <a:ext cx="8420100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382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98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6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46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</a:defRPr>
            </a:lvl1pPr>
          </a:lstStyle>
          <a:p>
            <a:pPr>
              <a:defRPr/>
            </a:pPr>
            <a:fld id="{9C0615A8-F252-4F99-825B-78FD2E73E7E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0.wmf"/><Relationship Id="rId3" Type="http://schemas.openxmlformats.org/officeDocument/2006/relationships/image" Target="../media/image31.wmf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6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39.png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5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8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7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6.wmf"/><Relationship Id="rId22" Type="http://schemas.openxmlformats.org/officeDocument/2006/relationships/image" Target="../media/image8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9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78.wmf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3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9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12.wmf"/><Relationship Id="rId26" Type="http://schemas.openxmlformats.org/officeDocument/2006/relationships/image" Target="../media/image116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8.png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9188" y="2357438"/>
            <a:ext cx="8420100" cy="1833562"/>
          </a:xfrm>
        </p:spPr>
        <p:txBody>
          <a:bodyPr/>
          <a:lstStyle/>
          <a:p>
            <a:pPr algn="ctr">
              <a:defRPr/>
            </a:pPr>
            <a:r>
              <a:rPr lang="es-ES_tradnl" dirty="0"/>
              <a:t>Método de Diferencias Finitas </a:t>
            </a:r>
            <a:br>
              <a:rPr lang="es-ES_tradnl" dirty="0"/>
            </a:br>
            <a:r>
              <a:rPr lang="es-ES_tradnl" dirty="0"/>
              <a:t>para </a:t>
            </a:r>
            <a:br>
              <a:rPr lang="es-ES_tradnl" dirty="0"/>
            </a:br>
            <a:r>
              <a:rPr lang="es-ES_tradnl" dirty="0"/>
              <a:t>Ecuaciones en Derivadas Parciales</a:t>
            </a:r>
            <a:br>
              <a:rPr lang="es-ES_tradnl" dirty="0"/>
            </a:br>
            <a:br>
              <a:rPr lang="es-ES_tradnl" dirty="0"/>
            </a:br>
            <a:br>
              <a:rPr lang="es-ES_tradnl" dirty="0"/>
            </a:br>
            <a:br>
              <a:rPr lang="es-ES_tradnl" dirty="0"/>
            </a:br>
            <a:r>
              <a:rPr lang="es-ES_tradnl" dirty="0"/>
              <a:t>Ecuaciones Elípticas y Parabólicas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s-A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AR"/>
          </a:p>
        </p:txBody>
      </p:sp>
      <p:pic>
        <p:nvPicPr>
          <p:cNvPr id="37892" name="Picture 4" descr="diapo4"/>
          <p:cNvPicPr>
            <a:picLocks noChangeAspect="1" noChangeArrowheads="1"/>
          </p:cNvPicPr>
          <p:nvPr/>
        </p:nvPicPr>
        <p:blipFill>
          <a:blip r:embed="rId2"/>
          <a:srcRect l="18494" t="32245" r="34645" b="34465"/>
          <a:stretch>
            <a:fillRect/>
          </a:stretch>
        </p:blipFill>
        <p:spPr bwMode="auto">
          <a:xfrm>
            <a:off x="508000" y="1557338"/>
            <a:ext cx="9051925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s-AR"/>
          </a:p>
        </p:txBody>
      </p:sp>
      <p:sp>
        <p:nvSpPr>
          <p:cNvPr id="5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AR"/>
          </a:p>
        </p:txBody>
      </p:sp>
      <p:pic>
        <p:nvPicPr>
          <p:cNvPr id="6155" name="Picture 4" descr="diapo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59125" y="-2619375"/>
            <a:ext cx="19318288" cy="129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stencil.wmf"/>
          <p:cNvPicPr>
            <a:picLocks noChangeAspect="1"/>
          </p:cNvPicPr>
          <p:nvPr/>
        </p:nvPicPr>
        <p:blipFill>
          <a:blip r:embed="rId4"/>
          <a:srcRect l="15350" t="7240" r="63387" b="47926"/>
          <a:stretch>
            <a:fillRect/>
          </a:stretch>
        </p:blipFill>
        <p:spPr bwMode="auto">
          <a:xfrm>
            <a:off x="2066925" y="1773238"/>
            <a:ext cx="3122613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285875" y="476250"/>
            <a:ext cx="7645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3200">
                <a:latin typeface="Impact" pitchFamily="34" charset="0"/>
              </a:rPr>
              <a:t>SUCESIVAS POSICIONES DEL OPERADOR</a:t>
            </a:r>
            <a:endParaRPr lang="es-AR" sz="3200">
              <a:latin typeface="Impact" pitchFamily="34" charset="0"/>
            </a:endParaRPr>
          </a:p>
        </p:txBody>
      </p:sp>
      <p:graphicFrame>
        <p:nvGraphicFramePr>
          <p:cNvPr id="6146" name="1 Objeto"/>
          <p:cNvGraphicFramePr>
            <a:graphicFrameLocks noChangeAspect="1"/>
          </p:cNvGraphicFramePr>
          <p:nvPr/>
        </p:nvGraphicFramePr>
        <p:xfrm>
          <a:off x="4897438" y="3352800"/>
          <a:ext cx="1111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101520" imgH="152280" progId="">
                  <p:embed/>
                </p:oleObj>
              </mc:Choice>
              <mc:Fallback>
                <p:oleObj name="Equation" r:id="rId5" imgW="101520" imgH="152280" progId="">
                  <p:embed/>
                  <p:pic>
                    <p:nvPicPr>
                      <p:cNvPr id="6146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3352800"/>
                        <a:ext cx="111125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2301875" y="5300663"/>
          <a:ext cx="30702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1371600" imgH="190440" progId="">
                  <p:embed/>
                </p:oleObj>
              </mc:Choice>
              <mc:Fallback>
                <p:oleObj name="Equation" r:id="rId7" imgW="1371600" imgH="190440" progId="">
                  <p:embed/>
                  <p:pic>
                    <p:nvPicPr>
                      <p:cNvPr id="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300663"/>
                        <a:ext cx="30702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3236913" y="5338763"/>
          <a:ext cx="30146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1346040" imgH="190440" progId="">
                  <p:embed/>
                </p:oleObj>
              </mc:Choice>
              <mc:Fallback>
                <p:oleObj name="Equation" r:id="rId9" imgW="1346040" imgH="190440" progId="">
                  <p:embed/>
                  <p:pic>
                    <p:nvPicPr>
                      <p:cNvPr id="4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5338763"/>
                        <a:ext cx="30146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2386013" y="5699125"/>
          <a:ext cx="28432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1" imgW="1269720" imgH="190440" progId="">
                  <p:embed/>
                </p:oleObj>
              </mc:Choice>
              <mc:Fallback>
                <p:oleObj name="Equation" r:id="rId11" imgW="1269720" imgH="190440" progId="">
                  <p:embed/>
                  <p:pic>
                    <p:nvPicPr>
                      <p:cNvPr id="7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5699125"/>
                        <a:ext cx="28432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3186113" y="5699125"/>
          <a:ext cx="28733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3" imgW="1282680" imgH="190440" progId="">
                  <p:embed/>
                </p:oleObj>
              </mc:Choice>
              <mc:Fallback>
                <p:oleObj name="Equation" r:id="rId13" imgW="1282680" imgH="190440" progId="">
                  <p:embed/>
                  <p:pic>
                    <p:nvPicPr>
                      <p:cNvPr id="8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5699125"/>
                        <a:ext cx="28733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4187825" y="5661025"/>
          <a:ext cx="287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5" imgW="1282680" imgH="190440" progId="">
                  <p:embed/>
                </p:oleObj>
              </mc:Choice>
              <mc:Fallback>
                <p:oleObj name="Equation" r:id="rId15" imgW="1282680" imgH="190440" progId="">
                  <p:embed/>
                  <p:pic>
                    <p:nvPicPr>
                      <p:cNvPr id="9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5661025"/>
                        <a:ext cx="28717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5421313" y="5661025"/>
          <a:ext cx="28717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7" imgW="1282680" imgH="190440" progId="">
                  <p:embed/>
                </p:oleObj>
              </mc:Choice>
              <mc:Fallback>
                <p:oleObj name="Equation" r:id="rId17" imgW="1282680" imgH="190440" progId="">
                  <p:embed/>
                  <p:pic>
                    <p:nvPicPr>
                      <p:cNvPr id="10" name="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5661025"/>
                        <a:ext cx="28717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10643 -0.005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42 -0.00509 L -0.00017 0.120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077 L 0.10226 0.1207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26 0.12077 L 0.20469 0.1207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12077 L 0.29914 0.1207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sz="4000"/>
              <a:t>Sistema de Ecuaciones Resultante</a:t>
            </a:r>
          </a:p>
        </p:txBody>
      </p:sp>
      <p:graphicFrame>
        <p:nvGraphicFramePr>
          <p:cNvPr id="7170" name="17 Objeto"/>
          <p:cNvGraphicFramePr>
            <a:graphicFrameLocks noChangeAspect="1"/>
          </p:cNvGraphicFramePr>
          <p:nvPr/>
        </p:nvGraphicFramePr>
        <p:xfrm>
          <a:off x="1363663" y="2565400"/>
          <a:ext cx="30146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346040" imgH="190440" progId="">
                  <p:embed/>
                </p:oleObj>
              </mc:Choice>
              <mc:Fallback>
                <p:oleObj name="Equation" r:id="rId3" imgW="1346040" imgH="190440" progId="">
                  <p:embed/>
                  <p:pic>
                    <p:nvPicPr>
                      <p:cNvPr id="7170" name="1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565400"/>
                        <a:ext cx="30146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18 Objeto"/>
          <p:cNvGraphicFramePr>
            <a:graphicFrameLocks noChangeAspect="1"/>
          </p:cNvGraphicFramePr>
          <p:nvPr/>
        </p:nvGraphicFramePr>
        <p:xfrm>
          <a:off x="1443038" y="2924175"/>
          <a:ext cx="284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269720" imgH="190440" progId="">
                  <p:embed/>
                </p:oleObj>
              </mc:Choice>
              <mc:Fallback>
                <p:oleObj name="Equation" r:id="rId5" imgW="1269720" imgH="190440" progId="">
                  <p:embed/>
                  <p:pic>
                    <p:nvPicPr>
                      <p:cNvPr id="7171" name="1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2924175"/>
                        <a:ext cx="2844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19 Objeto"/>
          <p:cNvGraphicFramePr>
            <a:graphicFrameLocks noChangeAspect="1"/>
          </p:cNvGraphicFramePr>
          <p:nvPr/>
        </p:nvGraphicFramePr>
        <p:xfrm>
          <a:off x="1443038" y="3357563"/>
          <a:ext cx="28717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282680" imgH="190440" progId="">
                  <p:embed/>
                </p:oleObj>
              </mc:Choice>
              <mc:Fallback>
                <p:oleObj name="Equation" r:id="rId7" imgW="1282680" imgH="190440" progId="">
                  <p:embed/>
                  <p:pic>
                    <p:nvPicPr>
                      <p:cNvPr id="7172" name="1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357563"/>
                        <a:ext cx="28717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20 Objeto"/>
          <p:cNvGraphicFramePr>
            <a:graphicFrameLocks noChangeAspect="1"/>
          </p:cNvGraphicFramePr>
          <p:nvPr/>
        </p:nvGraphicFramePr>
        <p:xfrm>
          <a:off x="1363663" y="3789363"/>
          <a:ext cx="28717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282680" imgH="190440" progId="">
                  <p:embed/>
                </p:oleObj>
              </mc:Choice>
              <mc:Fallback>
                <p:oleObj name="Equation" r:id="rId9" imgW="1282680" imgH="190440" progId="">
                  <p:embed/>
                  <p:pic>
                    <p:nvPicPr>
                      <p:cNvPr id="7173" name="2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789363"/>
                        <a:ext cx="28717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22 Objeto"/>
          <p:cNvGraphicFramePr>
            <a:graphicFrameLocks noChangeAspect="1"/>
          </p:cNvGraphicFramePr>
          <p:nvPr/>
        </p:nvGraphicFramePr>
        <p:xfrm>
          <a:off x="1363663" y="4259263"/>
          <a:ext cx="28717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1282680" imgH="190440" progId="">
                  <p:embed/>
                </p:oleObj>
              </mc:Choice>
              <mc:Fallback>
                <p:oleObj name="Equation" r:id="rId11" imgW="1282680" imgH="190440" progId="">
                  <p:embed/>
                  <p:pic>
                    <p:nvPicPr>
                      <p:cNvPr id="7174" name="2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4259263"/>
                        <a:ext cx="28717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23 Objeto"/>
          <p:cNvGraphicFramePr>
            <a:graphicFrameLocks noChangeAspect="1"/>
          </p:cNvGraphicFramePr>
          <p:nvPr/>
        </p:nvGraphicFramePr>
        <p:xfrm>
          <a:off x="1363663" y="2171700"/>
          <a:ext cx="30718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1371600" imgH="190440" progId="">
                  <p:embed/>
                </p:oleObj>
              </mc:Choice>
              <mc:Fallback>
                <p:oleObj name="Equation" r:id="rId13" imgW="1371600" imgH="190440" progId="">
                  <p:embed/>
                  <p:pic>
                    <p:nvPicPr>
                      <p:cNvPr id="7175" name="2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171700"/>
                        <a:ext cx="30718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24 Marcador de contenido"/>
          <p:cNvSpPr>
            <a:spLocks noGrp="1"/>
          </p:cNvSpPr>
          <p:nvPr>
            <p:ph idx="1"/>
          </p:nvPr>
        </p:nvSpPr>
        <p:spPr>
          <a:xfrm>
            <a:off x="350838" y="2205038"/>
            <a:ext cx="6318250" cy="71437"/>
          </a:xfrm>
        </p:spPr>
        <p:txBody>
          <a:bodyPr/>
          <a:lstStyle/>
          <a:p>
            <a:pPr>
              <a:defRPr/>
            </a:pPr>
            <a:endParaRPr lang="es-AR"/>
          </a:p>
        </p:txBody>
      </p:sp>
      <p:pic>
        <p:nvPicPr>
          <p:cNvPr id="28695" name="Picture 2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602163" y="3686175"/>
            <a:ext cx="4795837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4862513" y="2844800"/>
            <a:ext cx="4513262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dirty="0"/>
              <a:t>Formulación Matricial del Sistema denominando u=</a:t>
            </a:r>
            <a:r>
              <a:rPr lang="es-ES" sz="2800" b="1" dirty="0">
                <a:latin typeface="GreekS" pitchFamily="2" charset="0"/>
                <a:cs typeface="GreekS" pitchFamily="2" charset="0"/>
              </a:rPr>
              <a:t>Y</a:t>
            </a:r>
            <a:r>
              <a:rPr lang="es-ES" dirty="0"/>
              <a:t>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b="1">
                <a:latin typeface="Arial Narrow" pitchFamily="34" charset="0"/>
              </a:rPr>
              <a:t>Sistema de Ecuaciones Resultante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51000" y="2422525"/>
          <a:ext cx="6604000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cuación" r:id="rId3" imgW="2959100" imgH="1397000" progId="Equation.3">
                  <p:embed/>
                </p:oleObj>
              </mc:Choice>
              <mc:Fallback>
                <p:oleObj name="Ecuación" r:id="rId3" imgW="2959100" imgH="139700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422525"/>
                        <a:ext cx="6604000" cy="287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052513"/>
            <a:ext cx="8915400" cy="5184775"/>
          </a:xfrm>
        </p:spPr>
        <p:txBody>
          <a:bodyPr/>
          <a:lstStyle/>
          <a:p>
            <a:pPr eaLnBrk="1" hangingPunct="1">
              <a:defRPr/>
            </a:pPr>
            <a:endParaRPr lang="es-A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338" y="1268413"/>
            <a:ext cx="8915400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&gt;&gt; A=[-4 1 1 0 0 0;1 -4 0 1 0 0; 1 0 -4 1 0 0;0 1 1 -4 1 0;0 0 0 1 -4 1; 0 0 0 0 1 -4]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A =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 -4     1     1     0     0     0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  1    -4     0     1     0     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  1     0    -4     1     0     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  0     1     1    -4     1     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  0     0     0     1    -4     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  0     0     0     0     1    -4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&gt;&gt; b=[-50;-60; -10; 0; -30; -45]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b =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-50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-60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-10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  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-30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-45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&gt;&gt; psi=</a:t>
            </a:r>
            <a:r>
              <a:rPr lang="es-ES" sz="1000" dirty="0" err="1"/>
              <a:t>inv</a:t>
            </a:r>
            <a:r>
              <a:rPr lang="es-ES" sz="1000" dirty="0"/>
              <a:t>(A)*b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psi =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21.0090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23.2681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10.7681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12.0633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14.2169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   14.8042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000" dirty="0"/>
              <a:t>0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61988" y="260350"/>
            <a:ext cx="8736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AR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84200" y="188913"/>
            <a:ext cx="881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3200">
                <a:solidFill>
                  <a:srgbClr val="FF0000"/>
                </a:solidFill>
              </a:rPr>
              <a:t>Resolución del Sistema en MATLAB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b="1">
                <a:latin typeface="Arial Narrow" pitchFamily="34" charset="0"/>
              </a:rPr>
              <a:t>Solución del Sistema de Ecuaciones</a:t>
            </a:r>
          </a:p>
        </p:txBody>
      </p:sp>
      <p:graphicFrame>
        <p:nvGraphicFramePr>
          <p:cNvPr id="921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457575" y="1628775"/>
          <a:ext cx="2989263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cuación" r:id="rId3" imgW="927100" imgH="1498600" progId="Equation.3">
                  <p:embed/>
                </p:oleObj>
              </mc:Choice>
              <mc:Fallback>
                <p:oleObj name="Ecuación" r:id="rId3" imgW="927100" imgH="1498600" progId="Equation.3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1628775"/>
                        <a:ext cx="2989263" cy="446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15888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4000">
                <a:latin typeface="Arial Narrow" pitchFamily="34" charset="0"/>
              </a:rPr>
              <a:t>Valores de la función de corriente</a:t>
            </a:r>
            <a:r>
              <a:rPr lang="es-ES" sz="4000"/>
              <a:t> </a:t>
            </a:r>
            <a:r>
              <a:rPr lang="es-ES" sz="4000" b="1">
                <a:latin typeface="GreekC" pitchFamily="2" charset="0"/>
              </a:rPr>
              <a:t>Y </a:t>
            </a:r>
            <a:br>
              <a:rPr lang="es-ES" sz="4000" b="1">
                <a:latin typeface="GreekC" pitchFamily="2" charset="0"/>
              </a:rPr>
            </a:br>
            <a:r>
              <a:rPr lang="es-ES" sz="4000">
                <a:latin typeface="Arial Narrow" pitchFamily="34" charset="0"/>
              </a:rPr>
              <a:t>en la</a:t>
            </a:r>
            <a:r>
              <a:rPr lang="es-ES" sz="3200">
                <a:latin typeface="Arial Narrow" pitchFamily="34" charset="0"/>
              </a:rPr>
              <a:t> </a:t>
            </a:r>
            <a:r>
              <a:rPr lang="es-ES" sz="4000">
                <a:latin typeface="Arial Narrow" pitchFamily="34" charset="0"/>
              </a:rPr>
              <a:t>grilla discreta</a:t>
            </a:r>
            <a:endParaRPr lang="es-ES" sz="4000">
              <a:latin typeface="GreekC" pitchFamily="2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AR"/>
          </a:p>
        </p:txBody>
      </p:sp>
      <p:pic>
        <p:nvPicPr>
          <p:cNvPr id="39940" name="Picture 4" descr="diapo12"/>
          <p:cNvPicPr>
            <a:picLocks noChangeAspect="1" noChangeArrowheads="1"/>
          </p:cNvPicPr>
          <p:nvPr/>
        </p:nvPicPr>
        <p:blipFill>
          <a:blip r:embed="rId2"/>
          <a:srcRect l="10417" t="15952" r="14456" b="32245"/>
          <a:stretch>
            <a:fillRect/>
          </a:stretch>
        </p:blipFill>
        <p:spPr bwMode="auto">
          <a:xfrm>
            <a:off x="-585788" y="1268413"/>
            <a:ext cx="1088866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s-A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AR"/>
          </a:p>
        </p:txBody>
      </p:sp>
      <p:pic>
        <p:nvPicPr>
          <p:cNvPr id="40964" name="Picture 4" descr="diapo13"/>
          <p:cNvPicPr>
            <a:picLocks noChangeAspect="1" noChangeArrowheads="1"/>
          </p:cNvPicPr>
          <p:nvPr/>
        </p:nvPicPr>
        <p:blipFill>
          <a:blip r:embed="rId2"/>
          <a:srcRect l="10417" t="14485" r="13649" b="32245"/>
          <a:stretch>
            <a:fillRect/>
          </a:stretch>
        </p:blipFill>
        <p:spPr bwMode="auto">
          <a:xfrm>
            <a:off x="-663575" y="1125538"/>
            <a:ext cx="110013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b="1">
                <a:solidFill>
                  <a:schemeClr val="bg1"/>
                </a:solidFill>
              </a:rPr>
              <a:t>EDP parabólicas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0938" y="1195388"/>
            <a:ext cx="8420100" cy="4903787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endParaRPr lang="es-AR" sz="2400"/>
          </a:p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endParaRPr lang="es-AR" sz="2400"/>
          </a:p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r>
              <a:rPr lang="es-AR" sz="2400"/>
              <a:t>Las ecuaciones parabólicas se emplean para caracterizar problemas dependientes del tiempo y el espacio</a:t>
            </a:r>
          </a:p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endParaRPr lang="es-AR" sz="2400"/>
          </a:p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r>
              <a:rPr lang="es-AR" sz="2400"/>
              <a:t>Un ejemplo:</a:t>
            </a:r>
          </a:p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endParaRPr lang="es-AR" sz="2400"/>
          </a:p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endParaRPr lang="es-AR" sz="2400"/>
          </a:p>
          <a:p>
            <a:pPr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AR" sz="2400"/>
              <a:t>     	ECUACIÓN DE CONDUCCIÓN DE CALOR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" sz="2400"/>
              <a:t>    </a:t>
            </a:r>
            <a:endParaRPr lang="es-ES_tradnl" sz="2400"/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" sz="2000"/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" sz="200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s-AR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751013" y="4416425"/>
            <a:ext cx="3087687" cy="776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1206500" y="508000"/>
            <a:ext cx="8712200" cy="676275"/>
          </a:xfrm>
        </p:spPr>
        <p:txBody>
          <a:bodyPr/>
          <a:lstStyle/>
          <a:p>
            <a:pPr>
              <a:defRPr/>
            </a:pPr>
            <a:r>
              <a:rPr lang="es-ES_tradnl" b="1">
                <a:solidFill>
                  <a:schemeClr val="bg1"/>
                </a:solidFill>
              </a:rPr>
              <a:t>Ecuación de Conducción del Calor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12850" y="1238250"/>
            <a:ext cx="8420100" cy="4903788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" sz="2400"/>
              <a:t>    </a:t>
            </a:r>
            <a:r>
              <a:rPr lang="es-AR" sz="2400"/>
              <a:t>Se puede usar la conservación de calor para desarrollar un balance de energía en un elemento diferencial de una barra larga y delgada aislada, considerando la cantidad de calor que se almacena en un periodo de tiempo Δt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" sz="2400"/>
          </a:p>
          <a:p>
            <a:pPr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" sz="2400"/>
              <a:t> 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240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AR" sz="2400"/>
              <a:t>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AR" sz="2400"/>
              <a:t>    Se llega a: </a:t>
            </a:r>
            <a:r>
              <a:rPr lang="es-ES_tradnl" sz="2400"/>
              <a:t>	</a:t>
            </a:r>
            <a:endParaRPr lang="es-ES_tradnl" sz="2400">
              <a:effectLst/>
            </a:endParaRPr>
          </a:p>
          <a:p>
            <a:pPr algn="ctr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ES_tradnl" sz="2400"/>
              <a:t>                                         en la que </a:t>
            </a:r>
            <a:r>
              <a:rPr lang="es-ES_tradnl" sz="2400" b="1">
                <a:latin typeface="GreekC" pitchFamily="2" charset="0"/>
              </a:rPr>
              <a:t>a</a:t>
            </a:r>
            <a:r>
              <a:rPr lang="es-ES_tradnl" sz="2400"/>
              <a:t>  es el coeficiente</a:t>
            </a:r>
          </a:p>
          <a:p>
            <a:pPr algn="ctr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ES_tradnl" sz="2400"/>
              <a:t>                                      de difusividad térmica, que</a:t>
            </a:r>
          </a:p>
          <a:p>
            <a:pPr algn="ctr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ES_tradnl" sz="2400"/>
              <a:t>                                              depende del material de la barra  </a:t>
            </a:r>
          </a:p>
          <a:p>
            <a:pPr algn="ctr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ES_tradnl" sz="2400"/>
              <a:t>           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" sz="2000"/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" sz="2000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s-AR"/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1782763" y="4421188"/>
          <a:ext cx="3175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cuación" r:id="rId3" imgW="952200" imgH="228600" progId="Equation.3">
                  <p:embed/>
                </p:oleObj>
              </mc:Choice>
              <mc:Fallback>
                <p:oleObj name="Ecuación" r:id="rId3" imgW="952200" imgH="228600" progId="Equation.3">
                  <p:embed/>
                  <p:pic>
                    <p:nvPicPr>
                      <p:cNvPr id="102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4421188"/>
                        <a:ext cx="317500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s-AR"/>
          </a:p>
        </p:txBody>
      </p: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3276600" y="2513013"/>
            <a:ext cx="3944938" cy="1092200"/>
            <a:chOff x="3239" y="3082"/>
            <a:chExt cx="2485" cy="688"/>
          </a:xfrm>
        </p:grpSpPr>
        <p:sp>
          <p:nvSpPr>
            <p:cNvPr id="78857" name="AutoShape 9"/>
            <p:cNvSpPr>
              <a:spLocks noChangeArrowheads="1"/>
            </p:cNvSpPr>
            <p:nvPr/>
          </p:nvSpPr>
          <p:spPr bwMode="auto">
            <a:xfrm rot="-2523505">
              <a:off x="3239" y="3493"/>
              <a:ext cx="633" cy="246"/>
            </a:xfrm>
            <a:prstGeom prst="parallelogram">
              <a:avLst>
                <a:gd name="adj" fmla="val 64329"/>
              </a:avLst>
            </a:prstGeom>
            <a:solidFill>
              <a:srgbClr val="FF0000">
                <a:alpha val="49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3508" y="3587"/>
              <a:ext cx="1828" cy="183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3271" y="3082"/>
              <a:ext cx="5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s-ES" sz="1600" i="1">
                  <a:effectLst/>
                </a:rPr>
                <a:t>Caliente</a:t>
              </a:r>
              <a:endParaRPr lang="es-ES" sz="1600" baseline="-25000">
                <a:effectLst/>
              </a:endParaRPr>
            </a:p>
          </p:txBody>
        </p:sp>
        <p:sp>
          <p:nvSpPr>
            <p:cNvPr id="10255" name="Text Box 12"/>
            <p:cNvSpPr txBox="1">
              <a:spLocks noChangeArrowheads="1"/>
            </p:cNvSpPr>
            <p:nvPr/>
          </p:nvSpPr>
          <p:spPr bwMode="auto">
            <a:xfrm>
              <a:off x="5269" y="3082"/>
              <a:ext cx="3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s-ES" sz="1600" i="1">
                  <a:effectLst/>
                </a:rPr>
                <a:t>Frio</a:t>
              </a:r>
              <a:endParaRPr lang="es-ES" sz="1600" baseline="-25000">
                <a:effectLst/>
              </a:endParaRPr>
            </a:p>
          </p:txBody>
        </p:sp>
        <p:sp>
          <p:nvSpPr>
            <p:cNvPr id="78861" name="AutoShape 13"/>
            <p:cNvSpPr>
              <a:spLocks noChangeArrowheads="1"/>
            </p:cNvSpPr>
            <p:nvPr/>
          </p:nvSpPr>
          <p:spPr bwMode="auto">
            <a:xfrm rot="-2523505">
              <a:off x="5091" y="3492"/>
              <a:ext cx="633" cy="246"/>
            </a:xfrm>
            <a:prstGeom prst="parallelogram">
              <a:avLst>
                <a:gd name="adj" fmla="val 64329"/>
              </a:avLst>
            </a:prstGeom>
            <a:solidFill>
              <a:schemeClr val="accent1">
                <a:alpha val="50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AR"/>
            </a:p>
          </p:txBody>
        </p:sp>
      </p:grpSp>
      <p:sp>
        <p:nvSpPr>
          <p:cNvPr id="10249" name="Text Box 16"/>
          <p:cNvSpPr txBox="1">
            <a:spLocks noChangeArrowheads="1"/>
          </p:cNvSpPr>
          <p:nvPr/>
        </p:nvSpPr>
        <p:spPr bwMode="auto">
          <a:xfrm>
            <a:off x="1436688" y="5349875"/>
            <a:ext cx="841375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s-ES">
                <a:effectLst/>
              </a:rPr>
              <a:t>Para unas dadas </a:t>
            </a:r>
            <a:r>
              <a:rPr lang="es-ES" b="1">
                <a:effectLst/>
              </a:rPr>
              <a:t>condiciones iniciales y de contorno </a:t>
            </a:r>
            <a:r>
              <a:rPr lang="es-ES">
                <a:effectLst/>
              </a:rPr>
              <a:t>la solución de esta EDP parabólica permite conocer la temperatura en cualquier posición de la barra y para cualquier instante : </a:t>
            </a:r>
            <a:r>
              <a:rPr lang="es-ES" b="1">
                <a:effectLst/>
              </a:rPr>
              <a:t>u(x,t)</a:t>
            </a:r>
          </a:p>
          <a:p>
            <a:r>
              <a:rPr lang="es-ES">
                <a:effectLst/>
              </a:rPr>
              <a:t>con </a:t>
            </a:r>
            <a:r>
              <a:rPr lang="es-ES" b="1">
                <a:effectLst/>
              </a:rPr>
              <a:t>0 &lt; x &lt; L</a:t>
            </a:r>
            <a:r>
              <a:rPr lang="es-ES">
                <a:effectLst/>
              </a:rPr>
              <a:t>     ;      </a:t>
            </a:r>
            <a:r>
              <a:rPr lang="es-ES" b="1">
                <a:effectLst/>
              </a:rPr>
              <a:t>t &gt; 0</a:t>
            </a:r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3721100" y="3886200"/>
            <a:ext cx="2959100" cy="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0251" name="Text Box 20"/>
          <p:cNvSpPr txBox="1">
            <a:spLocks noChangeArrowheads="1"/>
          </p:cNvSpPr>
          <p:nvPr/>
        </p:nvSpPr>
        <p:spPr bwMode="auto">
          <a:xfrm>
            <a:off x="4953000" y="3873500"/>
            <a:ext cx="698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effectLst/>
              </a:rPr>
              <a:t>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162175" y="2986088"/>
            <a:ext cx="6288088" cy="6683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93800" y="1387475"/>
            <a:ext cx="8420100" cy="4903788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r>
              <a:rPr lang="es-ES" sz="2400" dirty="0"/>
              <a:t>Una ecuación diferencial en la que aparecen dos o más variables independientes se llama </a:t>
            </a:r>
            <a:r>
              <a:rPr lang="es-ES" sz="2400" i="1" dirty="0"/>
              <a:t>ecuación en derivadas parciales (EDP).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" sz="2400" dirty="0"/>
              <a:t> </a:t>
            </a:r>
          </a:p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r>
              <a:rPr lang="es-ES_tradnl" sz="2400" dirty="0"/>
              <a:t>EDP de orden 2, lineal y de coeficientes constantes: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_tradnl" sz="2400" dirty="0"/>
          </a:p>
          <a:p>
            <a:pPr algn="ctr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ES_tradnl" sz="2400" dirty="0"/>
              <a:t>	</a:t>
            </a:r>
            <a:r>
              <a:rPr lang="es-ES_tradnl" sz="2400" dirty="0" err="1">
                <a:effectLst/>
              </a:rPr>
              <a:t>A.</a:t>
            </a:r>
            <a:r>
              <a:rPr lang="es-ES_tradnl" sz="2400" b="1" dirty="0" err="1">
                <a:effectLst/>
              </a:rPr>
              <a:t>u</a:t>
            </a:r>
            <a:r>
              <a:rPr lang="es-ES_tradnl" sz="2400" baseline="-25000" dirty="0" err="1">
                <a:effectLst/>
              </a:rPr>
              <a:t>xx</a:t>
            </a:r>
            <a:r>
              <a:rPr lang="es-ES_tradnl" sz="2400" dirty="0" err="1">
                <a:effectLst/>
              </a:rPr>
              <a:t>+B.</a:t>
            </a:r>
            <a:r>
              <a:rPr lang="es-ES_tradnl" sz="2400" b="1" dirty="0" err="1">
                <a:effectLst/>
              </a:rPr>
              <a:t>u</a:t>
            </a:r>
            <a:r>
              <a:rPr lang="es-ES_tradnl" sz="2400" baseline="-25000" dirty="0" err="1">
                <a:effectLst/>
              </a:rPr>
              <a:t>xy</a:t>
            </a:r>
            <a:r>
              <a:rPr lang="es-ES_tradnl" sz="2400" dirty="0" err="1">
                <a:effectLst/>
              </a:rPr>
              <a:t>+C.</a:t>
            </a:r>
            <a:r>
              <a:rPr lang="es-ES_tradnl" sz="2400" b="1" dirty="0" err="1">
                <a:effectLst/>
              </a:rPr>
              <a:t>u</a:t>
            </a:r>
            <a:r>
              <a:rPr lang="es-ES_tradnl" sz="2400" baseline="-25000" dirty="0" err="1">
                <a:effectLst/>
              </a:rPr>
              <a:t>yy</a:t>
            </a:r>
            <a:r>
              <a:rPr lang="es-ES_tradnl" sz="2400" dirty="0" err="1">
                <a:effectLst/>
              </a:rPr>
              <a:t>+D.</a:t>
            </a:r>
            <a:r>
              <a:rPr lang="es-ES_tradnl" sz="2400" b="1" dirty="0" err="1">
                <a:effectLst/>
              </a:rPr>
              <a:t>u</a:t>
            </a:r>
            <a:r>
              <a:rPr lang="es-ES_tradnl" sz="2400" baseline="-25000" dirty="0" err="1">
                <a:effectLst/>
              </a:rPr>
              <a:t>x</a:t>
            </a:r>
            <a:r>
              <a:rPr lang="es-ES_tradnl" sz="2400" dirty="0" err="1">
                <a:effectLst/>
              </a:rPr>
              <a:t>+E.</a:t>
            </a:r>
            <a:r>
              <a:rPr lang="es-ES_tradnl" sz="2400" b="1" dirty="0" err="1">
                <a:effectLst/>
              </a:rPr>
              <a:t>u</a:t>
            </a:r>
            <a:r>
              <a:rPr lang="es-ES_tradnl" sz="2400" baseline="-25000" dirty="0" err="1">
                <a:effectLst/>
              </a:rPr>
              <a:t>y</a:t>
            </a:r>
            <a:r>
              <a:rPr lang="es-ES_tradnl" sz="2400" dirty="0" err="1">
                <a:effectLst/>
              </a:rPr>
              <a:t>+F.</a:t>
            </a:r>
            <a:r>
              <a:rPr lang="es-ES_tradnl" sz="2400" b="1" dirty="0" err="1">
                <a:effectLst/>
              </a:rPr>
              <a:t>u</a:t>
            </a:r>
            <a:r>
              <a:rPr lang="es-ES_tradnl" sz="2400" dirty="0">
                <a:effectLst/>
              </a:rPr>
              <a:t>=G</a:t>
            </a:r>
          </a:p>
          <a:p>
            <a:pPr algn="ctr"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_tradnl" sz="2400" dirty="0">
              <a:effectLst/>
            </a:endParaRPr>
          </a:p>
          <a:p>
            <a:pPr algn="ctr"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_tradnl" sz="2400" dirty="0"/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" sz="2000" dirty="0"/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" sz="2000" dirty="0"/>
          </a:p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r>
              <a:rPr lang="es-ES_tradnl" sz="2400" dirty="0"/>
              <a:t>Clasificación:</a:t>
            </a:r>
          </a:p>
          <a:p>
            <a:pPr lvl="1">
              <a:lnSpc>
                <a:spcPct val="80000"/>
              </a:lnSpc>
              <a:buClr>
                <a:srgbClr val="0033CC"/>
              </a:buClr>
              <a:defRPr/>
            </a:pPr>
            <a:r>
              <a:rPr lang="es-ES" sz="2000" dirty="0"/>
              <a:t>Si B</a:t>
            </a:r>
            <a:r>
              <a:rPr lang="es-ES" sz="2000" baseline="30000" dirty="0"/>
              <a:t>2</a:t>
            </a:r>
            <a:r>
              <a:rPr lang="es-ES" sz="2000" dirty="0"/>
              <a:t> – 4.A.C &lt; 0 , la ecuación se llama </a:t>
            </a:r>
            <a:r>
              <a:rPr lang="es-ES" sz="2000" i="1" dirty="0"/>
              <a:t>elíptica</a:t>
            </a:r>
            <a:r>
              <a:rPr lang="es-ES" sz="2000" dirty="0"/>
              <a:t>       </a:t>
            </a:r>
          </a:p>
          <a:p>
            <a:pPr lvl="1">
              <a:lnSpc>
                <a:spcPct val="80000"/>
              </a:lnSpc>
              <a:buClr>
                <a:srgbClr val="0033CC"/>
              </a:buClr>
              <a:defRPr/>
            </a:pPr>
            <a:r>
              <a:rPr lang="es-ES" sz="2000" dirty="0"/>
              <a:t>Si B</a:t>
            </a:r>
            <a:r>
              <a:rPr lang="es-ES" sz="2000" baseline="30000" dirty="0"/>
              <a:t>2</a:t>
            </a:r>
            <a:r>
              <a:rPr lang="es-ES" sz="2000" dirty="0"/>
              <a:t> – 4.A.C = 0 , la ecuación se llama </a:t>
            </a:r>
            <a:r>
              <a:rPr lang="es-ES" sz="2000" i="1" dirty="0"/>
              <a:t>parabólica</a:t>
            </a:r>
            <a:r>
              <a:rPr lang="es-ES" sz="2000" dirty="0"/>
              <a:t>         </a:t>
            </a:r>
          </a:p>
          <a:p>
            <a:pPr lvl="1">
              <a:lnSpc>
                <a:spcPct val="80000"/>
              </a:lnSpc>
              <a:buClr>
                <a:srgbClr val="0033CC"/>
              </a:buClr>
              <a:defRPr/>
            </a:pPr>
            <a:r>
              <a:rPr lang="es-ES" sz="2000" dirty="0"/>
              <a:t>Si B</a:t>
            </a:r>
            <a:r>
              <a:rPr lang="es-ES" sz="2000" baseline="30000" dirty="0"/>
              <a:t>2</a:t>
            </a:r>
            <a:r>
              <a:rPr lang="es-ES" sz="2000" dirty="0"/>
              <a:t> – 4.A.C &gt; 0 , la ecuación se llama </a:t>
            </a:r>
            <a:r>
              <a:rPr lang="es-ES" sz="2000" i="1" dirty="0"/>
              <a:t>hiperbólica</a:t>
            </a:r>
            <a:r>
              <a:rPr lang="es-ES" sz="2000" dirty="0"/>
              <a:t>         </a:t>
            </a:r>
          </a:p>
          <a:p>
            <a:pPr lvl="1">
              <a:lnSpc>
                <a:spcPct val="170000"/>
              </a:lnSpc>
              <a:buFont typeface="Monotype Sorts" pitchFamily="2" charset="2"/>
              <a:buNone/>
              <a:defRPr/>
            </a:pPr>
            <a:endParaRPr lang="es-ES_tradnl" sz="2000" dirty="0"/>
          </a:p>
          <a:p>
            <a:pPr>
              <a:lnSpc>
                <a:spcPct val="130000"/>
              </a:lnSpc>
              <a:buFont typeface="Monotype Sorts" pitchFamily="2" charset="2"/>
              <a:buNone/>
              <a:defRPr/>
            </a:pPr>
            <a:endParaRPr lang="es-ES_tradnl" sz="2400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s-AR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789113" y="3952875"/>
          <a:ext cx="71389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cuación" r:id="rId3" imgW="4038480" imgH="444240" progId="Equation.3">
                  <p:embed/>
                </p:oleObj>
              </mc:Choice>
              <mc:Fallback>
                <p:oleObj name="Ecuación" r:id="rId3" imgW="4038480" imgH="44424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3952875"/>
                        <a:ext cx="713898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2259013" y="5141913"/>
            <a:ext cx="4852987" cy="685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300413" y="1912938"/>
            <a:ext cx="2895600" cy="6445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title"/>
          </p:nvPr>
        </p:nvSpPr>
        <p:spPr>
          <a:xfrm>
            <a:off x="1238250" y="546100"/>
            <a:ext cx="8420100" cy="676275"/>
          </a:xfrm>
        </p:spPr>
        <p:txBody>
          <a:bodyPr/>
          <a:lstStyle/>
          <a:p>
            <a:pPr>
              <a:defRPr/>
            </a:pPr>
            <a:r>
              <a:rPr lang="es-ES_tradnl"/>
              <a:t>Condición Inicial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00150" y="830263"/>
            <a:ext cx="8420100" cy="5513387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_tradnl" sz="2400"/>
          </a:p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r>
              <a:rPr lang="es-ES_tradnl" sz="2800"/>
              <a:t>Temperatura de la barra para t=0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280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ES_tradnl" sz="2800"/>
              <a:t>                             </a:t>
            </a:r>
            <a:r>
              <a:rPr lang="es-ES_tradnl" sz="2800">
                <a:effectLst/>
              </a:rPr>
              <a:t>u(x, 0) = f(x)</a:t>
            </a:r>
            <a:br>
              <a:rPr lang="es-ES_tradnl" sz="2800"/>
            </a:br>
            <a:endParaRPr lang="es-ES_tradnl" sz="280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ES_tradnl" sz="2800"/>
              <a:t>    (constante o función de la posición)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_tradnl" sz="280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_tradnl" sz="280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_tradnl" sz="2800"/>
          </a:p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r>
              <a:rPr lang="es-ES_tradnl" sz="2800"/>
              <a:t>Temperatura de la barra en los extremos x=0 ; x=L</a:t>
            </a:r>
            <a:r>
              <a:rPr lang="es-ES_tradnl" sz="2800">
                <a:effectLst/>
              </a:rPr>
              <a:t>	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2800">
              <a:effectLst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ES_tradnl" sz="2800">
                <a:effectLst/>
              </a:rPr>
              <a:t>                  u(0, t) =T</a:t>
            </a:r>
            <a:r>
              <a:rPr lang="es-ES_tradnl" sz="2800" baseline="-25000">
                <a:effectLst/>
              </a:rPr>
              <a:t>0</a:t>
            </a:r>
            <a:r>
              <a:rPr lang="es-ES_tradnl" sz="2800">
                <a:effectLst/>
              </a:rPr>
              <a:t>      u(L, t) = T</a:t>
            </a:r>
            <a:r>
              <a:rPr lang="es-ES_tradnl" sz="2800" baseline="-25000">
                <a:effectLst/>
              </a:rPr>
              <a:t>L</a:t>
            </a:r>
            <a:r>
              <a:rPr lang="es-ES_tradnl" sz="2800">
                <a:effectLst/>
              </a:rPr>
              <a:t> </a:t>
            </a:r>
            <a:br>
              <a:rPr lang="es-ES_tradnl" sz="2800">
                <a:effectLst/>
              </a:rPr>
            </a:br>
            <a:endParaRPr lang="es-ES_tradnl" sz="2800"/>
          </a:p>
          <a:p>
            <a:pPr>
              <a:lnSpc>
                <a:spcPct val="80000"/>
              </a:lnSpc>
              <a:defRPr/>
            </a:pPr>
            <a:endParaRPr lang="es-ES_tradnl" sz="2400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174750" y="3771900"/>
            <a:ext cx="84201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00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_tradnl" sz="4400">
                <a:solidFill>
                  <a:schemeClr val="tx2"/>
                </a:solidFill>
                <a:effectLst/>
              </a:rPr>
              <a:t>Condiciones de Contorno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609600"/>
            <a:ext cx="8820150" cy="676275"/>
          </a:xfrm>
        </p:spPr>
        <p:txBody>
          <a:bodyPr/>
          <a:lstStyle/>
          <a:p>
            <a:pPr>
              <a:defRPr/>
            </a:pPr>
            <a:r>
              <a:rPr lang="es-ES_tradnl" sz="3600" b="1">
                <a:solidFill>
                  <a:schemeClr val="bg1"/>
                </a:solidFill>
              </a:rPr>
              <a:t>Solución Numérica de la Ecuación del Calor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38250" y="1547813"/>
            <a:ext cx="8181975" cy="4548187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AR" sz="2400"/>
              <a:t>Encontraremos la </a:t>
            </a:r>
            <a:r>
              <a:rPr lang="es-AR" sz="2400" b="1"/>
              <a:t>solución aproximada </a:t>
            </a:r>
            <a:r>
              <a:rPr lang="es-AR" sz="2400"/>
              <a:t>de</a:t>
            </a:r>
            <a:r>
              <a:rPr lang="es-AR" sz="2000"/>
              <a:t> </a:t>
            </a:r>
          </a:p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endParaRPr lang="es-AR" sz="2000"/>
          </a:p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r>
              <a:rPr lang="es-AR" sz="2400"/>
              <a:t>Para </a:t>
            </a:r>
            <a:r>
              <a:rPr lang="es-AR" sz="2400" b="1"/>
              <a:t>algunos puntos del dominio</a:t>
            </a:r>
          </a:p>
          <a:p>
            <a:pPr>
              <a:lnSpc>
                <a:spcPct val="80000"/>
              </a:lnSpc>
              <a:buClr>
                <a:srgbClr val="FF0000"/>
              </a:buClr>
              <a:defRPr/>
            </a:pPr>
            <a:endParaRPr lang="es-AR" sz="2400" b="1"/>
          </a:p>
          <a:p>
            <a:pPr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AR" sz="2400"/>
              <a:t>    </a:t>
            </a:r>
            <a:endParaRPr lang="es-AR" sz="2000"/>
          </a:p>
          <a:p>
            <a:pPr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" sz="2000"/>
              <a:t>    </a:t>
            </a:r>
            <a:endParaRPr lang="es-ES_tradnl" sz="2000"/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" sz="1800"/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s-ES" sz="1800"/>
          </a:p>
        </p:txBody>
      </p:sp>
      <p:graphicFrame>
        <p:nvGraphicFramePr>
          <p:cNvPr id="1126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115175" y="1498600"/>
          <a:ext cx="22558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cuación" r:id="rId3" imgW="952200" imgH="228600" progId="Equation.3">
                  <p:embed/>
                </p:oleObj>
              </mc:Choice>
              <mc:Fallback>
                <p:oleObj name="Ecuación" r:id="rId3" imgW="952200" imgH="228600" progId="Equation.3">
                  <p:embed/>
                  <p:pic>
                    <p:nvPicPr>
                      <p:cNvPr id="112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1498600"/>
                        <a:ext cx="2255838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s-AR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s-AR"/>
          </a:p>
        </p:txBody>
      </p:sp>
      <p:graphicFrame>
        <p:nvGraphicFramePr>
          <p:cNvPr id="11267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59013" y="3244850"/>
          <a:ext cx="6688137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Gráfico" r:id="rId5" imgW="5667412" imgH="2914650" progId="Excel.Sheet.8">
                  <p:embed/>
                </p:oleObj>
              </mc:Choice>
              <mc:Fallback>
                <p:oleObj name="Gráfico" r:id="rId5" imgW="5667412" imgH="2914650" progId="Excel.Sheet.8">
                  <p:embed/>
                  <p:pic>
                    <p:nvPicPr>
                      <p:cNvPr id="1126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3244850"/>
                        <a:ext cx="6688137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100000">
                                  <a:schemeClr val="bg2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3055938" y="5735638"/>
            <a:ext cx="544195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3051175" y="5430838"/>
            <a:ext cx="544195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3065463" y="5102225"/>
            <a:ext cx="544195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3065463" y="4773613"/>
            <a:ext cx="544195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3079750" y="4430713"/>
            <a:ext cx="544195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3065463" y="4102100"/>
            <a:ext cx="544195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3051175" y="3759200"/>
            <a:ext cx="544195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1654175" y="2500313"/>
            <a:ext cx="48339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effectLst/>
              </a:rPr>
              <a:t>-</a:t>
            </a:r>
            <a:r>
              <a:rPr lang="es-ES">
                <a:solidFill>
                  <a:srgbClr val="FF0000"/>
                </a:solidFill>
                <a:effectLst/>
              </a:rPr>
              <a:t>algunas secciones de la barra</a:t>
            </a:r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 flipV="1">
            <a:off x="3946525" y="6065838"/>
            <a:ext cx="198438" cy="190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V="1">
            <a:off x="2884488" y="6075363"/>
            <a:ext cx="198437" cy="190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5019675" y="6091238"/>
            <a:ext cx="198438" cy="190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 flipV="1">
            <a:off x="6115050" y="6083300"/>
            <a:ext cx="198438" cy="190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 flipV="1">
            <a:off x="7218363" y="6067425"/>
            <a:ext cx="198437" cy="190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 flipV="1">
            <a:off x="8297863" y="6081713"/>
            <a:ext cx="198437" cy="190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1644650" y="2843213"/>
            <a:ext cx="48339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effectLst/>
              </a:rPr>
              <a:t>-</a:t>
            </a:r>
            <a:r>
              <a:rPr lang="es-ES">
                <a:solidFill>
                  <a:srgbClr val="006600"/>
                </a:solidFill>
                <a:effectLst/>
              </a:rPr>
              <a:t>algunos instantes</a:t>
            </a:r>
          </a:p>
        </p:txBody>
      </p:sp>
      <p:sp>
        <p:nvSpPr>
          <p:cNvPr id="81954" name="Line 34"/>
          <p:cNvSpPr>
            <a:spLocks noChangeShapeType="1"/>
          </p:cNvSpPr>
          <p:nvPr/>
        </p:nvSpPr>
        <p:spPr bwMode="auto">
          <a:xfrm>
            <a:off x="3035300" y="5994400"/>
            <a:ext cx="58039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1955" name="Line 35"/>
          <p:cNvSpPr>
            <a:spLocks noChangeShapeType="1"/>
          </p:cNvSpPr>
          <p:nvPr/>
        </p:nvSpPr>
        <p:spPr bwMode="auto">
          <a:xfrm flipV="1">
            <a:off x="3048000" y="3365500"/>
            <a:ext cx="0" cy="26416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289" name="Text Box 36"/>
          <p:cNvSpPr txBox="1">
            <a:spLocks noChangeArrowheads="1"/>
          </p:cNvSpPr>
          <p:nvPr/>
        </p:nvSpPr>
        <p:spPr bwMode="auto">
          <a:xfrm>
            <a:off x="8521700" y="6083300"/>
            <a:ext cx="355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>
                <a:solidFill>
                  <a:srgbClr val="993300"/>
                </a:solidFill>
                <a:effectLst/>
              </a:rPr>
              <a:t>x</a:t>
            </a:r>
          </a:p>
        </p:txBody>
      </p:sp>
      <p:sp>
        <p:nvSpPr>
          <p:cNvPr id="11290" name="Text Box 37"/>
          <p:cNvSpPr txBox="1">
            <a:spLocks noChangeArrowheads="1"/>
          </p:cNvSpPr>
          <p:nvPr/>
        </p:nvSpPr>
        <p:spPr bwMode="auto">
          <a:xfrm>
            <a:off x="2641600" y="3213100"/>
            <a:ext cx="355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>
                <a:solidFill>
                  <a:srgbClr val="993300"/>
                </a:solidFill>
                <a:effectLst/>
              </a:rPr>
              <a:t>t</a:t>
            </a:r>
          </a:p>
        </p:txBody>
      </p:sp>
      <p:sp>
        <p:nvSpPr>
          <p:cNvPr id="81958" name="AutoShape 38"/>
          <p:cNvSpPr>
            <a:spLocks noChangeArrowheads="1"/>
          </p:cNvSpPr>
          <p:nvPr/>
        </p:nvSpPr>
        <p:spPr bwMode="auto">
          <a:xfrm>
            <a:off x="4902200" y="2794000"/>
            <a:ext cx="1905000" cy="1422400"/>
          </a:xfrm>
          <a:custGeom>
            <a:avLst/>
            <a:gdLst>
              <a:gd name="G0" fmla="+- 0 0 0"/>
              <a:gd name="G1" fmla="+- -7151108 0 0"/>
              <a:gd name="G2" fmla="+- 0 0 -7151108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151108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151108"/>
              <a:gd name="G36" fmla="sin G34 -7151108"/>
              <a:gd name="G37" fmla="+/ -7151108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062 w 21600"/>
              <a:gd name="T5" fmla="*/ 2001 h 21600"/>
              <a:gd name="T6" fmla="*/ 8147 w 21600"/>
              <a:gd name="T7" fmla="*/ 3146 h 21600"/>
              <a:gd name="T8" fmla="*/ 13931 w 21600"/>
              <a:gd name="T9" fmla="*/ 6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98" y="5399"/>
                  <a:pt x="9600" y="5500"/>
                  <a:pt x="9031" y="5697"/>
                </a:cubicBezTo>
                <a:lnTo>
                  <a:pt x="7262" y="595"/>
                </a:lnTo>
                <a:cubicBezTo>
                  <a:pt x="8400" y="201"/>
                  <a:pt x="9596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59" name="Text Box 39"/>
          <p:cNvSpPr txBox="1">
            <a:spLocks noChangeArrowheads="1"/>
          </p:cNvSpPr>
          <p:nvPr/>
        </p:nvSpPr>
        <p:spPr bwMode="auto">
          <a:xfrm>
            <a:off x="6692900" y="2463800"/>
            <a:ext cx="2616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>
                <a:solidFill>
                  <a:srgbClr val="003399"/>
                </a:solidFill>
                <a:effectLst/>
              </a:rPr>
              <a:t>Discretización del dominio</a:t>
            </a:r>
          </a:p>
        </p:txBody>
      </p:sp>
      <p:sp>
        <p:nvSpPr>
          <p:cNvPr id="81960" name="Oval 40"/>
          <p:cNvSpPr>
            <a:spLocks noChangeArrowheads="1"/>
          </p:cNvSpPr>
          <p:nvPr/>
        </p:nvSpPr>
        <p:spPr bwMode="auto">
          <a:xfrm>
            <a:off x="4068763" y="5668963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61" name="Oval 41"/>
          <p:cNvSpPr>
            <a:spLocks noChangeArrowheads="1"/>
          </p:cNvSpPr>
          <p:nvPr/>
        </p:nvSpPr>
        <p:spPr bwMode="auto">
          <a:xfrm>
            <a:off x="5157788" y="5686425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62" name="Oval 42"/>
          <p:cNvSpPr>
            <a:spLocks noChangeArrowheads="1"/>
          </p:cNvSpPr>
          <p:nvPr/>
        </p:nvSpPr>
        <p:spPr bwMode="auto">
          <a:xfrm>
            <a:off x="4070350" y="5384800"/>
            <a:ext cx="122238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63" name="Oval 43"/>
          <p:cNvSpPr>
            <a:spLocks noChangeArrowheads="1"/>
          </p:cNvSpPr>
          <p:nvPr/>
        </p:nvSpPr>
        <p:spPr bwMode="auto">
          <a:xfrm>
            <a:off x="4086225" y="5051425"/>
            <a:ext cx="122238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64" name="Oval 44"/>
          <p:cNvSpPr>
            <a:spLocks noChangeArrowheads="1"/>
          </p:cNvSpPr>
          <p:nvPr/>
        </p:nvSpPr>
        <p:spPr bwMode="auto">
          <a:xfrm>
            <a:off x="4078288" y="4733925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65" name="Oval 45"/>
          <p:cNvSpPr>
            <a:spLocks noChangeArrowheads="1"/>
          </p:cNvSpPr>
          <p:nvPr/>
        </p:nvSpPr>
        <p:spPr bwMode="auto">
          <a:xfrm>
            <a:off x="4078288" y="4384675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66" name="Oval 46"/>
          <p:cNvSpPr>
            <a:spLocks noChangeArrowheads="1"/>
          </p:cNvSpPr>
          <p:nvPr/>
        </p:nvSpPr>
        <p:spPr bwMode="auto">
          <a:xfrm>
            <a:off x="4078288" y="4059238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67" name="Oval 47"/>
          <p:cNvSpPr>
            <a:spLocks noChangeArrowheads="1"/>
          </p:cNvSpPr>
          <p:nvPr/>
        </p:nvSpPr>
        <p:spPr bwMode="auto">
          <a:xfrm>
            <a:off x="4078288" y="3702050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68" name="Oval 48"/>
          <p:cNvSpPr>
            <a:spLocks noChangeArrowheads="1"/>
          </p:cNvSpPr>
          <p:nvPr/>
        </p:nvSpPr>
        <p:spPr bwMode="auto">
          <a:xfrm>
            <a:off x="5175250" y="5370513"/>
            <a:ext cx="122238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69" name="Oval 49"/>
          <p:cNvSpPr>
            <a:spLocks noChangeArrowheads="1"/>
          </p:cNvSpPr>
          <p:nvPr/>
        </p:nvSpPr>
        <p:spPr bwMode="auto">
          <a:xfrm>
            <a:off x="5159375" y="5045075"/>
            <a:ext cx="122238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70" name="Oval 50"/>
          <p:cNvSpPr>
            <a:spLocks noChangeArrowheads="1"/>
          </p:cNvSpPr>
          <p:nvPr/>
        </p:nvSpPr>
        <p:spPr bwMode="auto">
          <a:xfrm>
            <a:off x="5160963" y="4721225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71" name="Oval 51"/>
          <p:cNvSpPr>
            <a:spLocks noChangeArrowheads="1"/>
          </p:cNvSpPr>
          <p:nvPr/>
        </p:nvSpPr>
        <p:spPr bwMode="auto">
          <a:xfrm>
            <a:off x="5162550" y="4373563"/>
            <a:ext cx="122238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72" name="Oval 52"/>
          <p:cNvSpPr>
            <a:spLocks noChangeArrowheads="1"/>
          </p:cNvSpPr>
          <p:nvPr/>
        </p:nvSpPr>
        <p:spPr bwMode="auto">
          <a:xfrm>
            <a:off x="5164138" y="4041775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73" name="Oval 53"/>
          <p:cNvSpPr>
            <a:spLocks noChangeArrowheads="1"/>
          </p:cNvSpPr>
          <p:nvPr/>
        </p:nvSpPr>
        <p:spPr bwMode="auto">
          <a:xfrm>
            <a:off x="5164138" y="3708400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74" name="Oval 54"/>
          <p:cNvSpPr>
            <a:spLocks noChangeArrowheads="1"/>
          </p:cNvSpPr>
          <p:nvPr/>
        </p:nvSpPr>
        <p:spPr bwMode="auto">
          <a:xfrm>
            <a:off x="6254750" y="5680075"/>
            <a:ext cx="122238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75" name="Oval 55"/>
          <p:cNvSpPr>
            <a:spLocks noChangeArrowheads="1"/>
          </p:cNvSpPr>
          <p:nvPr/>
        </p:nvSpPr>
        <p:spPr bwMode="auto">
          <a:xfrm>
            <a:off x="6256338" y="5380038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76" name="Oval 56"/>
          <p:cNvSpPr>
            <a:spLocks noChangeArrowheads="1"/>
          </p:cNvSpPr>
          <p:nvPr/>
        </p:nvSpPr>
        <p:spPr bwMode="auto">
          <a:xfrm>
            <a:off x="6264275" y="5046663"/>
            <a:ext cx="122238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77" name="Oval 57"/>
          <p:cNvSpPr>
            <a:spLocks noChangeArrowheads="1"/>
          </p:cNvSpPr>
          <p:nvPr/>
        </p:nvSpPr>
        <p:spPr bwMode="auto">
          <a:xfrm>
            <a:off x="6264275" y="4721225"/>
            <a:ext cx="122238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78" name="Oval 58"/>
          <p:cNvSpPr>
            <a:spLocks noChangeArrowheads="1"/>
          </p:cNvSpPr>
          <p:nvPr/>
        </p:nvSpPr>
        <p:spPr bwMode="auto">
          <a:xfrm>
            <a:off x="6264275" y="4371975"/>
            <a:ext cx="122238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79" name="Oval 59"/>
          <p:cNvSpPr>
            <a:spLocks noChangeArrowheads="1"/>
          </p:cNvSpPr>
          <p:nvPr/>
        </p:nvSpPr>
        <p:spPr bwMode="auto">
          <a:xfrm>
            <a:off x="6264275" y="4046538"/>
            <a:ext cx="122238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80" name="Oval 60"/>
          <p:cNvSpPr>
            <a:spLocks noChangeArrowheads="1"/>
          </p:cNvSpPr>
          <p:nvPr/>
        </p:nvSpPr>
        <p:spPr bwMode="auto">
          <a:xfrm>
            <a:off x="6249988" y="3690938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81" name="Oval 61"/>
          <p:cNvSpPr>
            <a:spLocks noChangeArrowheads="1"/>
          </p:cNvSpPr>
          <p:nvPr/>
        </p:nvSpPr>
        <p:spPr bwMode="auto">
          <a:xfrm>
            <a:off x="7335838" y="5689600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82" name="Oval 62"/>
          <p:cNvSpPr>
            <a:spLocks noChangeArrowheads="1"/>
          </p:cNvSpPr>
          <p:nvPr/>
        </p:nvSpPr>
        <p:spPr bwMode="auto">
          <a:xfrm>
            <a:off x="7337425" y="5381625"/>
            <a:ext cx="122238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83" name="Oval 63"/>
          <p:cNvSpPr>
            <a:spLocks noChangeArrowheads="1"/>
          </p:cNvSpPr>
          <p:nvPr/>
        </p:nvSpPr>
        <p:spPr bwMode="auto">
          <a:xfrm>
            <a:off x="7345363" y="5040313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84" name="Oval 64"/>
          <p:cNvSpPr>
            <a:spLocks noChangeArrowheads="1"/>
          </p:cNvSpPr>
          <p:nvPr/>
        </p:nvSpPr>
        <p:spPr bwMode="auto">
          <a:xfrm>
            <a:off x="7346950" y="4716463"/>
            <a:ext cx="122238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85" name="Oval 65"/>
          <p:cNvSpPr>
            <a:spLocks noChangeArrowheads="1"/>
          </p:cNvSpPr>
          <p:nvPr/>
        </p:nvSpPr>
        <p:spPr bwMode="auto">
          <a:xfrm>
            <a:off x="7348538" y="4376738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86" name="Oval 66"/>
          <p:cNvSpPr>
            <a:spLocks noChangeArrowheads="1"/>
          </p:cNvSpPr>
          <p:nvPr/>
        </p:nvSpPr>
        <p:spPr bwMode="auto">
          <a:xfrm>
            <a:off x="7348538" y="4043363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1987" name="Oval 67"/>
          <p:cNvSpPr>
            <a:spLocks noChangeArrowheads="1"/>
          </p:cNvSpPr>
          <p:nvPr/>
        </p:nvSpPr>
        <p:spPr bwMode="auto">
          <a:xfrm>
            <a:off x="7348538" y="3702050"/>
            <a:ext cx="122237" cy="1143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1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1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8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8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8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8" grpId="0"/>
      <p:bldP spid="81947" grpId="0"/>
      <p:bldP spid="81959" grpId="0"/>
      <p:bldP spid="81960" grpId="0" animBg="1"/>
      <p:bldP spid="81961" grpId="0" animBg="1"/>
      <p:bldP spid="81962" grpId="0" animBg="1"/>
      <p:bldP spid="81963" grpId="0" animBg="1"/>
      <p:bldP spid="81964" grpId="0" animBg="1"/>
      <p:bldP spid="81965" grpId="0" animBg="1"/>
      <p:bldP spid="81966" grpId="0" animBg="1"/>
      <p:bldP spid="81967" grpId="0" animBg="1"/>
      <p:bldP spid="81968" grpId="0" animBg="1"/>
      <p:bldP spid="81969" grpId="0" animBg="1"/>
      <p:bldP spid="81970" grpId="0" animBg="1"/>
      <p:bldP spid="81971" grpId="0" animBg="1"/>
      <p:bldP spid="81972" grpId="0" animBg="1"/>
      <p:bldP spid="81973" grpId="0" animBg="1"/>
      <p:bldP spid="81974" grpId="0" animBg="1"/>
      <p:bldP spid="81975" grpId="0" animBg="1"/>
      <p:bldP spid="81976" grpId="0" animBg="1"/>
      <p:bldP spid="81977" grpId="0" animBg="1"/>
      <p:bldP spid="81978" grpId="0" animBg="1"/>
      <p:bldP spid="81979" grpId="0" animBg="1"/>
      <p:bldP spid="81980" grpId="0" animBg="1"/>
      <p:bldP spid="81981" grpId="0" animBg="1"/>
      <p:bldP spid="81982" grpId="0" animBg="1"/>
      <p:bldP spid="81983" grpId="0" animBg="1"/>
      <p:bldP spid="81984" grpId="0" animBg="1"/>
      <p:bldP spid="81985" grpId="0" animBg="1"/>
      <p:bldP spid="81986" grpId="0" animBg="1"/>
      <p:bldP spid="819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b="1">
                <a:solidFill>
                  <a:schemeClr val="bg1"/>
                </a:solidFill>
              </a:rPr>
              <a:t>Método de Diferencias finitas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282700" y="1346200"/>
            <a:ext cx="82502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Char char="n"/>
              <a:defRPr/>
            </a:pPr>
            <a:r>
              <a:rPr lang="es-ES_tradnl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Discretización del dominio  (Grilla Discreta)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Char char="n"/>
              <a:defRPr/>
            </a:pPr>
            <a:r>
              <a:rPr lang="es-ES_tradnl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Condiciones de Contorno e Iniciales en el Dominio Discretizado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Char char="n"/>
              <a:defRPr/>
            </a:pPr>
            <a:r>
              <a:rPr lang="es-ES_tradnl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Reemplazo de las derivadas parciales de la EDP por sus aproximaciones numéricas. Se obtiene una Ecuación en Diferencias (ED)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None/>
              <a:defRPr/>
            </a:pPr>
            <a:r>
              <a:rPr lang="es-ES_tradnl" sz="2800">
                <a:effectLst/>
              </a:rPr>
              <a:t>     			</a:t>
            </a:r>
            <a:r>
              <a:rPr lang="es-ES_tradnl" sz="2800" b="1">
                <a:effectLst/>
              </a:rPr>
              <a:t>EDP               ED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Char char="n"/>
              <a:defRPr/>
            </a:pPr>
            <a:r>
              <a:rPr lang="es-ES_tradnl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Aplicación de la ED a los puntos de la Grilla Discreta</a:t>
            </a:r>
            <a:endParaRPr lang="es-ES_tradnl" sz="2800">
              <a:effectLst/>
            </a:endParaRP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102225" y="5265738"/>
            <a:ext cx="647700" cy="444500"/>
          </a:xfrm>
          <a:prstGeom prst="rightArrow">
            <a:avLst>
              <a:gd name="adj1" fmla="val 50000"/>
              <a:gd name="adj2" fmla="val 72864"/>
            </a:avLst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121150" y="3967163"/>
            <a:ext cx="5438775" cy="8048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116388" y="3070225"/>
            <a:ext cx="5438775" cy="8048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314450" y="304800"/>
            <a:ext cx="9074150" cy="676275"/>
          </a:xfrm>
        </p:spPr>
        <p:txBody>
          <a:bodyPr/>
          <a:lstStyle/>
          <a:p>
            <a:pPr>
              <a:defRPr/>
            </a:pPr>
            <a:r>
              <a:rPr lang="es-ES_tradnl" sz="4000" b="1">
                <a:solidFill>
                  <a:schemeClr val="bg1"/>
                </a:solidFill>
              </a:rPr>
              <a:t>Convergencia Consistencia y</a:t>
            </a:r>
            <a:br>
              <a:rPr lang="es-ES_tradnl" sz="4000" b="1">
                <a:solidFill>
                  <a:schemeClr val="bg1"/>
                </a:solidFill>
              </a:rPr>
            </a:br>
            <a:r>
              <a:rPr lang="es-ES_tradnl" sz="4000" b="1">
                <a:solidFill>
                  <a:schemeClr val="bg1"/>
                </a:solidFill>
              </a:rPr>
              <a:t>Estabilidad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62050" y="1447800"/>
            <a:ext cx="8420100" cy="4114800"/>
          </a:xfrm>
        </p:spPr>
        <p:txBody>
          <a:bodyPr/>
          <a:lstStyle/>
          <a:p>
            <a:pPr>
              <a:buClr>
                <a:srgbClr val="FF0000"/>
              </a:buClr>
              <a:defRPr/>
            </a:pPr>
            <a:r>
              <a:rPr lang="es-ES_tradnl"/>
              <a:t>EDP	</a:t>
            </a:r>
            <a:r>
              <a:rPr lang="es-ES_tradnl">
                <a:effectLst/>
              </a:rPr>
              <a:t>F(x,y,u)=0</a:t>
            </a:r>
            <a:r>
              <a:rPr lang="es-ES_tradnl"/>
              <a:t>     Solución:  </a:t>
            </a:r>
          </a:p>
          <a:p>
            <a:pPr>
              <a:lnSpc>
                <a:spcPct val="160000"/>
              </a:lnSpc>
              <a:buClr>
                <a:srgbClr val="FF0000"/>
              </a:buClr>
              <a:defRPr/>
            </a:pPr>
            <a:r>
              <a:rPr lang="es-ES_tradnl"/>
              <a:t>ED		</a:t>
            </a:r>
            <a:r>
              <a:rPr lang="es-ES_tradnl">
                <a:effectLst/>
              </a:rPr>
              <a:t>G</a:t>
            </a:r>
            <a:r>
              <a:rPr lang="es-ES_tradnl" baseline="-25000">
                <a:effectLst/>
              </a:rPr>
              <a:t>i,j</a:t>
            </a:r>
            <a:r>
              <a:rPr lang="es-ES_tradnl">
                <a:effectLst/>
              </a:rPr>
              <a:t>(h,k,u)=0,  para cada (i,j)</a:t>
            </a:r>
            <a:endParaRPr lang="es-ES_tradnl"/>
          </a:p>
          <a:p>
            <a:pPr>
              <a:lnSpc>
                <a:spcPct val="160000"/>
              </a:lnSpc>
              <a:buClr>
                <a:srgbClr val="FF0000"/>
              </a:buClr>
              <a:defRPr/>
            </a:pPr>
            <a:r>
              <a:rPr lang="es-ES_tradnl"/>
              <a:t>Convergencia</a:t>
            </a:r>
          </a:p>
          <a:p>
            <a:pPr>
              <a:lnSpc>
                <a:spcPct val="160000"/>
              </a:lnSpc>
              <a:buClr>
                <a:srgbClr val="FF0000"/>
              </a:buClr>
              <a:defRPr/>
            </a:pPr>
            <a:r>
              <a:rPr lang="es-ES_tradnl"/>
              <a:t>Consistencia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es-ES_tradnl"/>
              <a:t>Estabilidad:	</a:t>
            </a:r>
            <a:r>
              <a:rPr lang="es-AR"/>
              <a:t>la diferencia entre la solución numérica y la solución exacta tiende a cero a medida que avanza el cálculo con una cantidad de pasos tendiente a infinito</a:t>
            </a:r>
            <a:endParaRPr lang="es-ES_tradnl"/>
          </a:p>
        </p:txBody>
      </p:sp>
      <p:graphicFrame>
        <p:nvGraphicFramePr>
          <p:cNvPr id="2" name="Object 6"/>
          <p:cNvGraphicFramePr>
            <a:graphicFrameLocks/>
          </p:cNvGraphicFramePr>
          <p:nvPr/>
        </p:nvGraphicFramePr>
        <p:xfrm>
          <a:off x="7188200" y="1511300"/>
          <a:ext cx="11858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cuación" r:id="rId3" imgW="482400" imgH="203040" progId="Equation.3">
                  <p:embed/>
                </p:oleObj>
              </mc:Choice>
              <mc:Fallback>
                <p:oleObj name="Ecuación" r:id="rId3" imgW="482400" imgH="203040" progId="Equation.3">
                  <p:embed/>
                  <p:pic>
                    <p:nvPicPr>
                      <p:cNvPr id="2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1511300"/>
                        <a:ext cx="11858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/>
          </p:cNvGraphicFramePr>
          <p:nvPr/>
        </p:nvGraphicFramePr>
        <p:xfrm>
          <a:off x="7820025" y="2325688"/>
          <a:ext cx="1739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cuación" r:id="rId5" imgW="711000" imgH="241200" progId="Equation.3">
                  <p:embed/>
                </p:oleObj>
              </mc:Choice>
              <mc:Fallback>
                <p:oleObj name="Ecuación" r:id="rId5" imgW="711000" imgH="241200" progId="Equation.3">
                  <p:embed/>
                  <p:pic>
                    <p:nvPicPr>
                      <p:cNvPr id="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025" y="2325688"/>
                        <a:ext cx="17399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/>
          </p:cNvGraphicFramePr>
          <p:nvPr/>
        </p:nvGraphicFramePr>
        <p:xfrm>
          <a:off x="4603750" y="3228975"/>
          <a:ext cx="44037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cuación" r:id="rId7" imgW="1803240" imgH="241200" progId="Equation.3">
                  <p:embed/>
                </p:oleObj>
              </mc:Choice>
              <mc:Fallback>
                <p:oleObj name="Ecuación" r:id="rId7" imgW="1803240" imgH="241200" progId="Equation.3">
                  <p:embed/>
                  <p:pic>
                    <p:nvPicPr>
                      <p:cNvPr id="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3228975"/>
                        <a:ext cx="44037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/>
          </p:cNvGraphicFramePr>
          <p:nvPr/>
        </p:nvGraphicFramePr>
        <p:xfrm>
          <a:off x="4451350" y="4057650"/>
          <a:ext cx="4673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cuación" r:id="rId9" imgW="1917360" imgH="241200" progId="Equation.3">
                  <p:embed/>
                </p:oleObj>
              </mc:Choice>
              <mc:Fallback>
                <p:oleObj name="Ecuación" r:id="rId9" imgW="1917360" imgH="241200" progId="Equation.3">
                  <p:embed/>
                  <p:pic>
                    <p:nvPicPr>
                      <p:cNvPr id="5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4057650"/>
                        <a:ext cx="4673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Freeform 15"/>
          <p:cNvSpPr>
            <a:spLocks/>
          </p:cNvSpPr>
          <p:nvPr/>
        </p:nvSpPr>
        <p:spPr bwMode="auto">
          <a:xfrm>
            <a:off x="4310063" y="2441575"/>
            <a:ext cx="228600" cy="58738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42" y="4"/>
              </a:cxn>
              <a:cxn ang="0">
                <a:pos x="69" y="13"/>
              </a:cxn>
              <a:cxn ang="0">
                <a:pos x="87" y="22"/>
              </a:cxn>
              <a:cxn ang="0">
                <a:pos x="126" y="31"/>
              </a:cxn>
              <a:cxn ang="0">
                <a:pos x="144" y="16"/>
              </a:cxn>
            </a:cxnLst>
            <a:rect l="0" t="0" r="r" b="b"/>
            <a:pathLst>
              <a:path w="144" h="37">
                <a:moveTo>
                  <a:pt x="0" y="37"/>
                </a:moveTo>
                <a:cubicBezTo>
                  <a:pt x="15" y="22"/>
                  <a:pt x="31" y="8"/>
                  <a:pt x="42" y="4"/>
                </a:cubicBezTo>
                <a:cubicBezTo>
                  <a:pt x="53" y="0"/>
                  <a:pt x="62" y="10"/>
                  <a:pt x="69" y="13"/>
                </a:cubicBezTo>
                <a:cubicBezTo>
                  <a:pt x="76" y="16"/>
                  <a:pt x="78" y="19"/>
                  <a:pt x="87" y="22"/>
                </a:cubicBezTo>
                <a:cubicBezTo>
                  <a:pt x="96" y="25"/>
                  <a:pt x="117" y="32"/>
                  <a:pt x="126" y="31"/>
                </a:cubicBezTo>
                <a:cubicBezTo>
                  <a:pt x="135" y="30"/>
                  <a:pt x="133" y="13"/>
                  <a:pt x="144" y="1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7773988" y="5116513"/>
            <a:ext cx="5778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3100">
                <a:solidFill>
                  <a:srgbClr val="000000"/>
                </a:solidFill>
                <a:effectLst/>
              </a:rPr>
              <a:t>  x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b="1">
                <a:solidFill>
                  <a:schemeClr val="bg1"/>
                </a:solidFill>
              </a:rPr>
              <a:t>Discretización del Dominio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239838" y="1409700"/>
            <a:ext cx="8174037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None/>
              <a:defRPr/>
            </a:pPr>
            <a:r>
              <a:rPr lang="es-ES_tradnl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Para elegir los puntos en los cuales calcularemos la solución aproximada de la </a:t>
            </a:r>
            <a:r>
              <a:rPr lang="es-ES_tradnl" sz="3200">
                <a:effectLst/>
              </a:rPr>
              <a:t>  </a:t>
            </a:r>
            <a:r>
              <a:rPr lang="es-ES_tradnl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EDP </a:t>
            </a:r>
            <a:endParaRPr lang="es-ES_tradnl" sz="3200">
              <a:effectLst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None/>
              <a:defRPr/>
            </a:pPr>
            <a:r>
              <a:rPr lang="es-ES_tradnl">
                <a:effectLst/>
              </a:rPr>
              <a:t>-Particionamos el espacio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None/>
              <a:defRPr/>
            </a:pPr>
            <a:r>
              <a:rPr lang="es-ES_tradnl">
                <a:effectLst/>
              </a:rPr>
              <a:t> secciones de la barra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None/>
              <a:defRPr/>
            </a:pPr>
            <a:r>
              <a:rPr lang="es-ES_tradnl">
                <a:effectLst/>
              </a:rPr>
              <a:t> separadas una distancia h=</a:t>
            </a:r>
            <a:r>
              <a:rPr lang="es-ES_tradnl">
                <a:effectLst/>
                <a:latin typeface="GreekC" pitchFamily="2" charset="0"/>
              </a:rPr>
              <a:t>D</a:t>
            </a:r>
            <a:r>
              <a:rPr lang="es-ES_tradnl">
                <a:effectLst/>
              </a:rPr>
              <a:t>x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None/>
              <a:defRPr/>
            </a:pPr>
            <a:r>
              <a:rPr lang="es-ES_tradnl">
                <a:effectLst/>
              </a:rPr>
              <a:t>    x</a:t>
            </a:r>
            <a:r>
              <a:rPr lang="es-ES_tradnl" baseline="-25000">
                <a:effectLst/>
              </a:rPr>
              <a:t>i </a:t>
            </a:r>
            <a:r>
              <a:rPr lang="es-ES_tradnl">
                <a:effectLst/>
              </a:rPr>
              <a:t>= i . h   ,   i=0, 1, …m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None/>
              <a:defRPr/>
            </a:pPr>
            <a:endParaRPr lang="es-ES_tradnl">
              <a:effectLst/>
            </a:endParaRPr>
          </a:p>
          <a:p>
            <a:pPr>
              <a:buFontTx/>
              <a:buChar char="-"/>
              <a:defRPr/>
            </a:pPr>
            <a:r>
              <a:rPr lang="es-ES_tradnl">
                <a:effectLst/>
              </a:rPr>
              <a:t>Elegimos una partición para el tiempo</a:t>
            </a:r>
          </a:p>
          <a:p>
            <a:pPr>
              <a:defRPr/>
            </a:pPr>
            <a:r>
              <a:rPr lang="es-ES_tradnl">
                <a:effectLst/>
              </a:rPr>
              <a:t>                      k=</a:t>
            </a:r>
            <a:r>
              <a:rPr lang="es-ES_tradnl">
                <a:effectLst/>
                <a:latin typeface="GreekC" pitchFamily="2" charset="0"/>
              </a:rPr>
              <a:t>D</a:t>
            </a:r>
            <a:r>
              <a:rPr lang="es-ES_tradnl">
                <a:effectLst/>
              </a:rPr>
              <a:t>t</a:t>
            </a:r>
          </a:p>
          <a:p>
            <a:pPr>
              <a:defRPr/>
            </a:pPr>
            <a:r>
              <a:rPr lang="es-ES_tradnl">
                <a:effectLst/>
              </a:rPr>
              <a:t>    t</a:t>
            </a:r>
            <a:r>
              <a:rPr lang="es-ES_tradnl" baseline="-25000">
                <a:effectLst/>
              </a:rPr>
              <a:t>j </a:t>
            </a:r>
            <a:r>
              <a:rPr lang="es-ES_tradnl">
                <a:effectLst/>
              </a:rPr>
              <a:t>= j . k   ,    j=0, 1, …n</a:t>
            </a:r>
            <a:endParaRPr lang="es-ES_tradnl" sz="2800">
              <a:effectLst/>
            </a:endParaRPr>
          </a:p>
          <a:p>
            <a:pPr marL="114300" lvl="1">
              <a:spcBef>
                <a:spcPct val="20000"/>
              </a:spcBef>
              <a:buClr>
                <a:srgbClr val="0033CC"/>
              </a:buClr>
              <a:buSzPct val="75000"/>
              <a:buFont typeface="Monotype Sorts" pitchFamily="2" charset="2"/>
              <a:buNone/>
              <a:defRPr/>
            </a:pPr>
            <a:endParaRPr lang="es-ES_tradnl" sz="2800">
              <a:effectLst/>
            </a:endParaRP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7532688" y="2922588"/>
            <a:ext cx="40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1800">
                <a:solidFill>
                  <a:srgbClr val="000000"/>
                </a:solidFill>
                <a:effectLst/>
                <a:latin typeface="Symbol" pitchFamily="18" charset="2"/>
              </a:rPr>
              <a:t>¬</a:t>
            </a: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7778750" y="2833688"/>
            <a:ext cx="34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600">
                <a:solidFill>
                  <a:srgbClr val="000000"/>
                </a:solidFill>
                <a:effectLst/>
              </a:rPr>
              <a:t>h</a:t>
            </a: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7966075" y="2922588"/>
            <a:ext cx="40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1800">
                <a:solidFill>
                  <a:srgbClr val="000000"/>
                </a:solidFill>
                <a:effectLst/>
                <a:latin typeface="Symbol" pitchFamily="18" charset="2"/>
              </a:rPr>
              <a:t>®</a:t>
            </a:r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6253163" y="5116513"/>
            <a:ext cx="4794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3100">
                <a:solidFill>
                  <a:srgbClr val="000000"/>
                </a:solidFill>
                <a:effectLst/>
              </a:rPr>
              <a:t> x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567488" y="5299075"/>
            <a:ext cx="250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1900">
                <a:solidFill>
                  <a:srgbClr val="000000"/>
                </a:solidFill>
                <a:effectLst/>
              </a:rPr>
              <a:t>i</a:t>
            </a:r>
          </a:p>
        </p:txBody>
      </p:sp>
      <p:sp>
        <p:nvSpPr>
          <p:cNvPr id="45066" name="Rectangle 11"/>
          <p:cNvSpPr>
            <a:spLocks noChangeArrowheads="1"/>
          </p:cNvSpPr>
          <p:nvPr/>
        </p:nvSpPr>
        <p:spPr bwMode="auto">
          <a:xfrm>
            <a:off x="6645275" y="5303838"/>
            <a:ext cx="3159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1900">
                <a:solidFill>
                  <a:srgbClr val="000000"/>
                </a:solidFill>
                <a:effectLst/>
                <a:latin typeface="Symbol" pitchFamily="18" charset="2"/>
              </a:rPr>
              <a:t>-</a:t>
            </a:r>
          </a:p>
        </p:txBody>
      </p:sp>
      <p:sp>
        <p:nvSpPr>
          <p:cNvPr id="45067" name="Rectangle 12"/>
          <p:cNvSpPr>
            <a:spLocks noChangeArrowheads="1"/>
          </p:cNvSpPr>
          <p:nvPr/>
        </p:nvSpPr>
        <p:spPr bwMode="auto">
          <a:xfrm>
            <a:off x="6789738" y="5299075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1900">
                <a:solidFill>
                  <a:srgbClr val="000000"/>
                </a:solidFill>
                <a:effectLst/>
              </a:rPr>
              <a:t>1</a:t>
            </a:r>
          </a:p>
        </p:txBody>
      </p:sp>
      <p:sp>
        <p:nvSpPr>
          <p:cNvPr id="45068" name="Rectangle 13"/>
          <p:cNvSpPr>
            <a:spLocks noChangeArrowheads="1"/>
          </p:cNvSpPr>
          <p:nvPr/>
        </p:nvSpPr>
        <p:spPr bwMode="auto">
          <a:xfrm>
            <a:off x="7258050" y="5116513"/>
            <a:ext cx="4794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3100">
                <a:solidFill>
                  <a:srgbClr val="000000"/>
                </a:solidFill>
                <a:effectLst/>
              </a:rPr>
              <a:t> x</a:t>
            </a:r>
          </a:p>
        </p:txBody>
      </p:sp>
      <p:sp>
        <p:nvSpPr>
          <p:cNvPr id="45069" name="Rectangle 14"/>
          <p:cNvSpPr>
            <a:spLocks noChangeArrowheads="1"/>
          </p:cNvSpPr>
          <p:nvPr/>
        </p:nvSpPr>
        <p:spPr bwMode="auto">
          <a:xfrm>
            <a:off x="7572375" y="5299075"/>
            <a:ext cx="250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1900">
                <a:solidFill>
                  <a:srgbClr val="000000"/>
                </a:solidFill>
                <a:effectLst/>
              </a:rPr>
              <a:t>i</a:t>
            </a:r>
          </a:p>
        </p:txBody>
      </p:sp>
      <p:sp>
        <p:nvSpPr>
          <p:cNvPr id="45070" name="Rectangle 15"/>
          <p:cNvSpPr>
            <a:spLocks noChangeArrowheads="1"/>
          </p:cNvSpPr>
          <p:nvPr/>
        </p:nvSpPr>
        <p:spPr bwMode="auto">
          <a:xfrm>
            <a:off x="8199438" y="5299075"/>
            <a:ext cx="50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1900">
                <a:solidFill>
                  <a:srgbClr val="000000"/>
                </a:solidFill>
                <a:effectLst/>
              </a:rPr>
              <a:t>i+1</a:t>
            </a:r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6854825" y="2981325"/>
            <a:ext cx="0" cy="2124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45072" name="Rectangle 17"/>
          <p:cNvSpPr>
            <a:spLocks noChangeArrowheads="1"/>
          </p:cNvSpPr>
          <p:nvPr/>
        </p:nvSpPr>
        <p:spPr bwMode="auto">
          <a:xfrm>
            <a:off x="5373688" y="3070225"/>
            <a:ext cx="29368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3100">
                <a:solidFill>
                  <a:srgbClr val="000000"/>
                </a:solidFill>
                <a:effectLst/>
              </a:rPr>
              <a:t>t</a:t>
            </a:r>
          </a:p>
        </p:txBody>
      </p:sp>
      <p:sp>
        <p:nvSpPr>
          <p:cNvPr id="45073" name="Rectangle 18"/>
          <p:cNvSpPr>
            <a:spLocks noChangeArrowheads="1"/>
          </p:cNvSpPr>
          <p:nvPr/>
        </p:nvSpPr>
        <p:spPr bwMode="auto">
          <a:xfrm>
            <a:off x="5570538" y="3252788"/>
            <a:ext cx="50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1900">
                <a:solidFill>
                  <a:srgbClr val="000000"/>
                </a:solidFill>
                <a:effectLst/>
              </a:rPr>
              <a:t>j+1</a:t>
            </a:r>
          </a:p>
        </p:txBody>
      </p:sp>
      <p:sp>
        <p:nvSpPr>
          <p:cNvPr id="45074" name="Rectangle 19"/>
          <p:cNvSpPr>
            <a:spLocks noChangeArrowheads="1"/>
          </p:cNvSpPr>
          <p:nvPr/>
        </p:nvSpPr>
        <p:spPr bwMode="auto">
          <a:xfrm>
            <a:off x="5656263" y="3732213"/>
            <a:ext cx="29368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3100">
                <a:solidFill>
                  <a:srgbClr val="000000"/>
                </a:solidFill>
                <a:effectLst/>
              </a:rPr>
              <a:t>t</a:t>
            </a:r>
          </a:p>
        </p:txBody>
      </p:sp>
      <p:sp>
        <p:nvSpPr>
          <p:cNvPr id="45075" name="Rectangle 20"/>
          <p:cNvSpPr>
            <a:spLocks noChangeArrowheads="1"/>
          </p:cNvSpPr>
          <p:nvPr/>
        </p:nvSpPr>
        <p:spPr bwMode="auto">
          <a:xfrm>
            <a:off x="5853113" y="3914775"/>
            <a:ext cx="250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1900">
                <a:solidFill>
                  <a:srgbClr val="000000"/>
                </a:solidFill>
                <a:effectLst/>
              </a:rPr>
              <a:t>j</a:t>
            </a:r>
          </a:p>
        </p:txBody>
      </p:sp>
      <p:sp>
        <p:nvSpPr>
          <p:cNvPr id="45076" name="Rectangle 21"/>
          <p:cNvSpPr>
            <a:spLocks noChangeArrowheads="1"/>
          </p:cNvSpPr>
          <p:nvPr/>
        </p:nvSpPr>
        <p:spPr bwMode="auto">
          <a:xfrm>
            <a:off x="5373688" y="4416425"/>
            <a:ext cx="29368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3100">
                <a:solidFill>
                  <a:srgbClr val="000000"/>
                </a:solidFill>
                <a:effectLst/>
              </a:rPr>
              <a:t>t</a:t>
            </a:r>
          </a:p>
        </p:txBody>
      </p:sp>
      <p:sp>
        <p:nvSpPr>
          <p:cNvPr id="45077" name="Rectangle 22"/>
          <p:cNvSpPr>
            <a:spLocks noChangeArrowheads="1"/>
          </p:cNvSpPr>
          <p:nvPr/>
        </p:nvSpPr>
        <p:spPr bwMode="auto">
          <a:xfrm>
            <a:off x="5570538" y="4598988"/>
            <a:ext cx="250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1900">
                <a:solidFill>
                  <a:srgbClr val="000000"/>
                </a:solidFill>
                <a:effectLst/>
              </a:rPr>
              <a:t>j</a:t>
            </a:r>
          </a:p>
        </p:txBody>
      </p:sp>
      <p:sp>
        <p:nvSpPr>
          <p:cNvPr id="45078" name="Rectangle 23"/>
          <p:cNvSpPr>
            <a:spLocks noChangeArrowheads="1"/>
          </p:cNvSpPr>
          <p:nvPr/>
        </p:nvSpPr>
        <p:spPr bwMode="auto">
          <a:xfrm>
            <a:off x="5648325" y="4603750"/>
            <a:ext cx="3159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1900">
                <a:solidFill>
                  <a:srgbClr val="000000"/>
                </a:solidFill>
                <a:effectLst/>
                <a:latin typeface="Symbol" pitchFamily="18" charset="2"/>
              </a:rPr>
              <a:t>-</a:t>
            </a:r>
          </a:p>
        </p:txBody>
      </p:sp>
      <p:sp>
        <p:nvSpPr>
          <p:cNvPr id="45079" name="Rectangle 24"/>
          <p:cNvSpPr>
            <a:spLocks noChangeArrowheads="1"/>
          </p:cNvSpPr>
          <p:nvPr/>
        </p:nvSpPr>
        <p:spPr bwMode="auto">
          <a:xfrm>
            <a:off x="5792788" y="4598988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1900">
                <a:solidFill>
                  <a:srgbClr val="000000"/>
                </a:solidFill>
                <a:effectLst/>
              </a:rPr>
              <a:t>1</a:t>
            </a:r>
          </a:p>
        </p:txBody>
      </p:sp>
      <p:sp>
        <p:nvSpPr>
          <p:cNvPr id="45080" name="Rectangle 25"/>
          <p:cNvSpPr>
            <a:spLocks noChangeArrowheads="1"/>
          </p:cNvSpPr>
          <p:nvPr/>
        </p:nvSpPr>
        <p:spPr bwMode="auto">
          <a:xfrm>
            <a:off x="8620125" y="3514725"/>
            <a:ext cx="34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600">
                <a:solidFill>
                  <a:srgbClr val="000000"/>
                </a:solidFill>
                <a:effectLst/>
              </a:rPr>
              <a:t>k</a:t>
            </a:r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>
            <a:off x="7600950" y="2971800"/>
            <a:ext cx="0" cy="2124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>
            <a:off x="8337550" y="2971800"/>
            <a:ext cx="0" cy="2133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>
            <a:off x="6332538" y="3425825"/>
            <a:ext cx="25590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>
            <a:off x="6332538" y="4122738"/>
            <a:ext cx="25590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6332538" y="4811713"/>
            <a:ext cx="25590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6047" name="Oval 31"/>
          <p:cNvSpPr>
            <a:spLocks noChangeArrowheads="1"/>
          </p:cNvSpPr>
          <p:nvPr/>
        </p:nvSpPr>
        <p:spPr bwMode="auto">
          <a:xfrm>
            <a:off x="6775450" y="3359150"/>
            <a:ext cx="1524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6048" name="Oval 32"/>
          <p:cNvSpPr>
            <a:spLocks noChangeArrowheads="1"/>
          </p:cNvSpPr>
          <p:nvPr/>
        </p:nvSpPr>
        <p:spPr bwMode="auto">
          <a:xfrm>
            <a:off x="7518400" y="3359150"/>
            <a:ext cx="1524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6049" name="Oval 33"/>
          <p:cNvSpPr>
            <a:spLocks noChangeArrowheads="1"/>
          </p:cNvSpPr>
          <p:nvPr/>
        </p:nvSpPr>
        <p:spPr bwMode="auto">
          <a:xfrm>
            <a:off x="8261350" y="3359150"/>
            <a:ext cx="1524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6050" name="Oval 34"/>
          <p:cNvSpPr>
            <a:spLocks noChangeArrowheads="1"/>
          </p:cNvSpPr>
          <p:nvPr/>
        </p:nvSpPr>
        <p:spPr bwMode="auto">
          <a:xfrm>
            <a:off x="6775450" y="4044950"/>
            <a:ext cx="1524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6051" name="Oval 35"/>
          <p:cNvSpPr>
            <a:spLocks noChangeArrowheads="1"/>
          </p:cNvSpPr>
          <p:nvPr/>
        </p:nvSpPr>
        <p:spPr bwMode="auto">
          <a:xfrm>
            <a:off x="7518400" y="4044950"/>
            <a:ext cx="1524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6052" name="Oval 36"/>
          <p:cNvSpPr>
            <a:spLocks noChangeArrowheads="1"/>
          </p:cNvSpPr>
          <p:nvPr/>
        </p:nvSpPr>
        <p:spPr bwMode="auto">
          <a:xfrm>
            <a:off x="8261350" y="4044950"/>
            <a:ext cx="1524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6053" name="Oval 37"/>
          <p:cNvSpPr>
            <a:spLocks noChangeArrowheads="1"/>
          </p:cNvSpPr>
          <p:nvPr/>
        </p:nvSpPr>
        <p:spPr bwMode="auto">
          <a:xfrm>
            <a:off x="6775450" y="4730750"/>
            <a:ext cx="1524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6054" name="Oval 38"/>
          <p:cNvSpPr>
            <a:spLocks noChangeArrowheads="1"/>
          </p:cNvSpPr>
          <p:nvPr/>
        </p:nvSpPr>
        <p:spPr bwMode="auto">
          <a:xfrm>
            <a:off x="7518400" y="4730750"/>
            <a:ext cx="1524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6055" name="Oval 39"/>
          <p:cNvSpPr>
            <a:spLocks noChangeArrowheads="1"/>
          </p:cNvSpPr>
          <p:nvPr/>
        </p:nvSpPr>
        <p:spPr bwMode="auto">
          <a:xfrm>
            <a:off x="8261350" y="4730750"/>
            <a:ext cx="1524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45095" name="Rectangle 40"/>
          <p:cNvSpPr>
            <a:spLocks noChangeArrowheads="1"/>
          </p:cNvSpPr>
          <p:nvPr/>
        </p:nvSpPr>
        <p:spPr bwMode="auto">
          <a:xfrm>
            <a:off x="7829550" y="4243388"/>
            <a:ext cx="377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1900">
                <a:solidFill>
                  <a:srgbClr val="000000"/>
                </a:solidFill>
                <a:effectLst/>
              </a:rPr>
              <a:t>i,j</a:t>
            </a:r>
          </a:p>
        </p:txBody>
      </p:sp>
      <p:sp>
        <p:nvSpPr>
          <p:cNvPr id="45096" name="Rectangle 41"/>
          <p:cNvSpPr>
            <a:spLocks noChangeArrowheads="1"/>
          </p:cNvSpPr>
          <p:nvPr/>
        </p:nvSpPr>
        <p:spPr bwMode="auto">
          <a:xfrm>
            <a:off x="7581900" y="4032250"/>
            <a:ext cx="3810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3100">
                <a:solidFill>
                  <a:srgbClr val="000000"/>
                </a:solidFill>
                <a:effectLst/>
              </a:rPr>
              <a:t>u</a:t>
            </a:r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>
            <a:off x="8585200" y="3457575"/>
            <a:ext cx="0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27138" y="2973388"/>
            <a:ext cx="8270875" cy="10890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4113" y="319088"/>
            <a:ext cx="9075737" cy="676275"/>
          </a:xfrm>
        </p:spPr>
        <p:txBody>
          <a:bodyPr/>
          <a:lstStyle/>
          <a:p>
            <a:pPr>
              <a:defRPr/>
            </a:pPr>
            <a:r>
              <a:rPr lang="es-ES_tradnl" b="1">
                <a:solidFill>
                  <a:schemeClr val="bg1"/>
                </a:solidFill>
              </a:rPr>
              <a:t>Aproximaciones Numéricas de las derivadas parciales de la EDP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4588" y="1092200"/>
            <a:ext cx="8786812" cy="4287838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endParaRPr lang="es-ES_tradnl"/>
          </a:p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es-ES_tradnl"/>
              <a:t>Derivada parcial  primera</a:t>
            </a:r>
          </a:p>
          <a:p>
            <a:pPr lvl="1">
              <a:lnSpc>
                <a:spcPct val="120000"/>
              </a:lnSpc>
              <a:buClr>
                <a:srgbClr val="003399"/>
              </a:buClr>
              <a:defRPr/>
            </a:pPr>
            <a:r>
              <a:rPr lang="es-ES_tradnl"/>
              <a:t>Hacia adelante</a:t>
            </a:r>
          </a:p>
          <a:p>
            <a:pPr lvl="1">
              <a:lnSpc>
                <a:spcPct val="440000"/>
              </a:lnSpc>
              <a:buClr>
                <a:srgbClr val="003399"/>
              </a:buClr>
              <a:defRPr/>
            </a:pPr>
            <a:r>
              <a:rPr lang="es-ES_tradnl"/>
              <a:t>Hacia atrás</a:t>
            </a:r>
          </a:p>
          <a:p>
            <a:pPr>
              <a:lnSpc>
                <a:spcPct val="350000"/>
              </a:lnSpc>
              <a:buFont typeface="Monotype Sorts" pitchFamily="2" charset="2"/>
              <a:buNone/>
              <a:defRPr/>
            </a:pPr>
            <a:endParaRPr lang="es-ES_tradnl"/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1501775" y="3165475"/>
          <a:ext cx="77612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cuación" r:id="rId3" imgW="4025880" imgH="393480" progId="Equation.3">
                  <p:embed/>
                </p:oleObj>
              </mc:Choice>
              <mc:Fallback>
                <p:oleObj name="Ecuación" r:id="rId3" imgW="4025880" imgH="393480" progId="Equation.3">
                  <p:embed/>
                  <p:pic>
                    <p:nvPicPr>
                      <p:cNvPr id="133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165475"/>
                        <a:ext cx="77612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227138" y="4956175"/>
            <a:ext cx="8270875" cy="10890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graphicFrame>
        <p:nvGraphicFramePr>
          <p:cNvPr id="13315" name="Object 8"/>
          <p:cNvGraphicFramePr>
            <a:graphicFrameLocks/>
          </p:cNvGraphicFramePr>
          <p:nvPr/>
        </p:nvGraphicFramePr>
        <p:xfrm>
          <a:off x="1527175" y="5119688"/>
          <a:ext cx="77739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cuación" r:id="rId5" imgW="3987720" imgH="393480" progId="Equation.3">
                  <p:embed/>
                </p:oleObj>
              </mc:Choice>
              <mc:Fallback>
                <p:oleObj name="Ecuación" r:id="rId5" imgW="3987720" imgH="393480" progId="Equation.3">
                  <p:embed/>
                  <p:pic>
                    <p:nvPicPr>
                      <p:cNvPr id="13315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5119688"/>
                        <a:ext cx="77739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274763"/>
            <a:ext cx="8420100" cy="4548187"/>
          </a:xfrm>
        </p:spPr>
        <p:txBody>
          <a:bodyPr/>
          <a:lstStyle/>
          <a:p>
            <a:pPr>
              <a:defRPr/>
            </a:pPr>
            <a:endParaRPr lang="es-ES_tradnl"/>
          </a:p>
          <a:p>
            <a:pPr>
              <a:buClr>
                <a:srgbClr val="FF0000"/>
              </a:buClr>
              <a:defRPr/>
            </a:pPr>
            <a:r>
              <a:rPr lang="es-ES_tradnl"/>
              <a:t>Derivada parcial segunda</a:t>
            </a:r>
          </a:p>
          <a:p>
            <a:pPr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/>
          </a:p>
          <a:p>
            <a:pPr lvl="1">
              <a:buClr>
                <a:srgbClr val="003399"/>
              </a:buClr>
              <a:defRPr/>
            </a:pPr>
            <a:r>
              <a:rPr lang="es-ES_tradnl"/>
              <a:t>Centrada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71550" y="3563938"/>
            <a:ext cx="8743950" cy="10810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graphicFrame>
        <p:nvGraphicFramePr>
          <p:cNvPr id="14338" name="Object 7"/>
          <p:cNvGraphicFramePr>
            <a:graphicFrameLocks/>
          </p:cNvGraphicFramePr>
          <p:nvPr/>
        </p:nvGraphicFramePr>
        <p:xfrm>
          <a:off x="1244600" y="3762375"/>
          <a:ext cx="82343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cuación" r:id="rId3" imgW="3962160" imgH="736560" progId="Equation.3">
                  <p:embed/>
                </p:oleObj>
              </mc:Choice>
              <mc:Fallback>
                <p:oleObj name="Ecuación" r:id="rId3" imgW="3962160" imgH="736560" progId="Equation.3">
                  <p:embed/>
                  <p:pic>
                    <p:nvPicPr>
                      <p:cNvPr id="14338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762375"/>
                        <a:ext cx="8234363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54113" y="319088"/>
            <a:ext cx="90757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00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_tradnl" sz="4400" b="1">
                <a:solidFill>
                  <a:schemeClr val="bg1"/>
                </a:solidFill>
                <a:effectLst/>
              </a:rPr>
              <a:t>Aproximaciones Numéricas de las derivadas parciales de la EDP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254250" y="3270250"/>
            <a:ext cx="6232525" cy="11445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4000" b="1">
                <a:solidFill>
                  <a:schemeClr val="bg1"/>
                </a:solidFill>
              </a:rPr>
              <a:t>Ecuación del Calor. Método Explícito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238250" y="1547813"/>
            <a:ext cx="6064250" cy="4548187"/>
          </a:xfrm>
        </p:spPr>
        <p:txBody>
          <a:bodyPr/>
          <a:lstStyle/>
          <a:p>
            <a:pPr>
              <a:buClr>
                <a:srgbClr val="FF0000"/>
              </a:buClr>
              <a:defRPr/>
            </a:pPr>
            <a:r>
              <a:rPr lang="es-ES_tradnl" sz="2800"/>
              <a:t>Derivada Primera : hacia delante</a:t>
            </a:r>
          </a:p>
          <a:p>
            <a:pPr>
              <a:buClr>
                <a:srgbClr val="FF0000"/>
              </a:buClr>
              <a:defRPr/>
            </a:pPr>
            <a:r>
              <a:rPr lang="es-ES_tradnl" sz="2800"/>
              <a:t>Derivada Segunda: centrada</a:t>
            </a:r>
          </a:p>
          <a:p>
            <a:pPr>
              <a:buClr>
                <a:srgbClr val="FF0000"/>
              </a:buClr>
              <a:defRPr/>
            </a:pPr>
            <a:r>
              <a:rPr lang="es-ES_tradnl" sz="2800"/>
              <a:t>Ecuación en diferencias</a:t>
            </a:r>
          </a:p>
        </p:txBody>
      </p:sp>
      <p:graphicFrame>
        <p:nvGraphicFramePr>
          <p:cNvPr id="15362" name="Object 8"/>
          <p:cNvGraphicFramePr>
            <a:graphicFrameLocks/>
          </p:cNvGraphicFramePr>
          <p:nvPr/>
        </p:nvGraphicFramePr>
        <p:xfrm>
          <a:off x="2236788" y="3249613"/>
          <a:ext cx="62674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cuación" r:id="rId3" imgW="2273040" imgH="419040" progId="Equation.3">
                  <p:embed/>
                </p:oleObj>
              </mc:Choice>
              <mc:Fallback>
                <p:oleObj name="Ecuación" r:id="rId3" imgW="2273040" imgH="419040" progId="Equation.3">
                  <p:embed/>
                  <p:pic>
                    <p:nvPicPr>
                      <p:cNvPr id="1536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3249613"/>
                        <a:ext cx="626745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674813" y="4716463"/>
          <a:ext cx="67468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cuación" r:id="rId5" imgW="3047760" imgH="711000" progId="Equation.3">
                  <p:embed/>
                </p:oleObj>
              </mc:Choice>
              <mc:Fallback>
                <p:oleObj name="Ecuación" r:id="rId5" imgW="3047760" imgH="711000" progId="Equation.3">
                  <p:embed/>
                  <p:pic>
                    <p:nvPicPr>
                      <p:cNvPr id="1536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716463"/>
                        <a:ext cx="6746875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4406900" y="5384800"/>
            <a:ext cx="698500" cy="9779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 rot="4416245">
            <a:off x="5175251" y="4484687"/>
            <a:ext cx="400050" cy="1362075"/>
          </a:xfrm>
          <a:prstGeom prst="curvedRightArrow">
            <a:avLst>
              <a:gd name="adj1" fmla="val 68095"/>
              <a:gd name="adj2" fmla="val 136190"/>
              <a:gd name="adj3" fmla="val 33333"/>
            </a:avLst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803900" y="5181600"/>
            <a:ext cx="3581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>
                <a:solidFill>
                  <a:srgbClr val="FF0000"/>
                </a:solidFill>
                <a:effectLst/>
                <a:latin typeface="GreekC" pitchFamily="2" charset="0"/>
              </a:rPr>
              <a:t>l</a:t>
            </a:r>
            <a:r>
              <a:rPr lang="es-ES">
                <a:effectLst/>
              </a:rPr>
              <a:t> parámetro de Courant</a:t>
            </a:r>
          </a:p>
        </p:txBody>
      </p:sp>
      <p:sp>
        <p:nvSpPr>
          <p:cNvPr id="15370" name="Text Box 14"/>
          <p:cNvSpPr txBox="1">
            <a:spLocks noChangeArrowheads="1"/>
          </p:cNvSpPr>
          <p:nvPr/>
        </p:nvSpPr>
        <p:spPr bwMode="auto">
          <a:xfrm>
            <a:off x="6807200" y="4495800"/>
            <a:ext cx="29083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i="1">
                <a:effectLst/>
              </a:rPr>
              <a:t>Error O(k+h</a:t>
            </a:r>
            <a:r>
              <a:rPr lang="es-ES" b="1" i="1" baseline="30000">
                <a:effectLst/>
              </a:rPr>
              <a:t>2</a:t>
            </a:r>
            <a:r>
              <a:rPr lang="es-ES" b="1" i="1">
                <a:effectLst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nimBg="1"/>
      <p:bldP spid="17420" grpId="0" animBg="1"/>
      <p:bldP spid="174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2254250" y="2063750"/>
            <a:ext cx="6207125" cy="14874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4000" b="1">
                <a:solidFill>
                  <a:schemeClr val="bg1"/>
                </a:solidFill>
              </a:rPr>
              <a:t>Ecuación del Calor. Método Explícito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Clr>
                <a:srgbClr val="FF0000"/>
              </a:buClr>
              <a:defRPr/>
            </a:pPr>
            <a:r>
              <a:rPr lang="es-ES_tradnl" sz="2800"/>
              <a:t>Ecuación en diferencias</a:t>
            </a:r>
          </a:p>
          <a:p>
            <a:pPr>
              <a:buClr>
                <a:srgbClr val="FF0000"/>
              </a:buClr>
              <a:defRPr/>
            </a:pPr>
            <a:endParaRPr lang="es-ES_tradnl" sz="2800"/>
          </a:p>
          <a:p>
            <a:pPr>
              <a:buClr>
                <a:srgbClr val="FF0000"/>
              </a:buClr>
              <a:defRPr/>
            </a:pPr>
            <a:endParaRPr lang="es-ES_tradnl" sz="2800"/>
          </a:p>
          <a:p>
            <a:pPr>
              <a:buClr>
                <a:srgbClr val="FF0000"/>
              </a:buClr>
              <a:defRPr/>
            </a:pPr>
            <a:endParaRPr lang="es-ES_tradnl" sz="2800"/>
          </a:p>
          <a:p>
            <a:pPr>
              <a:buClr>
                <a:srgbClr val="FF0000"/>
              </a:buClr>
              <a:defRPr/>
            </a:pPr>
            <a:endParaRPr lang="es-ES_tradnl" sz="2800"/>
          </a:p>
          <a:p>
            <a:pPr>
              <a:buClr>
                <a:srgbClr val="FF0000"/>
              </a:buClr>
              <a:defRPr/>
            </a:pPr>
            <a:r>
              <a:rPr lang="es-ES_tradnl" sz="2800"/>
              <a:t>Stencil </a:t>
            </a:r>
          </a:p>
        </p:txBody>
      </p:sp>
      <p:graphicFrame>
        <p:nvGraphicFramePr>
          <p:cNvPr id="1638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06675" y="2163763"/>
          <a:ext cx="5461000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cuación" r:id="rId3" imgW="2374560" imgH="558720" progId="Equation.3">
                  <p:embed/>
                </p:oleObj>
              </mc:Choice>
              <mc:Fallback>
                <p:oleObj name="Ecuación" r:id="rId3" imgW="2374560" imgH="558720" progId="Equation.3">
                  <p:embed/>
                  <p:pic>
                    <p:nvPicPr>
                      <p:cNvPr id="163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2163763"/>
                        <a:ext cx="5461000" cy="1284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/>
          <p:cNvGraphicFramePr>
            <a:graphicFrameLocks/>
          </p:cNvGraphicFramePr>
          <p:nvPr/>
        </p:nvGraphicFramePr>
        <p:xfrm>
          <a:off x="5199063" y="2343150"/>
          <a:ext cx="3159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cuación" r:id="rId5" imgW="114120" imgH="215640" progId="Equation.3">
                  <p:embed/>
                </p:oleObj>
              </mc:Choice>
              <mc:Fallback>
                <p:oleObj name="Ecuación" r:id="rId5" imgW="114120" imgH="215640" progId="Equation.3">
                  <p:embed/>
                  <p:pic>
                    <p:nvPicPr>
                      <p:cNvPr id="1638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2343150"/>
                        <a:ext cx="3159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Oval 11"/>
          <p:cNvSpPr>
            <a:spLocks noChangeArrowheads="1"/>
          </p:cNvSpPr>
          <p:nvPr/>
        </p:nvSpPr>
        <p:spPr bwMode="auto">
          <a:xfrm>
            <a:off x="5232400" y="412750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5588000" y="4762500"/>
            <a:ext cx="0" cy="736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9101" name="Oval 13"/>
          <p:cNvSpPr>
            <a:spLocks noChangeArrowheads="1"/>
          </p:cNvSpPr>
          <p:nvPr/>
        </p:nvSpPr>
        <p:spPr bwMode="auto">
          <a:xfrm>
            <a:off x="4775200" y="5499100"/>
            <a:ext cx="1612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 flipH="1">
            <a:off x="6388100" y="5791200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H="1">
            <a:off x="3987800" y="5803900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9104" name="Oval 16"/>
          <p:cNvSpPr>
            <a:spLocks noChangeArrowheads="1"/>
          </p:cNvSpPr>
          <p:nvPr/>
        </p:nvSpPr>
        <p:spPr bwMode="auto">
          <a:xfrm>
            <a:off x="7150100" y="549910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89105" name="Oval 17"/>
          <p:cNvSpPr>
            <a:spLocks noChangeArrowheads="1"/>
          </p:cNvSpPr>
          <p:nvPr/>
        </p:nvSpPr>
        <p:spPr bwMode="auto">
          <a:xfrm>
            <a:off x="3263900" y="549910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5268913" y="6169025"/>
          <a:ext cx="4953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cuación" r:id="rId7" imgW="215640" imgH="190440" progId="Equation.3">
                  <p:embed/>
                </p:oleObj>
              </mc:Choice>
              <mc:Fallback>
                <p:oleObj name="Ecuación" r:id="rId7" imgW="215640" imgH="190440" progId="Equation.3">
                  <p:embed/>
                  <p:pic>
                    <p:nvPicPr>
                      <p:cNvPr id="891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6169025"/>
                        <a:ext cx="4953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1" name="Object 23"/>
          <p:cNvGraphicFramePr>
            <a:graphicFrameLocks noChangeAspect="1"/>
          </p:cNvGraphicFramePr>
          <p:nvPr/>
        </p:nvGraphicFramePr>
        <p:xfrm>
          <a:off x="5502275" y="4254500"/>
          <a:ext cx="2047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cuación" r:id="rId9" imgW="88560" imgH="164880" progId="Equation.3">
                  <p:embed/>
                </p:oleObj>
              </mc:Choice>
              <mc:Fallback>
                <p:oleObj name="Ecuación" r:id="rId9" imgW="88560" imgH="164880" progId="Equation.3">
                  <p:embed/>
                  <p:pic>
                    <p:nvPicPr>
                      <p:cNvPr id="891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4254500"/>
                        <a:ext cx="204788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2" name="Object 24"/>
          <p:cNvGraphicFramePr>
            <a:graphicFrameLocks noChangeAspect="1"/>
          </p:cNvGraphicFramePr>
          <p:nvPr/>
        </p:nvGraphicFramePr>
        <p:xfrm>
          <a:off x="5059363" y="5599113"/>
          <a:ext cx="990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cuación" r:id="rId11" imgW="431640" imgH="177480" progId="Equation.3">
                  <p:embed/>
                </p:oleObj>
              </mc:Choice>
              <mc:Fallback>
                <p:oleObj name="Ecuación" r:id="rId11" imgW="431640" imgH="177480" progId="Equation.3">
                  <p:embed/>
                  <p:pic>
                    <p:nvPicPr>
                      <p:cNvPr id="891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5599113"/>
                        <a:ext cx="9906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3" name="Object 25"/>
          <p:cNvGraphicFramePr>
            <a:graphicFrameLocks noChangeAspect="1"/>
          </p:cNvGraphicFramePr>
          <p:nvPr/>
        </p:nvGraphicFramePr>
        <p:xfrm>
          <a:off x="3438525" y="5599113"/>
          <a:ext cx="3206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cuación" r:id="rId13" imgW="139680" imgH="177480" progId="Equation.3">
                  <p:embed/>
                </p:oleObj>
              </mc:Choice>
              <mc:Fallback>
                <p:oleObj name="Ecuación" r:id="rId13" imgW="139680" imgH="177480" progId="Equation.3">
                  <p:embed/>
                  <p:pic>
                    <p:nvPicPr>
                      <p:cNvPr id="891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5599113"/>
                        <a:ext cx="3206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4" name="Object 26"/>
          <p:cNvGraphicFramePr>
            <a:graphicFrameLocks noChangeAspect="1"/>
          </p:cNvGraphicFramePr>
          <p:nvPr/>
        </p:nvGraphicFramePr>
        <p:xfrm>
          <a:off x="7337425" y="5611813"/>
          <a:ext cx="3206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cuación" r:id="rId15" imgW="139680" imgH="177480" progId="Equation.3">
                  <p:embed/>
                </p:oleObj>
              </mc:Choice>
              <mc:Fallback>
                <p:oleObj name="Ecuación" r:id="rId15" imgW="139680" imgH="177480" progId="Equation.3">
                  <p:embed/>
                  <p:pic>
                    <p:nvPicPr>
                      <p:cNvPr id="891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25" y="5611813"/>
                        <a:ext cx="3206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5" name="Object 27"/>
          <p:cNvGraphicFramePr>
            <a:graphicFrameLocks noChangeAspect="1"/>
          </p:cNvGraphicFramePr>
          <p:nvPr/>
        </p:nvGraphicFramePr>
        <p:xfrm>
          <a:off x="6994525" y="6154738"/>
          <a:ext cx="9318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cuación" r:id="rId17" imgW="406080" imgH="203040" progId="Equation.3">
                  <p:embed/>
                </p:oleObj>
              </mc:Choice>
              <mc:Fallback>
                <p:oleObj name="Ecuación" r:id="rId17" imgW="406080" imgH="203040" progId="Equation.3">
                  <p:embed/>
                  <p:pic>
                    <p:nvPicPr>
                      <p:cNvPr id="891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6154738"/>
                        <a:ext cx="93186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6" name="Object 28"/>
          <p:cNvGraphicFramePr>
            <a:graphicFrameLocks noChangeAspect="1"/>
          </p:cNvGraphicFramePr>
          <p:nvPr/>
        </p:nvGraphicFramePr>
        <p:xfrm>
          <a:off x="3122613" y="6167438"/>
          <a:ext cx="9032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cuación" r:id="rId19" imgW="393480" imgH="203040" progId="Equation.3">
                  <p:embed/>
                </p:oleObj>
              </mc:Choice>
              <mc:Fallback>
                <p:oleObj name="Ecuación" r:id="rId19" imgW="393480" imgH="203040" progId="Equation.3">
                  <p:embed/>
                  <p:pic>
                    <p:nvPicPr>
                      <p:cNvPr id="891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6167438"/>
                        <a:ext cx="903287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7" name="Object 29"/>
          <p:cNvGraphicFramePr>
            <a:graphicFrameLocks noChangeAspect="1"/>
          </p:cNvGraphicFramePr>
          <p:nvPr/>
        </p:nvGraphicFramePr>
        <p:xfrm>
          <a:off x="5114925" y="4770438"/>
          <a:ext cx="9318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cuación" r:id="rId21" imgW="406080" imgH="203040" progId="Equation.3">
                  <p:embed/>
                </p:oleObj>
              </mc:Choice>
              <mc:Fallback>
                <p:oleObj name="Ecuación" r:id="rId21" imgW="406080" imgH="203040" progId="Equation.3">
                  <p:embed/>
                  <p:pic>
                    <p:nvPicPr>
                      <p:cNvPr id="891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4770438"/>
                        <a:ext cx="93186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9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  <p:bldP spid="89101" grpId="0" animBg="1"/>
      <p:bldP spid="89104" grpId="0" animBg="1"/>
      <p:bldP spid="891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9350" y="609600"/>
            <a:ext cx="8756650" cy="676275"/>
          </a:xfrm>
        </p:spPr>
        <p:txBody>
          <a:bodyPr/>
          <a:lstStyle/>
          <a:p>
            <a:pPr>
              <a:defRPr/>
            </a:pPr>
            <a:r>
              <a:rPr lang="es-ES_tradnl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Estabilidad Numérica del Método Explícito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0" y="1192213"/>
            <a:ext cx="8705850" cy="4548187"/>
          </a:xfrm>
        </p:spPr>
        <p:txBody>
          <a:bodyPr/>
          <a:lstStyle/>
          <a:p>
            <a:pPr marL="0" indent="0">
              <a:buClr>
                <a:srgbClr val="FF0000"/>
              </a:buClr>
              <a:defRPr/>
            </a:pPr>
            <a:r>
              <a:rPr lang="es-ES_tradnl" sz="2800"/>
              <a:t>El método explícito se puede expresar en forma  matricial:</a:t>
            </a:r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800"/>
              <a:t>    </a:t>
            </a:r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800"/>
              <a:t>con </a:t>
            </a:r>
            <a:r>
              <a:rPr lang="es-ES_tradnl" sz="2800" b="1"/>
              <a:t>w</a:t>
            </a:r>
            <a:r>
              <a:rPr lang="es-ES_tradnl" sz="2800" b="1" baseline="30000"/>
              <a:t>(j)</a:t>
            </a:r>
            <a:r>
              <a:rPr lang="es-ES_tradnl" sz="2800">
                <a:effectLst/>
              </a:rPr>
              <a:t>: conjunto de las aproximaciones u para el               	    paso del tiempo j.</a:t>
            </a:r>
            <a:endParaRPr lang="es-ES_tradnl" sz="2800" baseline="30000"/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800"/>
              <a:t>     </a:t>
            </a:r>
            <a:r>
              <a:rPr lang="es-ES_tradnl" sz="2800" b="1"/>
              <a:t>w</a:t>
            </a:r>
            <a:r>
              <a:rPr lang="es-ES_tradnl" sz="2800" b="1" baseline="30000"/>
              <a:t>(j-1)</a:t>
            </a:r>
            <a:r>
              <a:rPr lang="es-ES_tradnl" sz="2800">
                <a:effectLst/>
              </a:rPr>
              <a:t>: conjunto de las aproximaciones u para el               	    paso del tiempo j-1</a:t>
            </a:r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800">
                <a:effectLst/>
              </a:rPr>
              <a:t>         </a:t>
            </a:r>
            <a:r>
              <a:rPr lang="es-ES_tradnl" sz="2800" b="1">
                <a:effectLst/>
              </a:rPr>
              <a:t>A</a:t>
            </a:r>
            <a:r>
              <a:rPr lang="es-ES_tradnl" sz="2800">
                <a:effectLst/>
              </a:rPr>
              <a:t> : matriz</a:t>
            </a:r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800">
                <a:effectLst/>
              </a:rPr>
              <a:t>          tridiagonal  </a:t>
            </a:r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2800">
              <a:effectLst/>
            </a:endParaRPr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2800"/>
          </a:p>
          <a:p>
            <a:pPr marL="0" indent="0">
              <a:buClr>
                <a:srgbClr val="FF0000"/>
              </a:buClr>
              <a:defRPr/>
            </a:pPr>
            <a:endParaRPr lang="es-ES_tradnl" sz="2800"/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2800"/>
          </a:p>
        </p:txBody>
      </p:sp>
      <p:graphicFrame>
        <p:nvGraphicFramePr>
          <p:cNvPr id="17410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94200" y="1779588"/>
          <a:ext cx="19177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cuación" r:id="rId3" imgW="977760" imgH="203040" progId="Equation.3">
                  <p:embed/>
                </p:oleObj>
              </mc:Choice>
              <mc:Fallback>
                <p:oleObj name="Ecuación" r:id="rId3" imgW="977760" imgH="203040" progId="Equation.3">
                  <p:embed/>
                  <p:pic>
                    <p:nvPicPr>
                      <p:cNvPr id="174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779588"/>
                        <a:ext cx="19177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08813" y="3897313"/>
          <a:ext cx="1163637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cuación" r:id="rId5" imgW="114120" imgH="215640" progId="Equation.3">
                  <p:embed/>
                </p:oleObj>
              </mc:Choice>
              <mc:Fallback>
                <p:oleObj name="Ecuación" r:id="rId5" imgW="114120" imgH="215640" progId="Equation.3">
                  <p:embed/>
                  <p:pic>
                    <p:nvPicPr>
                      <p:cNvPr id="1741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3897313"/>
                        <a:ext cx="1163637" cy="219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24"/>
          <p:cNvGraphicFramePr>
            <a:graphicFrameLocks noChangeAspect="1"/>
          </p:cNvGraphicFramePr>
          <p:nvPr/>
        </p:nvGraphicFramePr>
        <p:xfrm>
          <a:off x="3860800" y="4030663"/>
          <a:ext cx="557847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cuación" r:id="rId7" imgW="3251160" imgH="1384200" progId="Equation.3">
                  <p:embed/>
                </p:oleObj>
              </mc:Choice>
              <mc:Fallback>
                <p:oleObj name="Ecuación" r:id="rId7" imgW="3251160" imgH="1384200" progId="Equation.3">
                  <p:embed/>
                  <p:pic>
                    <p:nvPicPr>
                      <p:cNvPr id="174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4030663"/>
                        <a:ext cx="5578475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1" name="AutoShape 25"/>
          <p:cNvSpPr>
            <a:spLocks noChangeArrowheads="1"/>
          </p:cNvSpPr>
          <p:nvPr/>
        </p:nvSpPr>
        <p:spPr bwMode="auto">
          <a:xfrm>
            <a:off x="4508500" y="4597400"/>
            <a:ext cx="3073400" cy="1765300"/>
          </a:xfrm>
          <a:prstGeom prst="rtTriangle">
            <a:avLst/>
          </a:prstGeom>
          <a:solidFill>
            <a:srgbClr val="33CCCC">
              <a:alpha val="27000"/>
            </a:srgbClr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91162" name="AutoShape 26"/>
          <p:cNvSpPr>
            <a:spLocks noChangeArrowheads="1"/>
          </p:cNvSpPr>
          <p:nvPr/>
        </p:nvSpPr>
        <p:spPr bwMode="auto">
          <a:xfrm rot="10800000">
            <a:off x="6438900" y="4127500"/>
            <a:ext cx="2717800" cy="1727200"/>
          </a:xfrm>
          <a:prstGeom prst="rtTriangle">
            <a:avLst/>
          </a:prstGeom>
          <a:solidFill>
            <a:srgbClr val="0099FF">
              <a:alpha val="27000"/>
            </a:srgbClr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/>
              <a:t>EDP Elípticas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61988" y="2781300"/>
          <a:ext cx="861536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cuación" r:id="rId3" imgW="3086100" imgH="457200" progId="Equation.3">
                  <p:embed/>
                </p:oleObj>
              </mc:Choice>
              <mc:Fallback>
                <p:oleObj name="Ecuación" r:id="rId3" imgW="3086100" imgH="4572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2781300"/>
                        <a:ext cx="8615362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9350" y="609600"/>
            <a:ext cx="8756650" cy="676275"/>
          </a:xfrm>
        </p:spPr>
        <p:txBody>
          <a:bodyPr/>
          <a:lstStyle/>
          <a:p>
            <a:pPr>
              <a:defRPr/>
            </a:pPr>
            <a:r>
              <a:rPr lang="es-ES_tradnl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Estabilidad Numérica del Método Explícito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0" y="1192213"/>
            <a:ext cx="8705850" cy="4548187"/>
          </a:xfrm>
        </p:spPr>
        <p:txBody>
          <a:bodyPr/>
          <a:lstStyle/>
          <a:p>
            <a:pPr marL="0" indent="0">
              <a:lnSpc>
                <a:spcPct val="80000"/>
              </a:lnSpc>
              <a:buClr>
                <a:srgbClr val="FF0000"/>
              </a:buClr>
              <a:defRPr/>
            </a:pPr>
            <a:r>
              <a:rPr lang="es-ES_tradnl" sz="2400" dirty="0"/>
              <a:t>Para que el Método sea estable debe cumplirse</a:t>
            </a:r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400" dirty="0"/>
              <a:t> que el radio espectral</a:t>
            </a:r>
          </a:p>
          <a:p>
            <a:pPr marL="0" indent="0">
              <a:lnSpc>
                <a:spcPct val="80000"/>
              </a:lnSpc>
              <a:buClr>
                <a:srgbClr val="FF0000"/>
              </a:buClr>
              <a:defRPr/>
            </a:pPr>
            <a:endParaRPr lang="es-ES_tradnl" sz="2000" dirty="0"/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400" dirty="0"/>
              <a:t>Esto es equivalente a que</a:t>
            </a:r>
            <a:r>
              <a:rPr lang="es-ES_tradnl" sz="1800" dirty="0"/>
              <a:t> </a:t>
            </a:r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1800" dirty="0"/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1800" dirty="0"/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400" dirty="0"/>
              <a:t>Como                           esto condiciona los valores de </a:t>
            </a:r>
            <a:r>
              <a:rPr lang="es-ES_tradnl" sz="2400" b="1" dirty="0"/>
              <a:t>h</a:t>
            </a:r>
            <a:r>
              <a:rPr lang="es-ES_tradnl" sz="2400" dirty="0"/>
              <a:t> y </a:t>
            </a:r>
            <a:r>
              <a:rPr lang="es-ES_tradnl" sz="2400" b="1" dirty="0"/>
              <a:t>k</a:t>
            </a:r>
            <a:r>
              <a:rPr lang="es-ES_tradnl" sz="2400" dirty="0"/>
              <a:t> que se </a:t>
            </a:r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2400" dirty="0"/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400" dirty="0"/>
              <a:t>adopten para la </a:t>
            </a:r>
            <a:r>
              <a:rPr lang="es-ES_tradnl" sz="2400" dirty="0" err="1"/>
              <a:t>discretización</a:t>
            </a:r>
            <a:r>
              <a:rPr lang="es-ES_tradnl" sz="2400" dirty="0"/>
              <a:t> (no puede utilizarse cualquier combinación de </a:t>
            </a:r>
            <a:r>
              <a:rPr lang="es-ES_tradnl" sz="2400" b="1" dirty="0"/>
              <a:t>h</a:t>
            </a:r>
            <a:r>
              <a:rPr lang="es-ES_tradnl" sz="2400" dirty="0"/>
              <a:t> y </a:t>
            </a:r>
            <a:r>
              <a:rPr lang="es-ES_tradnl" sz="2400" b="1" dirty="0"/>
              <a:t>k</a:t>
            </a:r>
            <a:r>
              <a:rPr lang="es-ES_tradnl" sz="2400" dirty="0"/>
              <a:t>).</a:t>
            </a:r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2400" dirty="0"/>
          </a:p>
          <a:p>
            <a:pPr marL="0" indent="0">
              <a:lnSpc>
                <a:spcPct val="80000"/>
              </a:lnSpc>
              <a:buClr>
                <a:srgbClr val="FF0000"/>
              </a:buClr>
              <a:buNone/>
              <a:defRPr/>
            </a:pPr>
            <a:endParaRPr lang="es-ES_tradnl" sz="2400" dirty="0"/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2400" dirty="0"/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1800" dirty="0"/>
              <a:t>    </a:t>
            </a:r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1800" dirty="0">
              <a:effectLst/>
            </a:endParaRPr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1800" dirty="0"/>
          </a:p>
          <a:p>
            <a:pPr marL="0" indent="0">
              <a:lnSpc>
                <a:spcPct val="80000"/>
              </a:lnSpc>
              <a:buClr>
                <a:srgbClr val="FF0000"/>
              </a:buClr>
              <a:defRPr/>
            </a:pPr>
            <a:endParaRPr lang="es-ES_tradnl" sz="1800" dirty="0"/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1800" dirty="0"/>
          </a:p>
        </p:txBody>
      </p:sp>
      <p:graphicFrame>
        <p:nvGraphicFramePr>
          <p:cNvPr id="1843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33863" y="1614488"/>
          <a:ext cx="11207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cuación" r:id="rId3" imgW="571320" imgH="203040" progId="Equation.3">
                  <p:embed/>
                </p:oleObj>
              </mc:Choice>
              <mc:Fallback>
                <p:oleObj name="Ecuación" r:id="rId3" imgW="571320" imgH="20304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1614488"/>
                        <a:ext cx="112077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08813" y="3897313"/>
          <a:ext cx="1163637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cuación" r:id="rId5" imgW="114120" imgH="215640" progId="Equation.3">
                  <p:embed/>
                </p:oleObj>
              </mc:Choice>
              <mc:Fallback>
                <p:oleObj name="Ecuación" r:id="rId5" imgW="114120" imgH="215640" progId="Equation.3">
                  <p:embed/>
                  <p:pic>
                    <p:nvPicPr>
                      <p:cNvPr id="184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3897313"/>
                        <a:ext cx="1163637" cy="219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4521200" y="2020888"/>
          <a:ext cx="8540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cuación" r:id="rId7" imgW="393480" imgH="380880" progId="Equation.3">
                  <p:embed/>
                </p:oleObj>
              </mc:Choice>
              <mc:Fallback>
                <p:oleObj name="Ecuación" r:id="rId7" imgW="393480" imgH="380880" progId="Equation.3">
                  <p:embed/>
                  <p:pic>
                    <p:nvPicPr>
                      <p:cNvPr id="184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2020888"/>
                        <a:ext cx="854075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9"/>
          <p:cNvGraphicFramePr>
            <a:graphicFrameLocks noChangeAspect="1"/>
          </p:cNvGraphicFramePr>
          <p:nvPr/>
        </p:nvGraphicFramePr>
        <p:xfrm>
          <a:off x="2162175" y="2870200"/>
          <a:ext cx="17367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cuación" r:id="rId9" imgW="799920" imgH="406080" progId="Equation.3">
                  <p:embed/>
                </p:oleObj>
              </mc:Choice>
              <mc:Fallback>
                <p:oleObj name="Ecuación" r:id="rId9" imgW="799920" imgH="406080" progId="Equation.3">
                  <p:embed/>
                  <p:pic>
                    <p:nvPicPr>
                      <p:cNvPr id="184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2870200"/>
                        <a:ext cx="1736725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139700"/>
            <a:ext cx="8420100" cy="1250950"/>
          </a:xfrm>
        </p:spPr>
        <p:txBody>
          <a:bodyPr/>
          <a:lstStyle/>
          <a:p>
            <a:pPr>
              <a:defRPr/>
            </a:pPr>
            <a:r>
              <a:rPr lang="es-ES_tradnl" sz="4000" b="1">
                <a:solidFill>
                  <a:schemeClr val="bg1"/>
                </a:solidFill>
              </a:rPr>
              <a:t>Ecuación del Calor. Método explícito. Ejemplo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  <a:defRPr/>
            </a:pPr>
            <a:r>
              <a:rPr lang="es-ES_tradnl"/>
              <a:t>Hallar la temperatura para </a:t>
            </a:r>
            <a:r>
              <a:rPr lang="es-ES_tradnl">
                <a:effectLst/>
              </a:rPr>
              <a:t>t = 0.3</a:t>
            </a:r>
            <a:r>
              <a:rPr lang="es-ES_tradnl"/>
              <a:t> </a:t>
            </a:r>
            <a:r>
              <a:rPr lang="es-ES_tradnl">
                <a:effectLst/>
              </a:rPr>
              <a:t>s</a:t>
            </a:r>
            <a:r>
              <a:rPr lang="es-ES_tradnl"/>
              <a:t> de una barra de </a:t>
            </a:r>
            <a:r>
              <a:rPr lang="es-ES_tradnl">
                <a:effectLst/>
              </a:rPr>
              <a:t>1m</a:t>
            </a:r>
            <a:r>
              <a:rPr lang="es-ES_tradnl"/>
              <a:t> cuyos extremos se mantienen a </a:t>
            </a:r>
            <a:r>
              <a:rPr lang="es-ES_tradnl">
                <a:effectLst/>
              </a:rPr>
              <a:t>20ºC</a:t>
            </a:r>
            <a:r>
              <a:rPr lang="es-ES_tradnl"/>
              <a:t> y a </a:t>
            </a:r>
            <a:r>
              <a:rPr lang="es-ES_tradnl">
                <a:effectLst/>
              </a:rPr>
              <a:t>40ºC</a:t>
            </a:r>
            <a:r>
              <a:rPr lang="es-ES_tradnl"/>
              <a:t>. La temperatura inicial de la barra es de </a:t>
            </a:r>
            <a:r>
              <a:rPr lang="es-ES_tradnl">
                <a:effectLst/>
              </a:rPr>
              <a:t>100ºC</a:t>
            </a:r>
            <a:r>
              <a:rPr lang="es-ES_tradnl"/>
              <a:t> y el coeficiente </a:t>
            </a:r>
            <a:r>
              <a:rPr lang="es-ES_tradnl" b="1">
                <a:effectLst/>
                <a:latin typeface="GreekC" pitchFamily="2" charset="0"/>
              </a:rPr>
              <a:t>a</a:t>
            </a:r>
            <a:r>
              <a:rPr lang="es-ES_tradnl">
                <a:effectLst/>
              </a:rPr>
              <a:t> = 0.1</a:t>
            </a:r>
            <a:r>
              <a:rPr lang="es-ES_tradnl"/>
              <a:t>. Tomar </a:t>
            </a:r>
            <a:r>
              <a:rPr lang="es-ES_tradnl">
                <a:effectLst/>
                <a:latin typeface="Symbol" pitchFamily="18" charset="2"/>
              </a:rPr>
              <a:t>D</a:t>
            </a:r>
            <a:r>
              <a:rPr lang="es-ES_tradnl">
                <a:effectLst/>
              </a:rPr>
              <a:t>x = 0.2m</a:t>
            </a:r>
            <a:r>
              <a:rPr lang="es-ES_tradnl"/>
              <a:t> y </a:t>
            </a:r>
            <a:r>
              <a:rPr lang="es-ES_tradnl">
                <a:effectLst/>
                <a:latin typeface="Symbol" pitchFamily="18" charset="2"/>
              </a:rPr>
              <a:t>D</a:t>
            </a:r>
            <a:r>
              <a:rPr lang="es-ES_tradnl">
                <a:effectLst/>
              </a:rPr>
              <a:t>t = 0.1 s</a:t>
            </a:r>
            <a:r>
              <a:rPr lang="es-ES_tradnl"/>
              <a:t>. Justificar la aplicabili- dad del método explícito.</a:t>
            </a:r>
            <a:br>
              <a:rPr lang="es-ES_tradnl"/>
            </a:br>
            <a:endParaRPr lang="es-ES_tradnl"/>
          </a:p>
          <a:p>
            <a:pPr>
              <a:buClr>
                <a:srgbClr val="FF0000"/>
              </a:buClr>
              <a:defRPr/>
            </a:pPr>
            <a:r>
              <a:rPr lang="es-ES_tradnl"/>
              <a:t>Parámetro de Courant	</a:t>
            </a:r>
            <a:br>
              <a:rPr lang="es-ES_tradnl"/>
            </a:br>
            <a:endParaRPr lang="es-ES_tradnl"/>
          </a:p>
        </p:txBody>
      </p:sp>
      <p:graphicFrame>
        <p:nvGraphicFramePr>
          <p:cNvPr id="67588" name="Object 4"/>
          <p:cNvGraphicFramePr>
            <a:graphicFrameLocks/>
          </p:cNvGraphicFramePr>
          <p:nvPr/>
        </p:nvGraphicFramePr>
        <p:xfrm>
          <a:off x="5313363" y="4867275"/>
          <a:ext cx="41306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cuación" r:id="rId4" imgW="1841400" imgH="406080" progId="Equation.3">
                  <p:embed/>
                </p:oleObj>
              </mc:Choice>
              <mc:Fallback>
                <p:oleObj name="Ecuación" r:id="rId4" imgW="1841400" imgH="406080" progId="Equation.3">
                  <p:embed/>
                  <p:pic>
                    <p:nvPicPr>
                      <p:cNvPr id="6758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867275"/>
                        <a:ext cx="41306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Clr>
                <a:srgbClr val="FF0000"/>
              </a:buClr>
              <a:defRPr/>
            </a:pPr>
            <a:r>
              <a:rPr lang="es-ES" sz="2800"/>
              <a:t>Stencil</a:t>
            </a: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5054600" y="86360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5410200" y="1498600"/>
            <a:ext cx="0" cy="736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auto">
          <a:xfrm>
            <a:off x="4597400" y="2235200"/>
            <a:ext cx="1612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H="1">
            <a:off x="6210300" y="2527300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H="1">
            <a:off x="3810000" y="2540000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6972300" y="223520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96266" name="Oval 10"/>
          <p:cNvSpPr>
            <a:spLocks noChangeArrowheads="1"/>
          </p:cNvSpPr>
          <p:nvPr/>
        </p:nvSpPr>
        <p:spPr bwMode="auto">
          <a:xfrm>
            <a:off x="3086100" y="223520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5324475" y="990600"/>
          <a:ext cx="2047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cuación" r:id="rId3" imgW="88560" imgH="164880" progId="Equation.3">
                  <p:embed/>
                </p:oleObj>
              </mc:Choice>
              <mc:Fallback>
                <p:oleObj name="Ecuación" r:id="rId3" imgW="88560" imgH="164880" progId="Equation.3">
                  <p:embed/>
                  <p:pic>
                    <p:nvPicPr>
                      <p:cNvPr id="962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990600"/>
                        <a:ext cx="204788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4881563" y="2335213"/>
          <a:ext cx="990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cuación" r:id="rId5" imgW="431640" imgH="177480" progId="Equation.3">
                  <p:embed/>
                </p:oleObj>
              </mc:Choice>
              <mc:Fallback>
                <p:oleObj name="Ecuación" r:id="rId5" imgW="431640" imgH="177480" progId="Equation.3">
                  <p:embed/>
                  <p:pic>
                    <p:nvPicPr>
                      <p:cNvPr id="962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2335213"/>
                        <a:ext cx="9906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3260725" y="2335213"/>
          <a:ext cx="3206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cuación" r:id="rId7" imgW="139680" imgH="177480" progId="Equation.3">
                  <p:embed/>
                </p:oleObj>
              </mc:Choice>
              <mc:Fallback>
                <p:oleObj name="Ecuación" r:id="rId7" imgW="139680" imgH="177480" progId="Equation.3">
                  <p:embed/>
                  <p:pic>
                    <p:nvPicPr>
                      <p:cNvPr id="962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2335213"/>
                        <a:ext cx="3206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7159625" y="2347913"/>
          <a:ext cx="3206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cuación" r:id="rId9" imgW="139680" imgH="177480" progId="Equation.3">
                  <p:embed/>
                </p:oleObj>
              </mc:Choice>
              <mc:Fallback>
                <p:oleObj name="Ecuación" r:id="rId9" imgW="139680" imgH="177480" progId="Equation.3">
                  <p:embed/>
                  <p:pic>
                    <p:nvPicPr>
                      <p:cNvPr id="962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2347913"/>
                        <a:ext cx="3206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1" name="Oval 15"/>
          <p:cNvSpPr>
            <a:spLocks noChangeArrowheads="1"/>
          </p:cNvSpPr>
          <p:nvPr/>
        </p:nvSpPr>
        <p:spPr bwMode="auto">
          <a:xfrm>
            <a:off x="5029200" y="394970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5384800" y="4584700"/>
            <a:ext cx="0" cy="736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6273" name="Oval 17"/>
          <p:cNvSpPr>
            <a:spLocks noChangeArrowheads="1"/>
          </p:cNvSpPr>
          <p:nvPr/>
        </p:nvSpPr>
        <p:spPr bwMode="auto">
          <a:xfrm>
            <a:off x="5010150" y="5321300"/>
            <a:ext cx="70485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>
            <a:off x="5715000" y="5613400"/>
            <a:ext cx="12319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 flipH="1">
            <a:off x="3784600" y="5622925"/>
            <a:ext cx="1228725" cy="31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6276" name="Oval 20"/>
          <p:cNvSpPr>
            <a:spLocks noChangeArrowheads="1"/>
          </p:cNvSpPr>
          <p:nvPr/>
        </p:nvSpPr>
        <p:spPr bwMode="auto">
          <a:xfrm>
            <a:off x="6946900" y="532130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96277" name="Oval 21"/>
          <p:cNvSpPr>
            <a:spLocks noChangeArrowheads="1"/>
          </p:cNvSpPr>
          <p:nvPr/>
        </p:nvSpPr>
        <p:spPr bwMode="auto">
          <a:xfrm>
            <a:off x="3060700" y="532130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graphicFrame>
        <p:nvGraphicFramePr>
          <p:cNvPr id="96278" name="Object 22"/>
          <p:cNvGraphicFramePr>
            <a:graphicFrameLocks noChangeAspect="1"/>
          </p:cNvGraphicFramePr>
          <p:nvPr/>
        </p:nvGraphicFramePr>
        <p:xfrm>
          <a:off x="5270500" y="4076700"/>
          <a:ext cx="2635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cuación" r:id="rId11" imgW="114120" imgH="164880" progId="Equation.3">
                  <p:embed/>
                </p:oleObj>
              </mc:Choice>
              <mc:Fallback>
                <p:oleObj name="Ecuación" r:id="rId11" imgW="114120" imgH="164880" progId="Equation.3">
                  <p:embed/>
                  <p:pic>
                    <p:nvPicPr>
                      <p:cNvPr id="962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4076700"/>
                        <a:ext cx="263525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Object 23"/>
          <p:cNvGraphicFramePr>
            <a:graphicFrameLocks noChangeAspect="1"/>
          </p:cNvGraphicFramePr>
          <p:nvPr/>
        </p:nvGraphicFramePr>
        <p:xfrm>
          <a:off x="5073650" y="5421313"/>
          <a:ext cx="5540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cuación" r:id="rId13" imgW="241200" imgH="177480" progId="Equation.3">
                  <p:embed/>
                </p:oleObj>
              </mc:Choice>
              <mc:Fallback>
                <p:oleObj name="Ecuación" r:id="rId13" imgW="241200" imgH="177480" progId="Equation.3">
                  <p:embed/>
                  <p:pic>
                    <p:nvPicPr>
                      <p:cNvPr id="962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5421313"/>
                        <a:ext cx="554038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0" name="Object 24"/>
          <p:cNvGraphicFramePr>
            <a:graphicFrameLocks noChangeAspect="1"/>
          </p:cNvGraphicFramePr>
          <p:nvPr/>
        </p:nvGraphicFramePr>
        <p:xfrm>
          <a:off x="3032125" y="5421313"/>
          <a:ext cx="7286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cuación" r:id="rId15" imgW="317160" imgH="177480" progId="Equation.3">
                  <p:embed/>
                </p:oleObj>
              </mc:Choice>
              <mc:Fallback>
                <p:oleObj name="Ecuación" r:id="rId15" imgW="317160" imgH="177480" progId="Equation.3">
                  <p:embed/>
                  <p:pic>
                    <p:nvPicPr>
                      <p:cNvPr id="962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5421313"/>
                        <a:ext cx="72866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25"/>
          <p:cNvGraphicFramePr>
            <a:graphicFrameLocks noChangeAspect="1"/>
          </p:cNvGraphicFramePr>
          <p:nvPr/>
        </p:nvGraphicFramePr>
        <p:xfrm>
          <a:off x="6931025" y="5434013"/>
          <a:ext cx="7286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cuación" r:id="rId17" imgW="317160" imgH="177480" progId="Equation.3">
                  <p:embed/>
                </p:oleObj>
              </mc:Choice>
              <mc:Fallback>
                <p:oleObj name="Ecuación" r:id="rId17" imgW="317160" imgH="177480" progId="Equation.3">
                  <p:embed/>
                  <p:pic>
                    <p:nvPicPr>
                      <p:cNvPr id="962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5434013"/>
                        <a:ext cx="72866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2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5692775" y="3189288"/>
          <a:ext cx="11826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cuación" r:id="rId19" imgW="558720" imgH="177480" progId="Equation.3">
                  <p:embed/>
                </p:oleObj>
              </mc:Choice>
              <mc:Fallback>
                <p:oleObj name="Ecuación" r:id="rId19" imgW="558720" imgH="177480" progId="Equation.3">
                  <p:embed/>
                  <p:pic>
                    <p:nvPicPr>
                      <p:cNvPr id="962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3189288"/>
                        <a:ext cx="118268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5" name="AutoShape 29"/>
          <p:cNvSpPr>
            <a:spLocks noChangeArrowheads="1"/>
          </p:cNvSpPr>
          <p:nvPr/>
        </p:nvSpPr>
        <p:spPr bwMode="auto">
          <a:xfrm>
            <a:off x="5232400" y="3009900"/>
            <a:ext cx="355600" cy="736600"/>
          </a:xfrm>
          <a:prstGeom prst="downArrow">
            <a:avLst>
              <a:gd name="adj1" fmla="val 50000"/>
              <a:gd name="adj2" fmla="val 51786"/>
            </a:avLst>
          </a:prstGeom>
          <a:solidFill>
            <a:srgbClr val="FF0000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/>
      <p:bldP spid="96262" grpId="0" animBg="1"/>
      <p:bldP spid="96265" grpId="0" animBg="1"/>
      <p:bldP spid="96266" grpId="0" animBg="1"/>
      <p:bldP spid="96271" grpId="0" animBg="1"/>
      <p:bldP spid="96273" grpId="0" animBg="1"/>
      <p:bldP spid="96276" grpId="0" animBg="1"/>
      <p:bldP spid="96277" grpId="0" animBg="1"/>
      <p:bldP spid="9628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6025" y="0"/>
            <a:ext cx="4133850" cy="4548188"/>
          </a:xfrm>
        </p:spPr>
        <p:txBody>
          <a:bodyPr/>
          <a:lstStyle/>
          <a:p>
            <a:pPr>
              <a:buClr>
                <a:schemeClr val="bg1"/>
              </a:buClr>
              <a:defRPr/>
            </a:pPr>
            <a:r>
              <a:rPr lang="es-ES" sz="2800"/>
              <a:t>Grilla Discreta</a:t>
            </a:r>
          </a:p>
        </p:txBody>
      </p:sp>
      <p:pic>
        <p:nvPicPr>
          <p:cNvPr id="98314" name="Picture 10"/>
          <p:cNvPicPr>
            <a:picLocks noChangeAspect="1" noChangeArrowheads="1"/>
          </p:cNvPicPr>
          <p:nvPr/>
        </p:nvPicPr>
        <p:blipFill>
          <a:blip r:embed="rId2"/>
          <a:srcRect l="8641" r="5508" b="15222"/>
          <a:stretch>
            <a:fillRect/>
          </a:stretch>
        </p:blipFill>
        <p:spPr bwMode="auto">
          <a:xfrm>
            <a:off x="1692275" y="523875"/>
            <a:ext cx="7412038" cy="3967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1617663" y="47831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0m</a:t>
            </a:r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H="1">
            <a:off x="1984375" y="769938"/>
            <a:ext cx="11113" cy="3411537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3025775" y="4791075"/>
            <a:ext cx="892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0.2m</a:t>
            </a:r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H="1">
            <a:off x="3392488" y="788988"/>
            <a:ext cx="11112" cy="3411537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4378325" y="4799013"/>
            <a:ext cx="892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0.4m</a:t>
            </a:r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 flipH="1">
            <a:off x="4789488" y="785813"/>
            <a:ext cx="11112" cy="3411537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5797550" y="4795838"/>
            <a:ext cx="892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0.6m</a:t>
            </a:r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 flipH="1">
            <a:off x="6208713" y="782638"/>
            <a:ext cx="11112" cy="3411537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7239000" y="4792663"/>
            <a:ext cx="892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0.8m</a:t>
            </a:r>
          </a:p>
        </p:txBody>
      </p:sp>
      <p:sp>
        <p:nvSpPr>
          <p:cNvPr id="98327" name="Line 23"/>
          <p:cNvSpPr>
            <a:spLocks noChangeShapeType="1"/>
          </p:cNvSpPr>
          <p:nvPr/>
        </p:nvSpPr>
        <p:spPr bwMode="auto">
          <a:xfrm flipH="1">
            <a:off x="7616825" y="768350"/>
            <a:ext cx="11113" cy="3411538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8558213" y="4800600"/>
            <a:ext cx="892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1.0m</a:t>
            </a:r>
          </a:p>
        </p:txBody>
      </p:sp>
      <p:sp>
        <p:nvSpPr>
          <p:cNvPr id="98329" name="Line 25"/>
          <p:cNvSpPr>
            <a:spLocks noChangeShapeType="1"/>
          </p:cNvSpPr>
          <p:nvPr/>
        </p:nvSpPr>
        <p:spPr bwMode="auto">
          <a:xfrm flipH="1">
            <a:off x="9013825" y="754063"/>
            <a:ext cx="11113" cy="3411537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581025" y="4103688"/>
            <a:ext cx="6905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0s</a:t>
            </a:r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 flipH="1">
            <a:off x="1968500" y="4391025"/>
            <a:ext cx="704850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581025" y="2973388"/>
            <a:ext cx="6905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0.1s</a:t>
            </a:r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 flipH="1">
            <a:off x="1955800" y="3273425"/>
            <a:ext cx="704850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568325" y="1982788"/>
            <a:ext cx="6905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0.2s</a:t>
            </a:r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 flipH="1">
            <a:off x="1955800" y="2333625"/>
            <a:ext cx="704850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568325" y="1081088"/>
            <a:ext cx="6905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0.3s</a:t>
            </a:r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 flipH="1">
            <a:off x="1968500" y="1444625"/>
            <a:ext cx="704850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3756025" y="12700"/>
            <a:ext cx="328295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75000"/>
              <a:buFont typeface="Monotype Sorts" pitchFamily="2" charset="2"/>
              <a:buChar char="n"/>
              <a:defRPr/>
            </a:pPr>
            <a:r>
              <a:rPr lang="es-E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Cond. de Contorno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1249363" y="41100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20º</a:t>
            </a:r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1249363" y="29797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20º</a:t>
            </a:r>
          </a:p>
        </p:txBody>
      </p:sp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1249363" y="19891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20º</a:t>
            </a: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1249363" y="10874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20º</a:t>
            </a: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9009063" y="40592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40º</a:t>
            </a:r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9009063" y="29416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40º</a:t>
            </a: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9009063" y="20145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40º</a:t>
            </a:r>
          </a:p>
        </p:txBody>
      </p:sp>
      <p:sp>
        <p:nvSpPr>
          <p:cNvPr id="98346" name="Text Box 42"/>
          <p:cNvSpPr txBox="1">
            <a:spLocks noChangeArrowheads="1"/>
          </p:cNvSpPr>
          <p:nvPr/>
        </p:nvSpPr>
        <p:spPr bwMode="auto">
          <a:xfrm>
            <a:off x="9009063" y="11001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40º</a:t>
            </a:r>
          </a:p>
        </p:txBody>
      </p:sp>
      <p:sp>
        <p:nvSpPr>
          <p:cNvPr id="98347" name="Text Box 43"/>
          <p:cNvSpPr txBox="1">
            <a:spLocks noChangeArrowheads="1"/>
          </p:cNvSpPr>
          <p:nvPr/>
        </p:nvSpPr>
        <p:spPr bwMode="auto">
          <a:xfrm>
            <a:off x="3001963" y="442753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100º</a:t>
            </a:r>
          </a:p>
        </p:txBody>
      </p:sp>
      <p:sp>
        <p:nvSpPr>
          <p:cNvPr id="98348" name="Rectangle 44"/>
          <p:cNvSpPr>
            <a:spLocks noChangeArrowheads="1"/>
          </p:cNvSpPr>
          <p:nvPr/>
        </p:nvSpPr>
        <p:spPr bwMode="auto">
          <a:xfrm>
            <a:off x="7096125" y="12700"/>
            <a:ext cx="276225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CC0099"/>
              </a:buClr>
              <a:buSzPct val="75000"/>
              <a:buFont typeface="Monotype Sorts" pitchFamily="2" charset="2"/>
              <a:buChar char="n"/>
              <a:defRPr/>
            </a:pPr>
            <a:r>
              <a:rPr lang="es-E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Cond. Iniciales</a:t>
            </a:r>
          </a:p>
        </p:txBody>
      </p:sp>
      <p:sp>
        <p:nvSpPr>
          <p:cNvPr id="98349" name="Text Box 45"/>
          <p:cNvSpPr txBox="1">
            <a:spLocks noChangeArrowheads="1"/>
          </p:cNvSpPr>
          <p:nvPr/>
        </p:nvSpPr>
        <p:spPr bwMode="auto">
          <a:xfrm>
            <a:off x="4373563" y="442753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100º</a:t>
            </a:r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5808663" y="442753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100º</a:t>
            </a:r>
          </a:p>
        </p:txBody>
      </p:sp>
      <p:sp>
        <p:nvSpPr>
          <p:cNvPr id="98351" name="Text Box 47"/>
          <p:cNvSpPr txBox="1">
            <a:spLocks noChangeArrowheads="1"/>
          </p:cNvSpPr>
          <p:nvPr/>
        </p:nvSpPr>
        <p:spPr bwMode="auto">
          <a:xfrm>
            <a:off x="7218363" y="442753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100º</a:t>
            </a:r>
          </a:p>
        </p:txBody>
      </p:sp>
      <p:pic>
        <p:nvPicPr>
          <p:cNvPr id="98354" name="Picture 50" descr="stenexpl"/>
          <p:cNvPicPr>
            <a:picLocks noChangeAspect="1" noChangeArrowheads="1"/>
          </p:cNvPicPr>
          <p:nvPr/>
        </p:nvPicPr>
        <p:blipFill>
          <a:blip r:embed="rId3"/>
          <a:srcRect l="30585" r="32254" b="50880"/>
          <a:stretch>
            <a:fillRect/>
          </a:stretch>
        </p:blipFill>
        <p:spPr bwMode="auto">
          <a:xfrm>
            <a:off x="1371600" y="2635250"/>
            <a:ext cx="3903663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55" name="Text Box 51"/>
          <p:cNvSpPr txBox="1">
            <a:spLocks noChangeArrowheads="1"/>
          </p:cNvSpPr>
          <p:nvPr/>
        </p:nvSpPr>
        <p:spPr bwMode="auto">
          <a:xfrm>
            <a:off x="1276350" y="5257800"/>
            <a:ext cx="569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b="1">
                <a:effectLst>
                  <a:outerShdw blurRad="38100" dist="38100" dir="2700000" algn="tl">
                    <a:srgbClr val="FFFFFF"/>
                  </a:outerShdw>
                </a:effectLst>
              </a:rPr>
              <a:t>Cálculo de Temperaturas con el Stencil:</a:t>
            </a:r>
          </a:p>
        </p:txBody>
      </p:sp>
      <p:sp>
        <p:nvSpPr>
          <p:cNvPr id="98356" name="Text Box 52"/>
          <p:cNvSpPr txBox="1">
            <a:spLocks noChangeArrowheads="1"/>
          </p:cNvSpPr>
          <p:nvPr/>
        </p:nvSpPr>
        <p:spPr bwMode="auto">
          <a:xfrm>
            <a:off x="1390650" y="5810250"/>
            <a:ext cx="5905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  <a:r>
              <a:rPr lang="es-E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0.2m,0.1s</a:t>
            </a: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=0.25*20+0.50*100+0.25*100=80º</a:t>
            </a:r>
          </a:p>
        </p:txBody>
      </p:sp>
      <p:sp>
        <p:nvSpPr>
          <p:cNvPr id="98357" name="Rectangle 53"/>
          <p:cNvSpPr>
            <a:spLocks noChangeArrowheads="1"/>
          </p:cNvSpPr>
          <p:nvPr/>
        </p:nvSpPr>
        <p:spPr bwMode="auto">
          <a:xfrm>
            <a:off x="6543675" y="5232400"/>
            <a:ext cx="33623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6600"/>
              </a:buClr>
              <a:buSzPct val="75000"/>
              <a:buFont typeface="Monotype Sorts" pitchFamily="2" charset="2"/>
              <a:buChar char="n"/>
              <a:defRPr/>
            </a:pPr>
            <a:r>
              <a:rPr lang="es-E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Valores calculados</a:t>
            </a:r>
          </a:p>
        </p:txBody>
      </p:sp>
      <p:sp>
        <p:nvSpPr>
          <p:cNvPr id="98358" name="Text Box 54"/>
          <p:cNvSpPr txBox="1">
            <a:spLocks noChangeArrowheads="1"/>
          </p:cNvSpPr>
          <p:nvPr/>
        </p:nvSpPr>
        <p:spPr bwMode="auto">
          <a:xfrm>
            <a:off x="2982913" y="326548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80º</a:t>
            </a:r>
          </a:p>
        </p:txBody>
      </p:sp>
      <p:sp>
        <p:nvSpPr>
          <p:cNvPr id="98359" name="Text Box 55"/>
          <p:cNvSpPr txBox="1">
            <a:spLocks noChangeArrowheads="1"/>
          </p:cNvSpPr>
          <p:nvPr/>
        </p:nvSpPr>
        <p:spPr bwMode="auto">
          <a:xfrm>
            <a:off x="2571750" y="6096000"/>
            <a:ext cx="6229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  <a:r>
              <a:rPr lang="es-E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0.4m,0.1s</a:t>
            </a: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=0.25*100+0.50*100+0.25*100=100º</a:t>
            </a:r>
          </a:p>
        </p:txBody>
      </p:sp>
      <p:sp>
        <p:nvSpPr>
          <p:cNvPr id="98360" name="Text Box 56"/>
          <p:cNvSpPr txBox="1">
            <a:spLocks noChangeArrowheads="1"/>
          </p:cNvSpPr>
          <p:nvPr/>
        </p:nvSpPr>
        <p:spPr bwMode="auto">
          <a:xfrm>
            <a:off x="4392613" y="327818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100º</a:t>
            </a:r>
          </a:p>
        </p:txBody>
      </p:sp>
      <p:sp>
        <p:nvSpPr>
          <p:cNvPr id="98361" name="Text Box 57"/>
          <p:cNvSpPr txBox="1">
            <a:spLocks noChangeArrowheads="1"/>
          </p:cNvSpPr>
          <p:nvPr/>
        </p:nvSpPr>
        <p:spPr bwMode="auto">
          <a:xfrm>
            <a:off x="3613150" y="5835650"/>
            <a:ext cx="6134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  <a:r>
              <a:rPr lang="es-E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0.6m,0.1s</a:t>
            </a: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=0.25*100+0.50*100+0.25*100=100º</a:t>
            </a:r>
          </a:p>
        </p:txBody>
      </p:sp>
      <p:sp>
        <p:nvSpPr>
          <p:cNvPr id="98362" name="Text Box 58"/>
          <p:cNvSpPr txBox="1">
            <a:spLocks noChangeArrowheads="1"/>
          </p:cNvSpPr>
          <p:nvPr/>
        </p:nvSpPr>
        <p:spPr bwMode="auto">
          <a:xfrm>
            <a:off x="5789613" y="329088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100º</a:t>
            </a:r>
          </a:p>
        </p:txBody>
      </p:sp>
      <p:sp>
        <p:nvSpPr>
          <p:cNvPr id="98363" name="Text Box 59"/>
          <p:cNvSpPr txBox="1">
            <a:spLocks noChangeArrowheads="1"/>
          </p:cNvSpPr>
          <p:nvPr/>
        </p:nvSpPr>
        <p:spPr bwMode="auto">
          <a:xfrm>
            <a:off x="4184650" y="6076950"/>
            <a:ext cx="6134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  <a:r>
              <a:rPr lang="es-E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0.8m,0.1s</a:t>
            </a: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=0.25*100+0.50*100+0.25*40=85º</a:t>
            </a:r>
          </a:p>
        </p:txBody>
      </p:sp>
      <p:sp>
        <p:nvSpPr>
          <p:cNvPr id="98364" name="Text Box 60"/>
          <p:cNvSpPr txBox="1">
            <a:spLocks noChangeArrowheads="1"/>
          </p:cNvSpPr>
          <p:nvPr/>
        </p:nvSpPr>
        <p:spPr bwMode="auto">
          <a:xfrm>
            <a:off x="7364413" y="330358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85º</a:t>
            </a:r>
          </a:p>
        </p:txBody>
      </p:sp>
      <p:sp>
        <p:nvSpPr>
          <p:cNvPr id="98365" name="Text Box 61"/>
          <p:cNvSpPr txBox="1">
            <a:spLocks noChangeArrowheads="1"/>
          </p:cNvSpPr>
          <p:nvPr/>
        </p:nvSpPr>
        <p:spPr bwMode="auto">
          <a:xfrm>
            <a:off x="3122613" y="232568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70º</a:t>
            </a:r>
          </a:p>
        </p:txBody>
      </p:sp>
      <p:sp>
        <p:nvSpPr>
          <p:cNvPr id="98366" name="Text Box 62"/>
          <p:cNvSpPr txBox="1">
            <a:spLocks noChangeArrowheads="1"/>
          </p:cNvSpPr>
          <p:nvPr/>
        </p:nvSpPr>
        <p:spPr bwMode="auto">
          <a:xfrm>
            <a:off x="4519613" y="232568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95º</a:t>
            </a:r>
          </a:p>
        </p:txBody>
      </p:sp>
      <p:sp>
        <p:nvSpPr>
          <p:cNvPr id="98367" name="Text Box 63"/>
          <p:cNvSpPr txBox="1">
            <a:spLocks noChangeArrowheads="1"/>
          </p:cNvSpPr>
          <p:nvPr/>
        </p:nvSpPr>
        <p:spPr bwMode="auto">
          <a:xfrm>
            <a:off x="5878513" y="2325688"/>
            <a:ext cx="10588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96.25º</a:t>
            </a:r>
          </a:p>
        </p:txBody>
      </p:sp>
      <p:sp>
        <p:nvSpPr>
          <p:cNvPr id="98368" name="Text Box 64"/>
          <p:cNvSpPr txBox="1">
            <a:spLocks noChangeArrowheads="1"/>
          </p:cNvSpPr>
          <p:nvPr/>
        </p:nvSpPr>
        <p:spPr bwMode="auto">
          <a:xfrm>
            <a:off x="7364413" y="2338388"/>
            <a:ext cx="9318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77.5º</a:t>
            </a:r>
          </a:p>
        </p:txBody>
      </p:sp>
      <p:sp>
        <p:nvSpPr>
          <p:cNvPr id="98369" name="Text Box 65"/>
          <p:cNvSpPr txBox="1">
            <a:spLocks noChangeArrowheads="1"/>
          </p:cNvSpPr>
          <p:nvPr/>
        </p:nvSpPr>
        <p:spPr bwMode="auto">
          <a:xfrm>
            <a:off x="2944813" y="1398588"/>
            <a:ext cx="1046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63.75º</a:t>
            </a:r>
          </a:p>
        </p:txBody>
      </p:sp>
      <p:sp>
        <p:nvSpPr>
          <p:cNvPr id="98370" name="Text Box 66"/>
          <p:cNvSpPr txBox="1">
            <a:spLocks noChangeArrowheads="1"/>
          </p:cNvSpPr>
          <p:nvPr/>
        </p:nvSpPr>
        <p:spPr bwMode="auto">
          <a:xfrm>
            <a:off x="4354513" y="1398588"/>
            <a:ext cx="11604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89.06º</a:t>
            </a:r>
          </a:p>
        </p:txBody>
      </p:sp>
      <p:sp>
        <p:nvSpPr>
          <p:cNvPr id="98371" name="Text Box 67"/>
          <p:cNvSpPr txBox="1">
            <a:spLocks noChangeArrowheads="1"/>
          </p:cNvSpPr>
          <p:nvPr/>
        </p:nvSpPr>
        <p:spPr bwMode="auto">
          <a:xfrm>
            <a:off x="5764213" y="1398588"/>
            <a:ext cx="11604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91.25º</a:t>
            </a:r>
          </a:p>
        </p:txBody>
      </p:sp>
      <p:sp>
        <p:nvSpPr>
          <p:cNvPr id="98372" name="Text Box 68"/>
          <p:cNvSpPr txBox="1">
            <a:spLocks noChangeArrowheads="1"/>
          </p:cNvSpPr>
          <p:nvPr/>
        </p:nvSpPr>
        <p:spPr bwMode="auto">
          <a:xfrm>
            <a:off x="7148513" y="1398588"/>
            <a:ext cx="11604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72.81º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8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9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14807 4.81481E-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9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9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9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9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07 0.00185 L 0.29679 0.0037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8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8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98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98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8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79 0.00555 L 0.43782 0.00555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8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8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98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98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782 0.00555 L 0.00448 -0.11852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8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7 -0.11297 L 0.15064 -0.11111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98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64 -0.11111 L 0.29038 -0.10926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0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8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38 -0.11111 L 0.43141 -0.11297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98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41 -0.11297 L 0.00641 -0.25834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-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98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1 -0.25834 L 0.15 -0.25278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0.25278 L 0.29102 -0.25278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02 -0.25278 L 0.43077 -0.25648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9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7" grpId="0"/>
      <p:bldP spid="98319" grpId="0"/>
      <p:bldP spid="98321" grpId="0"/>
      <p:bldP spid="98323" grpId="0"/>
      <p:bldP spid="98326" grpId="0"/>
      <p:bldP spid="98328" grpId="0"/>
      <p:bldP spid="98330" grpId="0"/>
      <p:bldP spid="98332" grpId="0"/>
      <p:bldP spid="98334" grpId="0"/>
      <p:bldP spid="98336" grpId="0"/>
      <p:bldP spid="98339" grpId="0"/>
      <p:bldP spid="98340" grpId="0"/>
      <p:bldP spid="98341" grpId="0"/>
      <p:bldP spid="98342" grpId="0"/>
      <p:bldP spid="98343" grpId="0"/>
      <p:bldP spid="98344" grpId="0"/>
      <p:bldP spid="98345" grpId="0"/>
      <p:bldP spid="98346" grpId="0"/>
      <p:bldP spid="98347" grpId="0"/>
      <p:bldP spid="98349" grpId="0"/>
      <p:bldP spid="98350" grpId="0"/>
      <p:bldP spid="98351" grpId="0"/>
      <p:bldP spid="98355" grpId="0"/>
      <p:bldP spid="98356" grpId="0"/>
      <p:bldP spid="98356" grpId="1"/>
      <p:bldP spid="98357" grpId="0" build="allAtOnce"/>
      <p:bldP spid="98358" grpId="0" build="allAtOnce"/>
      <p:bldP spid="98359" grpId="0"/>
      <p:bldP spid="98359" grpId="1"/>
      <p:bldP spid="98360" grpId="0" build="allAtOnce"/>
      <p:bldP spid="98361" grpId="0"/>
      <p:bldP spid="98361" grpId="1"/>
      <p:bldP spid="98362" grpId="0" build="allAtOnce"/>
      <p:bldP spid="98363" grpId="0"/>
      <p:bldP spid="98363" grpId="1"/>
      <p:bldP spid="98364" grpId="0" build="allAtOnce"/>
      <p:bldP spid="98365" grpId="0" build="allAtOnce"/>
      <p:bldP spid="98366" grpId="0" build="allAtOnce"/>
      <p:bldP spid="98367" grpId="0" build="allAtOnce"/>
      <p:bldP spid="98368" grpId="0" build="allAtOnce"/>
      <p:bldP spid="98369" grpId="0" build="allAtOnce"/>
      <p:bldP spid="98370" grpId="0" build="allAtOnce"/>
      <p:bldP spid="98371" grpId="0" build="allAtOnce"/>
      <p:bldP spid="98372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37" name="Rectangle 1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4000" b="1">
                <a:solidFill>
                  <a:schemeClr val="bg1"/>
                </a:solidFill>
              </a:rPr>
              <a:t>Método Explícito. Cálculo con Excel</a:t>
            </a:r>
          </a:p>
        </p:txBody>
      </p:sp>
      <p:graphicFrame>
        <p:nvGraphicFramePr>
          <p:cNvPr id="21506" name="Object 160"/>
          <p:cNvGraphicFramePr>
            <a:graphicFrameLocks noGrp="1" noChangeAspect="1"/>
          </p:cNvGraphicFramePr>
          <p:nvPr>
            <p:ph sz="half" idx="2"/>
          </p:nvPr>
        </p:nvGraphicFramePr>
        <p:xfrm>
          <a:off x="1208088" y="1943100"/>
          <a:ext cx="8713787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Worksheet" r:id="rId3" imgW="4576562" imgH="1338349" progId="Excel.Sheet.8">
                  <p:embed/>
                </p:oleObj>
              </mc:Choice>
              <mc:Fallback>
                <p:oleObj name="Worksheet" r:id="rId3" imgW="4576562" imgH="1338349" progId="Excel.Sheet.8">
                  <p:embed/>
                  <p:pic>
                    <p:nvPicPr>
                      <p:cNvPr id="21506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943100"/>
                        <a:ext cx="8713787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100000">
                                  <a:schemeClr val="bg2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2254250" y="3270250"/>
            <a:ext cx="6232525" cy="11445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4000" b="1">
                <a:solidFill>
                  <a:schemeClr val="bg1"/>
                </a:solidFill>
              </a:rPr>
              <a:t>Ecuación del Calor. Método Implícito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38250" y="1547813"/>
            <a:ext cx="6064250" cy="4548187"/>
          </a:xfrm>
        </p:spPr>
        <p:txBody>
          <a:bodyPr/>
          <a:lstStyle/>
          <a:p>
            <a:pPr>
              <a:buClr>
                <a:srgbClr val="FF0000"/>
              </a:buClr>
              <a:defRPr/>
            </a:pPr>
            <a:r>
              <a:rPr lang="es-ES_tradnl" sz="2800"/>
              <a:t>Derivada Primera : hacia atrás</a:t>
            </a:r>
          </a:p>
          <a:p>
            <a:pPr>
              <a:buClr>
                <a:srgbClr val="FF0000"/>
              </a:buClr>
              <a:defRPr/>
            </a:pPr>
            <a:r>
              <a:rPr lang="es-ES_tradnl" sz="2800"/>
              <a:t>Derivada Segunda: centrada</a:t>
            </a:r>
          </a:p>
          <a:p>
            <a:pPr>
              <a:buClr>
                <a:srgbClr val="FF0000"/>
              </a:buClr>
              <a:defRPr/>
            </a:pPr>
            <a:r>
              <a:rPr lang="es-ES_tradnl" sz="2800"/>
              <a:t>Ecuación en diferencias</a:t>
            </a:r>
          </a:p>
        </p:txBody>
      </p:sp>
      <p:graphicFrame>
        <p:nvGraphicFramePr>
          <p:cNvPr id="22530" name="Object 5"/>
          <p:cNvGraphicFramePr>
            <a:graphicFrameLocks/>
          </p:cNvGraphicFramePr>
          <p:nvPr/>
        </p:nvGraphicFramePr>
        <p:xfrm>
          <a:off x="2149475" y="3249613"/>
          <a:ext cx="644366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cuación" r:id="rId3" imgW="2336760" imgH="419040" progId="Equation.3">
                  <p:embed/>
                </p:oleObj>
              </mc:Choice>
              <mc:Fallback>
                <p:oleObj name="Ecuación" r:id="rId3" imgW="2336760" imgH="419040" progId="Equation.3">
                  <p:embed/>
                  <p:pic>
                    <p:nvPicPr>
                      <p:cNvPr id="2253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249613"/>
                        <a:ext cx="6443663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674813" y="4743450"/>
          <a:ext cx="674687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cuación" r:id="rId5" imgW="3098520" imgH="698400" progId="Equation.3">
                  <p:embed/>
                </p:oleObj>
              </mc:Choice>
              <mc:Fallback>
                <p:oleObj name="Ecuación" r:id="rId5" imgW="3098520" imgH="698400" progId="Equation.3">
                  <p:embed/>
                  <p:pic>
                    <p:nvPicPr>
                      <p:cNvPr id="225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743450"/>
                        <a:ext cx="6746875" cy="152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4406900" y="5384800"/>
            <a:ext cx="698500" cy="9779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04456" name="AutoShape 8"/>
          <p:cNvSpPr>
            <a:spLocks noChangeArrowheads="1"/>
          </p:cNvSpPr>
          <p:nvPr/>
        </p:nvSpPr>
        <p:spPr bwMode="auto">
          <a:xfrm rot="4416245">
            <a:off x="5175251" y="4484687"/>
            <a:ext cx="400050" cy="1362075"/>
          </a:xfrm>
          <a:prstGeom prst="curvedRightArrow">
            <a:avLst>
              <a:gd name="adj1" fmla="val 68095"/>
              <a:gd name="adj2" fmla="val 136190"/>
              <a:gd name="adj3" fmla="val 33333"/>
            </a:avLst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5803900" y="5181600"/>
            <a:ext cx="3581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>
                <a:solidFill>
                  <a:srgbClr val="FF0000"/>
                </a:solidFill>
                <a:effectLst/>
                <a:latin typeface="GreekC" pitchFamily="2" charset="0"/>
              </a:rPr>
              <a:t>l</a:t>
            </a:r>
            <a:r>
              <a:rPr lang="es-ES">
                <a:effectLst/>
              </a:rPr>
              <a:t> parámetro de Courant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807200" y="4495800"/>
            <a:ext cx="29083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i="1">
                <a:effectLst/>
              </a:rPr>
              <a:t>Error O(k+h</a:t>
            </a:r>
            <a:r>
              <a:rPr lang="es-ES" b="1" i="1" baseline="30000">
                <a:effectLst/>
              </a:rPr>
              <a:t>2</a:t>
            </a:r>
            <a:r>
              <a:rPr lang="es-ES" b="1" i="1">
                <a:effectLst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 animBg="1"/>
      <p:bldP spid="104456" grpId="0" animBg="1"/>
      <p:bldP spid="1044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2254250" y="2063750"/>
            <a:ext cx="6207125" cy="14874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4000" b="1">
                <a:solidFill>
                  <a:schemeClr val="bg1"/>
                </a:solidFill>
              </a:rPr>
              <a:t>Ecuación del Calor. Método Implícito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Clr>
                <a:srgbClr val="FF0000"/>
              </a:buClr>
              <a:defRPr/>
            </a:pPr>
            <a:r>
              <a:rPr lang="es-ES_tradnl" sz="2800"/>
              <a:t>Ecuación en diferencias</a:t>
            </a:r>
          </a:p>
          <a:p>
            <a:pPr>
              <a:buClr>
                <a:srgbClr val="FF0000"/>
              </a:buClr>
              <a:defRPr/>
            </a:pPr>
            <a:endParaRPr lang="es-ES_tradnl" sz="2800"/>
          </a:p>
          <a:p>
            <a:pPr>
              <a:buClr>
                <a:srgbClr val="FF0000"/>
              </a:buClr>
              <a:defRPr/>
            </a:pPr>
            <a:endParaRPr lang="es-ES_tradnl" sz="2800"/>
          </a:p>
          <a:p>
            <a:pPr>
              <a:buClr>
                <a:srgbClr val="FF0000"/>
              </a:buClr>
              <a:defRPr/>
            </a:pPr>
            <a:endParaRPr lang="es-ES_tradnl" sz="2800"/>
          </a:p>
          <a:p>
            <a:pPr>
              <a:buClr>
                <a:srgbClr val="FF0000"/>
              </a:buClr>
              <a:defRPr/>
            </a:pPr>
            <a:endParaRPr lang="es-ES_tradnl" sz="2800"/>
          </a:p>
          <a:p>
            <a:pPr>
              <a:buClr>
                <a:srgbClr val="FF0000"/>
              </a:buClr>
              <a:defRPr/>
            </a:pPr>
            <a:r>
              <a:rPr lang="es-ES_tradnl" sz="2800"/>
              <a:t>Stencil </a:t>
            </a:r>
          </a:p>
        </p:txBody>
      </p:sp>
      <p:graphicFrame>
        <p:nvGraphicFramePr>
          <p:cNvPr id="23554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06675" y="2195513"/>
          <a:ext cx="546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cuación" r:id="rId3" imgW="2501640" imgH="558720" progId="Equation.3">
                  <p:embed/>
                </p:oleObj>
              </mc:Choice>
              <mc:Fallback>
                <p:oleObj name="Ecuación" r:id="rId3" imgW="2501640" imgH="558720" progId="Equation.3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2195513"/>
                        <a:ext cx="5461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6"/>
          <p:cNvGraphicFramePr>
            <a:graphicFrameLocks/>
          </p:cNvGraphicFramePr>
          <p:nvPr/>
        </p:nvGraphicFramePr>
        <p:xfrm>
          <a:off x="5199063" y="2343150"/>
          <a:ext cx="3159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cuación" r:id="rId5" imgW="114120" imgH="215640" progId="Equation.3">
                  <p:embed/>
                </p:oleObj>
              </mc:Choice>
              <mc:Fallback>
                <p:oleObj name="Ecuación" r:id="rId5" imgW="114120" imgH="215640" progId="Equation.3">
                  <p:embed/>
                  <p:pic>
                    <p:nvPicPr>
                      <p:cNvPr id="23555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2343150"/>
                        <a:ext cx="3159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4902200" y="530860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5270500" y="4584700"/>
            <a:ext cx="0" cy="736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05481" name="Oval 9"/>
          <p:cNvSpPr>
            <a:spLocks noChangeArrowheads="1"/>
          </p:cNvSpPr>
          <p:nvPr/>
        </p:nvSpPr>
        <p:spPr bwMode="auto">
          <a:xfrm>
            <a:off x="4508500" y="3949700"/>
            <a:ext cx="1612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 flipH="1">
            <a:off x="6121400" y="4241800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 flipH="1">
            <a:off x="3721100" y="4254500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05484" name="Oval 12"/>
          <p:cNvSpPr>
            <a:spLocks noChangeArrowheads="1"/>
          </p:cNvSpPr>
          <p:nvPr/>
        </p:nvSpPr>
        <p:spPr bwMode="auto">
          <a:xfrm>
            <a:off x="6883400" y="394970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05485" name="Oval 13"/>
          <p:cNvSpPr>
            <a:spLocks noChangeArrowheads="1"/>
          </p:cNvSpPr>
          <p:nvPr/>
        </p:nvSpPr>
        <p:spPr bwMode="auto">
          <a:xfrm>
            <a:off x="3009900" y="394970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graphicFrame>
        <p:nvGraphicFramePr>
          <p:cNvPr id="105486" name="Object 14"/>
          <p:cNvGraphicFramePr>
            <a:graphicFrameLocks noChangeAspect="1"/>
          </p:cNvGraphicFramePr>
          <p:nvPr/>
        </p:nvGraphicFramePr>
        <p:xfrm>
          <a:off x="5053013" y="4622800"/>
          <a:ext cx="5207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cuación" r:id="rId7" imgW="215640" imgH="190440" progId="Equation.3">
                  <p:embed/>
                </p:oleObj>
              </mc:Choice>
              <mc:Fallback>
                <p:oleObj name="Ecuación" r:id="rId7" imgW="215640" imgH="190440" progId="Equation.3">
                  <p:embed/>
                  <p:pic>
                    <p:nvPicPr>
                      <p:cNvPr id="1054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4622800"/>
                        <a:ext cx="5207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7" name="Object 15"/>
          <p:cNvGraphicFramePr>
            <a:graphicFrameLocks noChangeAspect="1"/>
          </p:cNvGraphicFramePr>
          <p:nvPr/>
        </p:nvGraphicFramePr>
        <p:xfrm>
          <a:off x="5011738" y="5435600"/>
          <a:ext cx="5254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cuación" r:id="rId9" imgW="228600" imgH="164880" progId="Equation.3">
                  <p:embed/>
                </p:oleObj>
              </mc:Choice>
              <mc:Fallback>
                <p:oleObj name="Ecuación" r:id="rId9" imgW="228600" imgH="164880" progId="Equation.3">
                  <p:embed/>
                  <p:pic>
                    <p:nvPicPr>
                      <p:cNvPr id="1054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5435600"/>
                        <a:ext cx="525462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8" name="Object 16"/>
          <p:cNvGraphicFramePr>
            <a:graphicFrameLocks noChangeAspect="1"/>
          </p:cNvGraphicFramePr>
          <p:nvPr/>
        </p:nvGraphicFramePr>
        <p:xfrm>
          <a:off x="4778375" y="4049713"/>
          <a:ext cx="10191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cuación" r:id="rId11" imgW="444240" imgH="177480" progId="Equation.3">
                  <p:embed/>
                </p:oleObj>
              </mc:Choice>
              <mc:Fallback>
                <p:oleObj name="Ecuación" r:id="rId11" imgW="444240" imgH="177480" progId="Equation.3">
                  <p:embed/>
                  <p:pic>
                    <p:nvPicPr>
                      <p:cNvPr id="1054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4049713"/>
                        <a:ext cx="10191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/>
        </p:nvGraphicFramePr>
        <p:xfrm>
          <a:off x="3041650" y="4049713"/>
          <a:ext cx="58261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cuación" r:id="rId13" imgW="253800" imgH="177480" progId="Equation.3">
                  <p:embed/>
                </p:oleObj>
              </mc:Choice>
              <mc:Fallback>
                <p:oleObj name="Ecuación" r:id="rId13" imgW="253800" imgH="177480" progId="Equation.3">
                  <p:embed/>
                  <p:pic>
                    <p:nvPicPr>
                      <p:cNvPr id="1054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4049713"/>
                        <a:ext cx="58261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0" name="Object 18"/>
          <p:cNvGraphicFramePr>
            <a:graphicFrameLocks noChangeAspect="1"/>
          </p:cNvGraphicFramePr>
          <p:nvPr/>
        </p:nvGraphicFramePr>
        <p:xfrm>
          <a:off x="6940550" y="4062413"/>
          <a:ext cx="58261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cuación" r:id="rId15" imgW="253800" imgH="177480" progId="Equation.3">
                  <p:embed/>
                </p:oleObj>
              </mc:Choice>
              <mc:Fallback>
                <p:oleObj name="Ecuación" r:id="rId15" imgW="253800" imgH="177480" progId="Equation.3">
                  <p:embed/>
                  <p:pic>
                    <p:nvPicPr>
                      <p:cNvPr id="1054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4062413"/>
                        <a:ext cx="58261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1" name="Object 19"/>
          <p:cNvGraphicFramePr>
            <a:graphicFrameLocks noChangeAspect="1"/>
          </p:cNvGraphicFramePr>
          <p:nvPr/>
        </p:nvGraphicFramePr>
        <p:xfrm>
          <a:off x="6727825" y="4605338"/>
          <a:ext cx="9318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cuación" r:id="rId17" imgW="406080" imgH="203040" progId="Equation.3">
                  <p:embed/>
                </p:oleObj>
              </mc:Choice>
              <mc:Fallback>
                <p:oleObj name="Ecuación" r:id="rId17" imgW="406080" imgH="203040" progId="Equation.3">
                  <p:embed/>
                  <p:pic>
                    <p:nvPicPr>
                      <p:cNvPr id="1054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4605338"/>
                        <a:ext cx="93186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2855913" y="4618038"/>
          <a:ext cx="9032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cuación" r:id="rId19" imgW="393480" imgH="203040" progId="Equation.3">
                  <p:embed/>
                </p:oleObj>
              </mc:Choice>
              <mc:Fallback>
                <p:oleObj name="Ecuación" r:id="rId19" imgW="393480" imgH="203040" progId="Equation.3">
                  <p:embed/>
                  <p:pic>
                    <p:nvPicPr>
                      <p:cNvPr id="1054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618038"/>
                        <a:ext cx="903287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3" name="Object 21"/>
          <p:cNvGraphicFramePr>
            <a:graphicFrameLocks noChangeAspect="1"/>
          </p:cNvGraphicFramePr>
          <p:nvPr/>
        </p:nvGraphicFramePr>
        <p:xfrm>
          <a:off x="4795838" y="5849938"/>
          <a:ext cx="9620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cuación" r:id="rId21" imgW="419040" imgH="203040" progId="Equation.3">
                  <p:embed/>
                </p:oleObj>
              </mc:Choice>
              <mc:Fallback>
                <p:oleObj name="Ecuación" r:id="rId21" imgW="419040" imgH="203040" progId="Equation.3">
                  <p:embed/>
                  <p:pic>
                    <p:nvPicPr>
                      <p:cNvPr id="1054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5849938"/>
                        <a:ext cx="962025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6146800" y="5232400"/>
            <a:ext cx="35306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Este esquema permite plantear la solución en el instante t</a:t>
            </a:r>
            <a:r>
              <a:rPr lang="es-E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j</a:t>
            </a: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 a partir de la solución en el instante t</a:t>
            </a:r>
            <a:r>
              <a:rPr lang="es-E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9" grpId="0" animBg="1"/>
      <p:bldP spid="105481" grpId="0" animBg="1"/>
      <p:bldP spid="105484" grpId="0" animBg="1"/>
      <p:bldP spid="105485" grpId="0" animBg="1"/>
      <p:bldP spid="10549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9350" y="152400"/>
            <a:ext cx="8756650" cy="676275"/>
          </a:xfrm>
        </p:spPr>
        <p:txBody>
          <a:bodyPr/>
          <a:lstStyle/>
          <a:p>
            <a:pPr>
              <a:defRPr/>
            </a:pPr>
            <a:r>
              <a:rPr lang="es-ES_tradnl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Estabilidad Numérica del Método Implícito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00150" y="747713"/>
            <a:ext cx="8705850" cy="4548187"/>
          </a:xfrm>
        </p:spPr>
        <p:txBody>
          <a:bodyPr/>
          <a:lstStyle/>
          <a:p>
            <a:pPr marL="0" indent="0">
              <a:buClr>
                <a:srgbClr val="FF0000"/>
              </a:buClr>
              <a:defRPr/>
            </a:pPr>
            <a:r>
              <a:rPr lang="es-ES_tradnl" sz="2400"/>
              <a:t>La aplicación sucesiva del stencil da como resultado un sistema de ecuaciones, que resulta ser tridiagonal.</a:t>
            </a:r>
          </a:p>
          <a:p>
            <a:pPr marL="0" indent="0">
              <a:buClr>
                <a:srgbClr val="FF0000"/>
              </a:buClr>
              <a:defRPr/>
            </a:pPr>
            <a:r>
              <a:rPr lang="es-ES_tradnl" sz="2400"/>
              <a:t>El método implícito se puede expresar en forma  matricial:</a:t>
            </a:r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400"/>
              <a:t>    </a:t>
            </a:r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400"/>
              <a:t>con </a:t>
            </a:r>
            <a:r>
              <a:rPr lang="es-ES_tradnl" sz="2400" b="1"/>
              <a:t>w</a:t>
            </a:r>
            <a:r>
              <a:rPr lang="es-ES_tradnl" sz="2400" b="1" baseline="30000"/>
              <a:t>(j)</a:t>
            </a:r>
            <a:r>
              <a:rPr lang="es-ES_tradnl" sz="2400">
                <a:effectLst/>
              </a:rPr>
              <a:t>: conjunto de las aproximaciones u para el paso del tiempo j.</a:t>
            </a:r>
            <a:endParaRPr lang="es-ES_tradnl" sz="2400" baseline="30000"/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400"/>
              <a:t>    </a:t>
            </a:r>
            <a:r>
              <a:rPr lang="es-ES_tradnl" sz="2400" b="1"/>
              <a:t>w</a:t>
            </a:r>
            <a:r>
              <a:rPr lang="es-ES_tradnl" sz="2400" b="1" baseline="30000"/>
              <a:t>(j-1)</a:t>
            </a:r>
            <a:r>
              <a:rPr lang="es-ES_tradnl" sz="2400">
                <a:effectLst/>
              </a:rPr>
              <a:t>: conjunto de las aproximaciones u para el paso del tiempo j-1</a:t>
            </a:r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400">
                <a:effectLst/>
              </a:rPr>
              <a:t>         </a:t>
            </a:r>
            <a:r>
              <a:rPr lang="es-ES_tradnl" sz="2400" b="1">
                <a:effectLst/>
              </a:rPr>
              <a:t>A</a:t>
            </a:r>
            <a:r>
              <a:rPr lang="es-ES_tradnl" sz="2400">
                <a:effectLst/>
              </a:rPr>
              <a:t> : matriz</a:t>
            </a:r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400">
                <a:effectLst/>
              </a:rPr>
              <a:t>          tridiagonal  </a:t>
            </a:r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2400">
              <a:effectLst/>
            </a:endParaRPr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2400"/>
          </a:p>
          <a:p>
            <a:pPr marL="0" indent="0">
              <a:buClr>
                <a:srgbClr val="FF0000"/>
              </a:buClr>
              <a:defRPr/>
            </a:pPr>
            <a:endParaRPr lang="es-ES_tradnl" sz="2400"/>
          </a:p>
          <a:p>
            <a:pPr marL="0" indent="0"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2400"/>
          </a:p>
        </p:txBody>
      </p:sp>
      <p:graphicFrame>
        <p:nvGraphicFramePr>
          <p:cNvPr id="2457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57688" y="2058988"/>
          <a:ext cx="19923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cuación" r:id="rId3" imgW="1015920" imgH="203040" progId="Equation.3">
                  <p:embed/>
                </p:oleObj>
              </mc:Choice>
              <mc:Fallback>
                <p:oleObj name="Ecuación" r:id="rId3" imgW="1015920" imgH="203040" progId="Equation.3">
                  <p:embed/>
                  <p:pic>
                    <p:nvPicPr>
                      <p:cNvPr id="245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2058988"/>
                        <a:ext cx="1992312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08813" y="3897313"/>
          <a:ext cx="1163637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cuación" r:id="rId5" imgW="114120" imgH="215640" progId="Equation.3">
                  <p:embed/>
                </p:oleObj>
              </mc:Choice>
              <mc:Fallback>
                <p:oleObj name="Ecuación" r:id="rId5" imgW="114120" imgH="215640" progId="Equation.3">
                  <p:embed/>
                  <p:pic>
                    <p:nvPicPr>
                      <p:cNvPr id="2457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3897313"/>
                        <a:ext cx="1163637" cy="219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3578225" y="4281488"/>
          <a:ext cx="6145213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cuación" r:id="rId7" imgW="3581280" imgH="1371600" progId="Equation.3">
                  <p:embed/>
                </p:oleObj>
              </mc:Choice>
              <mc:Fallback>
                <p:oleObj name="Ecuación" r:id="rId7" imgW="3581280" imgH="1371600" progId="Equation.3">
                  <p:embed/>
                  <p:pic>
                    <p:nvPicPr>
                      <p:cNvPr id="2458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4281488"/>
                        <a:ext cx="6145213" cy="235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AutoShape 7"/>
          <p:cNvSpPr>
            <a:spLocks noChangeArrowheads="1"/>
          </p:cNvSpPr>
          <p:nvPr/>
        </p:nvSpPr>
        <p:spPr bwMode="auto">
          <a:xfrm>
            <a:off x="4508500" y="4838700"/>
            <a:ext cx="3073400" cy="1765300"/>
          </a:xfrm>
          <a:prstGeom prst="rtTriangle">
            <a:avLst/>
          </a:prstGeom>
          <a:solidFill>
            <a:srgbClr val="33CCCC">
              <a:alpha val="27000"/>
            </a:srgbClr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06504" name="AutoShape 8"/>
          <p:cNvSpPr>
            <a:spLocks noChangeArrowheads="1"/>
          </p:cNvSpPr>
          <p:nvPr/>
        </p:nvSpPr>
        <p:spPr bwMode="auto">
          <a:xfrm rot="10800000">
            <a:off x="6172200" y="4343400"/>
            <a:ext cx="3327400" cy="1651000"/>
          </a:xfrm>
          <a:prstGeom prst="rtTriangle">
            <a:avLst/>
          </a:prstGeom>
          <a:solidFill>
            <a:srgbClr val="0099FF">
              <a:alpha val="27000"/>
            </a:srgbClr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9350" y="609600"/>
            <a:ext cx="8756650" cy="676275"/>
          </a:xfrm>
        </p:spPr>
        <p:txBody>
          <a:bodyPr/>
          <a:lstStyle/>
          <a:p>
            <a:pPr>
              <a:defRPr/>
            </a:pPr>
            <a:r>
              <a:rPr lang="es-ES_tradnl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Estabilidad Numérica del Método Implícito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0" y="1192213"/>
            <a:ext cx="8705850" cy="4548187"/>
          </a:xfrm>
        </p:spPr>
        <p:txBody>
          <a:bodyPr/>
          <a:lstStyle/>
          <a:p>
            <a:pPr marL="0" indent="0">
              <a:lnSpc>
                <a:spcPct val="80000"/>
              </a:lnSpc>
              <a:buClr>
                <a:srgbClr val="FF0000"/>
              </a:buClr>
              <a:defRPr/>
            </a:pPr>
            <a:r>
              <a:rPr lang="es-ES_tradnl" sz="2400"/>
              <a:t>Analizando la Matriz </a:t>
            </a:r>
            <a:r>
              <a:rPr lang="es-ES_tradnl" sz="2400" b="1"/>
              <a:t>A </a:t>
            </a:r>
            <a:r>
              <a:rPr lang="es-ES_tradnl" sz="2400"/>
              <a:t>correspondiente al Método Implícito, se observa que el radio espectral</a:t>
            </a:r>
          </a:p>
          <a:p>
            <a:pPr marL="0" indent="0">
              <a:lnSpc>
                <a:spcPct val="80000"/>
              </a:lnSpc>
              <a:buClr>
                <a:srgbClr val="FF0000"/>
              </a:buClr>
              <a:defRPr/>
            </a:pPr>
            <a:endParaRPr lang="es-ES_tradnl" sz="2000"/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r>
              <a:rPr lang="es-ES_tradnl" sz="2400"/>
              <a:t>Para cualquier valor del parámetro de Courant, por lo que este método es </a:t>
            </a:r>
            <a:r>
              <a:rPr lang="es-ES_tradnl" sz="2400" b="1"/>
              <a:t>incondicionalmente estable.</a:t>
            </a:r>
            <a:endParaRPr lang="es-ES_tradnl" sz="1800"/>
          </a:p>
          <a:p>
            <a:pPr marL="0" indent="0">
              <a:lnSpc>
                <a:spcPct val="80000"/>
              </a:lnSpc>
              <a:buClr>
                <a:srgbClr val="FF0000"/>
              </a:buClr>
              <a:defRPr/>
            </a:pPr>
            <a:endParaRPr lang="es-ES_tradnl" sz="1800"/>
          </a:p>
          <a:p>
            <a:pPr marL="0" indent="0">
              <a:lnSpc>
                <a:spcPct val="80000"/>
              </a:lnSpc>
              <a:buClr>
                <a:srgbClr val="FF0000"/>
              </a:buClr>
              <a:buFont typeface="Monotype Sorts" pitchFamily="2" charset="2"/>
              <a:buNone/>
              <a:defRPr/>
            </a:pPr>
            <a:endParaRPr lang="es-ES_tradnl" sz="1800"/>
          </a:p>
        </p:txBody>
      </p:sp>
      <p:graphicFrame>
        <p:nvGraphicFramePr>
          <p:cNvPr id="2560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86388" y="1646238"/>
          <a:ext cx="17176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cuación" r:id="rId3" imgW="685800" imgH="228600" progId="Equation.3">
                  <p:embed/>
                </p:oleObj>
              </mc:Choice>
              <mc:Fallback>
                <p:oleObj name="Ecuación" r:id="rId3" imgW="685800" imgH="228600" progId="Equation.3">
                  <p:embed/>
                  <p:pic>
                    <p:nvPicPr>
                      <p:cNvPr id="256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1646238"/>
                        <a:ext cx="171767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08813" y="3897313"/>
          <a:ext cx="1163637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cuación" r:id="rId5" imgW="114120" imgH="215640" progId="Equation.3">
                  <p:embed/>
                </p:oleObj>
              </mc:Choice>
              <mc:Fallback>
                <p:oleObj name="Ecuación" r:id="rId5" imgW="114120" imgH="215640" progId="Equation.3">
                  <p:embed/>
                  <p:pic>
                    <p:nvPicPr>
                      <p:cNvPr id="256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3897313"/>
                        <a:ext cx="1163637" cy="219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139700"/>
            <a:ext cx="8774112" cy="1250950"/>
          </a:xfrm>
        </p:spPr>
        <p:txBody>
          <a:bodyPr/>
          <a:lstStyle/>
          <a:p>
            <a:pPr>
              <a:defRPr/>
            </a:pPr>
            <a:r>
              <a:rPr lang="es-ES_tradnl" sz="4000" b="1">
                <a:solidFill>
                  <a:schemeClr val="bg1"/>
                </a:solidFill>
              </a:rPr>
              <a:t>Ecuación del Calor. Método implícito. Ejemplo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  <a:defRPr/>
            </a:pPr>
            <a:r>
              <a:rPr lang="es-ES_tradnl"/>
              <a:t>Hallar la temperatura para </a:t>
            </a:r>
            <a:r>
              <a:rPr lang="es-ES_tradnl">
                <a:effectLst/>
              </a:rPr>
              <a:t>t = 0.3</a:t>
            </a:r>
            <a:r>
              <a:rPr lang="es-ES_tradnl"/>
              <a:t> </a:t>
            </a:r>
            <a:r>
              <a:rPr lang="es-ES_tradnl">
                <a:effectLst/>
              </a:rPr>
              <a:t>s</a:t>
            </a:r>
            <a:r>
              <a:rPr lang="es-ES_tradnl"/>
              <a:t> de una barra de </a:t>
            </a:r>
            <a:r>
              <a:rPr lang="es-ES_tradnl">
                <a:effectLst/>
              </a:rPr>
              <a:t>1m</a:t>
            </a:r>
            <a:r>
              <a:rPr lang="es-ES_tradnl"/>
              <a:t> cuyos extremos se mantienen a </a:t>
            </a:r>
            <a:r>
              <a:rPr lang="es-ES_tradnl">
                <a:effectLst/>
              </a:rPr>
              <a:t>20ºC</a:t>
            </a:r>
            <a:r>
              <a:rPr lang="es-ES_tradnl"/>
              <a:t> y a </a:t>
            </a:r>
            <a:r>
              <a:rPr lang="es-ES_tradnl">
                <a:effectLst/>
              </a:rPr>
              <a:t>40ºC</a:t>
            </a:r>
            <a:r>
              <a:rPr lang="es-ES_tradnl"/>
              <a:t>. La temperatura inicial de la barra es de </a:t>
            </a:r>
            <a:r>
              <a:rPr lang="es-ES_tradnl">
                <a:effectLst/>
              </a:rPr>
              <a:t>100ºC</a:t>
            </a:r>
            <a:r>
              <a:rPr lang="es-ES_tradnl"/>
              <a:t> y el coeficiente </a:t>
            </a:r>
            <a:r>
              <a:rPr lang="es-ES_tradnl" b="1">
                <a:effectLst/>
                <a:latin typeface="GreekC" pitchFamily="2" charset="0"/>
              </a:rPr>
              <a:t>a</a:t>
            </a:r>
            <a:r>
              <a:rPr lang="es-ES_tradnl">
                <a:effectLst/>
              </a:rPr>
              <a:t> = 0.1</a:t>
            </a:r>
            <a:r>
              <a:rPr lang="es-ES_tradnl"/>
              <a:t>. Tomar </a:t>
            </a:r>
            <a:r>
              <a:rPr lang="es-ES_tradnl">
                <a:effectLst/>
                <a:latin typeface="Symbol" pitchFamily="18" charset="2"/>
              </a:rPr>
              <a:t>D</a:t>
            </a:r>
            <a:r>
              <a:rPr lang="es-ES_tradnl">
                <a:effectLst/>
              </a:rPr>
              <a:t>x = 0.2m</a:t>
            </a:r>
            <a:r>
              <a:rPr lang="es-ES_tradnl"/>
              <a:t> y </a:t>
            </a:r>
            <a:r>
              <a:rPr lang="es-ES_tradnl">
                <a:effectLst/>
                <a:latin typeface="Symbol" pitchFamily="18" charset="2"/>
              </a:rPr>
              <a:t>D</a:t>
            </a:r>
            <a:r>
              <a:rPr lang="es-ES_tradnl">
                <a:effectLst/>
              </a:rPr>
              <a:t>t = 0.1 s</a:t>
            </a:r>
            <a:r>
              <a:rPr lang="es-ES_tradnl"/>
              <a:t>. </a:t>
            </a:r>
            <a:br>
              <a:rPr lang="es-ES_tradnl"/>
            </a:br>
            <a:endParaRPr lang="es-ES_tradnl"/>
          </a:p>
          <a:p>
            <a:pPr>
              <a:buClr>
                <a:srgbClr val="FF0000"/>
              </a:buClr>
              <a:defRPr/>
            </a:pPr>
            <a:r>
              <a:rPr lang="es-ES_tradnl"/>
              <a:t>Parámetro de Courant	</a:t>
            </a:r>
            <a:br>
              <a:rPr lang="es-ES_tradnl"/>
            </a:br>
            <a:endParaRPr lang="es-ES_tradnl"/>
          </a:p>
        </p:txBody>
      </p:sp>
      <p:graphicFrame>
        <p:nvGraphicFramePr>
          <p:cNvPr id="108548" name="Object 4"/>
          <p:cNvGraphicFramePr>
            <a:graphicFrameLocks/>
          </p:cNvGraphicFramePr>
          <p:nvPr/>
        </p:nvGraphicFramePr>
        <p:xfrm>
          <a:off x="5762625" y="4867275"/>
          <a:ext cx="35607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cuación" r:id="rId4" imgW="1587240" imgH="406080" progId="Equation.3">
                  <p:embed/>
                </p:oleObj>
              </mc:Choice>
              <mc:Fallback>
                <p:oleObj name="Ecuación" r:id="rId4" imgW="1587240" imgH="406080" progId="Equation.3">
                  <p:embed/>
                  <p:pic>
                    <p:nvPicPr>
                      <p:cNvPr id="10854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4867275"/>
                        <a:ext cx="35607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/>
              <a:t>Solución Numérica de la Ecuación de Laplace</a:t>
            </a:r>
          </a:p>
        </p:txBody>
      </p:sp>
      <p:graphicFrame>
        <p:nvGraphicFramePr>
          <p:cNvPr id="3277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33713" y="1341438"/>
          <a:ext cx="387191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cuación" r:id="rId3" imgW="1282700" imgH="444500" progId="Equation.3">
                  <p:embed/>
                </p:oleObj>
              </mc:Choice>
              <mc:Fallback>
                <p:oleObj name="Ecuación" r:id="rId3" imgW="1282700" imgH="444500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1341438"/>
                        <a:ext cx="3871912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209675" y="2924175"/>
            <a:ext cx="7175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/>
              <a:t>Dominio de la solución</a:t>
            </a:r>
          </a:p>
        </p:txBody>
      </p:sp>
      <p:grpSp>
        <p:nvGrpSpPr>
          <p:cNvPr id="2" name="Group 29"/>
          <p:cNvGrpSpPr>
            <a:grpSpLocks noChangeAspect="1"/>
          </p:cNvGrpSpPr>
          <p:nvPr/>
        </p:nvGrpSpPr>
        <p:grpSpPr bwMode="auto">
          <a:xfrm>
            <a:off x="2925763" y="3716338"/>
            <a:ext cx="4111625" cy="2371725"/>
            <a:chOff x="0" y="0"/>
            <a:chExt cx="5978" cy="3735"/>
          </a:xfrm>
          <a:solidFill>
            <a:schemeClr val="accent3"/>
          </a:solidFill>
        </p:grpSpPr>
        <p:sp>
          <p:nvSpPr>
            <p:cNvPr id="2072" name="AutoShape 3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978" cy="373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73" name="Line 31"/>
            <p:cNvSpPr>
              <a:spLocks noChangeShapeType="1"/>
            </p:cNvSpPr>
            <p:nvPr/>
          </p:nvSpPr>
          <p:spPr bwMode="auto">
            <a:xfrm>
              <a:off x="1309" y="345"/>
              <a:ext cx="0" cy="2980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74" name="Line 32"/>
            <p:cNvSpPr>
              <a:spLocks noChangeShapeType="1"/>
            </p:cNvSpPr>
            <p:nvPr/>
          </p:nvSpPr>
          <p:spPr bwMode="auto">
            <a:xfrm>
              <a:off x="1309" y="3325"/>
              <a:ext cx="3714" cy="0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75" name="Line 33"/>
            <p:cNvSpPr>
              <a:spLocks noChangeShapeType="1"/>
            </p:cNvSpPr>
            <p:nvPr/>
          </p:nvSpPr>
          <p:spPr bwMode="auto">
            <a:xfrm flipH="1" flipV="1">
              <a:off x="4771" y="3262"/>
              <a:ext cx="252" cy="63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76" name="Line 34"/>
            <p:cNvSpPr>
              <a:spLocks noChangeShapeType="1"/>
            </p:cNvSpPr>
            <p:nvPr/>
          </p:nvSpPr>
          <p:spPr bwMode="auto">
            <a:xfrm flipH="1">
              <a:off x="1221" y="345"/>
              <a:ext cx="88" cy="275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77" name="Line 35"/>
            <p:cNvSpPr>
              <a:spLocks noChangeShapeType="1"/>
            </p:cNvSpPr>
            <p:nvPr/>
          </p:nvSpPr>
          <p:spPr bwMode="auto">
            <a:xfrm>
              <a:off x="1309" y="345"/>
              <a:ext cx="88" cy="275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78" name="Line 36"/>
            <p:cNvSpPr>
              <a:spLocks noChangeShapeType="1"/>
            </p:cNvSpPr>
            <p:nvPr/>
          </p:nvSpPr>
          <p:spPr bwMode="auto">
            <a:xfrm flipH="1">
              <a:off x="4771" y="3325"/>
              <a:ext cx="252" cy="62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79" name="Line 37"/>
            <p:cNvSpPr>
              <a:spLocks noChangeShapeType="1"/>
            </p:cNvSpPr>
            <p:nvPr/>
          </p:nvSpPr>
          <p:spPr bwMode="auto">
            <a:xfrm flipV="1">
              <a:off x="4919" y="3517"/>
              <a:ext cx="115" cy="115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80" name="Line 38"/>
            <p:cNvSpPr>
              <a:spLocks noChangeShapeType="1"/>
            </p:cNvSpPr>
            <p:nvPr/>
          </p:nvSpPr>
          <p:spPr bwMode="auto">
            <a:xfrm>
              <a:off x="4919" y="3517"/>
              <a:ext cx="115" cy="115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81" name="Line 39"/>
            <p:cNvSpPr>
              <a:spLocks noChangeShapeType="1"/>
            </p:cNvSpPr>
            <p:nvPr/>
          </p:nvSpPr>
          <p:spPr bwMode="auto">
            <a:xfrm>
              <a:off x="944" y="347"/>
              <a:ext cx="60" cy="115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82" name="Freeform 40"/>
            <p:cNvSpPr>
              <a:spLocks/>
            </p:cNvSpPr>
            <p:nvPr/>
          </p:nvSpPr>
          <p:spPr bwMode="auto">
            <a:xfrm>
              <a:off x="944" y="347"/>
              <a:ext cx="115" cy="173"/>
            </a:xfrm>
            <a:custGeom>
              <a:avLst/>
              <a:gdLst>
                <a:gd name="T0" fmla="*/ 0 w 460"/>
                <a:gd name="T1" fmla="*/ 0 h 690"/>
                <a:gd name="T2" fmla="*/ 0 w 460"/>
                <a:gd name="T3" fmla="*/ 0 h 690"/>
                <a:gd name="T4" fmla="*/ 0 w 460"/>
                <a:gd name="T5" fmla="*/ 0 h 690"/>
                <a:gd name="T6" fmla="*/ 0 60000 65536"/>
                <a:gd name="T7" fmla="*/ 0 60000 65536"/>
                <a:gd name="T8" fmla="*/ 0 60000 65536"/>
                <a:gd name="T9" fmla="*/ 0 w 460"/>
                <a:gd name="T10" fmla="*/ 0 h 690"/>
                <a:gd name="T11" fmla="*/ 460 w 460"/>
                <a:gd name="T12" fmla="*/ 690 h 6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0" h="690">
                  <a:moveTo>
                    <a:pt x="460" y="0"/>
                  </a:moveTo>
                  <a:lnTo>
                    <a:pt x="116" y="690"/>
                  </a:lnTo>
                  <a:lnTo>
                    <a:pt x="0" y="690"/>
                  </a:ln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83" name="Freeform 41"/>
            <p:cNvSpPr>
              <a:spLocks/>
            </p:cNvSpPr>
            <p:nvPr/>
          </p:nvSpPr>
          <p:spPr bwMode="auto">
            <a:xfrm>
              <a:off x="1570" y="517"/>
              <a:ext cx="2982" cy="2385"/>
            </a:xfrm>
            <a:custGeom>
              <a:avLst/>
              <a:gdLst>
                <a:gd name="T0" fmla="*/ 1 w 11922"/>
                <a:gd name="T1" fmla="*/ 0 h 9537"/>
                <a:gd name="T2" fmla="*/ 1 w 11922"/>
                <a:gd name="T3" fmla="*/ 0 h 9537"/>
                <a:gd name="T4" fmla="*/ 2 w 11922"/>
                <a:gd name="T5" fmla="*/ 0 h 9537"/>
                <a:gd name="T6" fmla="*/ 2 w 11922"/>
                <a:gd name="T7" fmla="*/ 0 h 9537"/>
                <a:gd name="T8" fmla="*/ 2 w 11922"/>
                <a:gd name="T9" fmla="*/ 0 h 9537"/>
                <a:gd name="T10" fmla="*/ 2 w 11922"/>
                <a:gd name="T11" fmla="*/ 1 h 9537"/>
                <a:gd name="T12" fmla="*/ 2 w 11922"/>
                <a:gd name="T13" fmla="*/ 1 h 9537"/>
                <a:gd name="T14" fmla="*/ 3 w 11922"/>
                <a:gd name="T15" fmla="*/ 1 h 9537"/>
                <a:gd name="T16" fmla="*/ 3 w 11922"/>
                <a:gd name="T17" fmla="*/ 1 h 9537"/>
                <a:gd name="T18" fmla="*/ 3 w 11922"/>
                <a:gd name="T19" fmla="*/ 1 h 9537"/>
                <a:gd name="T20" fmla="*/ 3 w 11922"/>
                <a:gd name="T21" fmla="*/ 1 h 9537"/>
                <a:gd name="T22" fmla="*/ 3 w 11922"/>
                <a:gd name="T23" fmla="*/ 2 h 9537"/>
                <a:gd name="T24" fmla="*/ 3 w 11922"/>
                <a:gd name="T25" fmla="*/ 2 h 9537"/>
                <a:gd name="T26" fmla="*/ 3 w 11922"/>
                <a:gd name="T27" fmla="*/ 2 h 9537"/>
                <a:gd name="T28" fmla="*/ 3 w 11922"/>
                <a:gd name="T29" fmla="*/ 2 h 9537"/>
                <a:gd name="T30" fmla="*/ 3 w 11922"/>
                <a:gd name="T31" fmla="*/ 2 h 9537"/>
                <a:gd name="T32" fmla="*/ 3 w 11922"/>
                <a:gd name="T33" fmla="*/ 2 h 9537"/>
                <a:gd name="T34" fmla="*/ 3 w 11922"/>
                <a:gd name="T35" fmla="*/ 2 h 9537"/>
                <a:gd name="T36" fmla="*/ 3 w 11922"/>
                <a:gd name="T37" fmla="*/ 2 h 9537"/>
                <a:gd name="T38" fmla="*/ 3 w 11922"/>
                <a:gd name="T39" fmla="*/ 2 h 9537"/>
                <a:gd name="T40" fmla="*/ 3 w 11922"/>
                <a:gd name="T41" fmla="*/ 2 h 9537"/>
                <a:gd name="T42" fmla="*/ 2 w 11922"/>
                <a:gd name="T43" fmla="*/ 2 h 9537"/>
                <a:gd name="T44" fmla="*/ 2 w 11922"/>
                <a:gd name="T45" fmla="*/ 2 h 9537"/>
                <a:gd name="T46" fmla="*/ 2 w 11922"/>
                <a:gd name="T47" fmla="*/ 2 h 9537"/>
                <a:gd name="T48" fmla="*/ 2 w 11922"/>
                <a:gd name="T49" fmla="*/ 2 h 9537"/>
                <a:gd name="T50" fmla="*/ 2 w 11922"/>
                <a:gd name="T51" fmla="*/ 2 h 9537"/>
                <a:gd name="T52" fmla="*/ 2 w 11922"/>
                <a:gd name="T53" fmla="*/ 2 h 9537"/>
                <a:gd name="T54" fmla="*/ 2 w 11922"/>
                <a:gd name="T55" fmla="*/ 2 h 9537"/>
                <a:gd name="T56" fmla="*/ 2 w 11922"/>
                <a:gd name="T57" fmla="*/ 2 h 9537"/>
                <a:gd name="T58" fmla="*/ 2 w 11922"/>
                <a:gd name="T59" fmla="*/ 2 h 9537"/>
                <a:gd name="T60" fmla="*/ 1 w 11922"/>
                <a:gd name="T61" fmla="*/ 2 h 9537"/>
                <a:gd name="T62" fmla="*/ 1 w 11922"/>
                <a:gd name="T63" fmla="*/ 2 h 9537"/>
                <a:gd name="T64" fmla="*/ 1 w 11922"/>
                <a:gd name="T65" fmla="*/ 2 h 9537"/>
                <a:gd name="T66" fmla="*/ 1 w 11922"/>
                <a:gd name="T67" fmla="*/ 2 h 9537"/>
                <a:gd name="T68" fmla="*/ 1 w 11922"/>
                <a:gd name="T69" fmla="*/ 2 h 9537"/>
                <a:gd name="T70" fmla="*/ 1 w 11922"/>
                <a:gd name="T71" fmla="*/ 2 h 9537"/>
                <a:gd name="T72" fmla="*/ 0 w 11922"/>
                <a:gd name="T73" fmla="*/ 2 h 9537"/>
                <a:gd name="T74" fmla="*/ 0 w 11922"/>
                <a:gd name="T75" fmla="*/ 2 h 9537"/>
                <a:gd name="T76" fmla="*/ 0 w 11922"/>
                <a:gd name="T77" fmla="*/ 1 h 9537"/>
                <a:gd name="T78" fmla="*/ 0 w 11922"/>
                <a:gd name="T79" fmla="*/ 1 h 9537"/>
                <a:gd name="T80" fmla="*/ 0 w 11922"/>
                <a:gd name="T81" fmla="*/ 1 h 9537"/>
                <a:gd name="T82" fmla="*/ 0 w 11922"/>
                <a:gd name="T83" fmla="*/ 1 h 9537"/>
                <a:gd name="T84" fmla="*/ 0 w 11922"/>
                <a:gd name="T85" fmla="*/ 1 h 9537"/>
                <a:gd name="T86" fmla="*/ 0 w 11922"/>
                <a:gd name="T87" fmla="*/ 1 h 9537"/>
                <a:gd name="T88" fmla="*/ 0 w 11922"/>
                <a:gd name="T89" fmla="*/ 1 h 9537"/>
                <a:gd name="T90" fmla="*/ 0 w 11922"/>
                <a:gd name="T91" fmla="*/ 1 h 9537"/>
                <a:gd name="T92" fmla="*/ 0 w 11922"/>
                <a:gd name="T93" fmla="*/ 0 h 9537"/>
                <a:gd name="T94" fmla="*/ 1 w 11922"/>
                <a:gd name="T95" fmla="*/ 0 h 9537"/>
                <a:gd name="T96" fmla="*/ 1 w 11922"/>
                <a:gd name="T97" fmla="*/ 0 h 953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922"/>
                <a:gd name="T148" fmla="*/ 0 h 9537"/>
                <a:gd name="T149" fmla="*/ 11922 w 11922"/>
                <a:gd name="T150" fmla="*/ 9537 h 953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922" h="9537">
                  <a:moveTo>
                    <a:pt x="3016" y="240"/>
                  </a:moveTo>
                  <a:lnTo>
                    <a:pt x="3262" y="170"/>
                  </a:lnTo>
                  <a:lnTo>
                    <a:pt x="3513" y="112"/>
                  </a:lnTo>
                  <a:lnTo>
                    <a:pt x="3768" y="66"/>
                  </a:lnTo>
                  <a:lnTo>
                    <a:pt x="4025" y="31"/>
                  </a:lnTo>
                  <a:lnTo>
                    <a:pt x="4285" y="10"/>
                  </a:lnTo>
                  <a:lnTo>
                    <a:pt x="4545" y="0"/>
                  </a:lnTo>
                  <a:lnTo>
                    <a:pt x="4805" y="3"/>
                  </a:lnTo>
                  <a:lnTo>
                    <a:pt x="5064" y="18"/>
                  </a:lnTo>
                  <a:lnTo>
                    <a:pt x="5319" y="46"/>
                  </a:lnTo>
                  <a:lnTo>
                    <a:pt x="5571" y="87"/>
                  </a:lnTo>
                  <a:lnTo>
                    <a:pt x="5818" y="140"/>
                  </a:lnTo>
                  <a:lnTo>
                    <a:pt x="6060" y="207"/>
                  </a:lnTo>
                  <a:lnTo>
                    <a:pt x="6295" y="286"/>
                  </a:lnTo>
                  <a:lnTo>
                    <a:pt x="6526" y="376"/>
                  </a:lnTo>
                  <a:lnTo>
                    <a:pt x="6751" y="477"/>
                  </a:lnTo>
                  <a:lnTo>
                    <a:pt x="6972" y="589"/>
                  </a:lnTo>
                  <a:lnTo>
                    <a:pt x="7190" y="711"/>
                  </a:lnTo>
                  <a:lnTo>
                    <a:pt x="7405" y="841"/>
                  </a:lnTo>
                  <a:lnTo>
                    <a:pt x="7618" y="980"/>
                  </a:lnTo>
                  <a:lnTo>
                    <a:pt x="7829" y="1127"/>
                  </a:lnTo>
                  <a:lnTo>
                    <a:pt x="8039" y="1280"/>
                  </a:lnTo>
                  <a:lnTo>
                    <a:pt x="8250" y="1439"/>
                  </a:lnTo>
                  <a:lnTo>
                    <a:pt x="8459" y="1603"/>
                  </a:lnTo>
                  <a:lnTo>
                    <a:pt x="8670" y="1772"/>
                  </a:lnTo>
                  <a:lnTo>
                    <a:pt x="8882" y="1946"/>
                  </a:lnTo>
                  <a:lnTo>
                    <a:pt x="9097" y="2122"/>
                  </a:lnTo>
                  <a:lnTo>
                    <a:pt x="9526" y="2484"/>
                  </a:lnTo>
                  <a:lnTo>
                    <a:pt x="9740" y="2672"/>
                  </a:lnTo>
                  <a:lnTo>
                    <a:pt x="9949" y="2861"/>
                  </a:lnTo>
                  <a:lnTo>
                    <a:pt x="10155" y="3055"/>
                  </a:lnTo>
                  <a:lnTo>
                    <a:pt x="10355" y="3253"/>
                  </a:lnTo>
                  <a:lnTo>
                    <a:pt x="10549" y="3455"/>
                  </a:lnTo>
                  <a:lnTo>
                    <a:pt x="10736" y="3659"/>
                  </a:lnTo>
                  <a:lnTo>
                    <a:pt x="10913" y="3869"/>
                  </a:lnTo>
                  <a:lnTo>
                    <a:pt x="11080" y="4083"/>
                  </a:lnTo>
                  <a:lnTo>
                    <a:pt x="11235" y="4300"/>
                  </a:lnTo>
                  <a:lnTo>
                    <a:pt x="11377" y="4521"/>
                  </a:lnTo>
                  <a:lnTo>
                    <a:pt x="11444" y="4634"/>
                  </a:lnTo>
                  <a:lnTo>
                    <a:pt x="11507" y="4747"/>
                  </a:lnTo>
                  <a:lnTo>
                    <a:pt x="11565" y="4862"/>
                  </a:lnTo>
                  <a:lnTo>
                    <a:pt x="11620" y="4978"/>
                  </a:lnTo>
                  <a:lnTo>
                    <a:pt x="11671" y="5094"/>
                  </a:lnTo>
                  <a:lnTo>
                    <a:pt x="11718" y="5212"/>
                  </a:lnTo>
                  <a:lnTo>
                    <a:pt x="11760" y="5331"/>
                  </a:lnTo>
                  <a:lnTo>
                    <a:pt x="11798" y="5452"/>
                  </a:lnTo>
                  <a:lnTo>
                    <a:pt x="11830" y="5573"/>
                  </a:lnTo>
                  <a:lnTo>
                    <a:pt x="11858" y="5695"/>
                  </a:lnTo>
                  <a:lnTo>
                    <a:pt x="11882" y="5819"/>
                  </a:lnTo>
                  <a:lnTo>
                    <a:pt x="11900" y="5944"/>
                  </a:lnTo>
                  <a:lnTo>
                    <a:pt x="11912" y="6070"/>
                  </a:lnTo>
                  <a:lnTo>
                    <a:pt x="11920" y="6197"/>
                  </a:lnTo>
                  <a:lnTo>
                    <a:pt x="11922" y="6326"/>
                  </a:lnTo>
                  <a:lnTo>
                    <a:pt x="11917" y="6456"/>
                  </a:lnTo>
                  <a:lnTo>
                    <a:pt x="11907" y="6586"/>
                  </a:lnTo>
                  <a:lnTo>
                    <a:pt x="11891" y="6718"/>
                  </a:lnTo>
                  <a:lnTo>
                    <a:pt x="11869" y="6852"/>
                  </a:lnTo>
                  <a:lnTo>
                    <a:pt x="11840" y="6987"/>
                  </a:lnTo>
                  <a:lnTo>
                    <a:pt x="11804" y="7122"/>
                  </a:lnTo>
                  <a:lnTo>
                    <a:pt x="11763" y="7259"/>
                  </a:lnTo>
                  <a:lnTo>
                    <a:pt x="11716" y="7396"/>
                  </a:lnTo>
                  <a:lnTo>
                    <a:pt x="11663" y="7532"/>
                  </a:lnTo>
                  <a:lnTo>
                    <a:pt x="11606" y="7667"/>
                  </a:lnTo>
                  <a:lnTo>
                    <a:pt x="11542" y="7802"/>
                  </a:lnTo>
                  <a:lnTo>
                    <a:pt x="11474" y="7936"/>
                  </a:lnTo>
                  <a:lnTo>
                    <a:pt x="11402" y="8067"/>
                  </a:lnTo>
                  <a:lnTo>
                    <a:pt x="11327" y="8195"/>
                  </a:lnTo>
                  <a:lnTo>
                    <a:pt x="11247" y="8320"/>
                  </a:lnTo>
                  <a:lnTo>
                    <a:pt x="11163" y="8443"/>
                  </a:lnTo>
                  <a:lnTo>
                    <a:pt x="11077" y="8560"/>
                  </a:lnTo>
                  <a:lnTo>
                    <a:pt x="10986" y="8674"/>
                  </a:lnTo>
                  <a:lnTo>
                    <a:pt x="10894" y="8782"/>
                  </a:lnTo>
                  <a:lnTo>
                    <a:pt x="10799" y="8886"/>
                  </a:lnTo>
                  <a:lnTo>
                    <a:pt x="10702" y="8984"/>
                  </a:lnTo>
                  <a:lnTo>
                    <a:pt x="10604" y="9075"/>
                  </a:lnTo>
                  <a:lnTo>
                    <a:pt x="10504" y="9159"/>
                  </a:lnTo>
                  <a:lnTo>
                    <a:pt x="10404" y="9237"/>
                  </a:lnTo>
                  <a:lnTo>
                    <a:pt x="10301" y="9306"/>
                  </a:lnTo>
                  <a:lnTo>
                    <a:pt x="10199" y="9367"/>
                  </a:lnTo>
                  <a:lnTo>
                    <a:pt x="10096" y="9420"/>
                  </a:lnTo>
                  <a:lnTo>
                    <a:pt x="9993" y="9464"/>
                  </a:lnTo>
                  <a:lnTo>
                    <a:pt x="9891" y="9497"/>
                  </a:lnTo>
                  <a:lnTo>
                    <a:pt x="9789" y="9522"/>
                  </a:lnTo>
                  <a:lnTo>
                    <a:pt x="9688" y="9535"/>
                  </a:lnTo>
                  <a:lnTo>
                    <a:pt x="9588" y="9537"/>
                  </a:lnTo>
                  <a:lnTo>
                    <a:pt x="9489" y="9530"/>
                  </a:lnTo>
                  <a:lnTo>
                    <a:pt x="9392" y="9510"/>
                  </a:lnTo>
                  <a:lnTo>
                    <a:pt x="9296" y="9482"/>
                  </a:lnTo>
                  <a:lnTo>
                    <a:pt x="9201" y="9444"/>
                  </a:lnTo>
                  <a:lnTo>
                    <a:pt x="9107" y="9397"/>
                  </a:lnTo>
                  <a:lnTo>
                    <a:pt x="9013" y="9341"/>
                  </a:lnTo>
                  <a:lnTo>
                    <a:pt x="8921" y="9278"/>
                  </a:lnTo>
                  <a:lnTo>
                    <a:pt x="8829" y="9208"/>
                  </a:lnTo>
                  <a:lnTo>
                    <a:pt x="8738" y="9130"/>
                  </a:lnTo>
                  <a:lnTo>
                    <a:pt x="8647" y="9046"/>
                  </a:lnTo>
                  <a:lnTo>
                    <a:pt x="8557" y="8957"/>
                  </a:lnTo>
                  <a:lnTo>
                    <a:pt x="8467" y="8862"/>
                  </a:lnTo>
                  <a:lnTo>
                    <a:pt x="8378" y="8762"/>
                  </a:lnTo>
                  <a:lnTo>
                    <a:pt x="8288" y="8658"/>
                  </a:lnTo>
                  <a:lnTo>
                    <a:pt x="8199" y="8551"/>
                  </a:lnTo>
                  <a:lnTo>
                    <a:pt x="8021" y="8325"/>
                  </a:lnTo>
                  <a:lnTo>
                    <a:pt x="7842" y="8092"/>
                  </a:lnTo>
                  <a:lnTo>
                    <a:pt x="7662" y="7853"/>
                  </a:lnTo>
                  <a:lnTo>
                    <a:pt x="7481" y="7613"/>
                  </a:lnTo>
                  <a:lnTo>
                    <a:pt x="7297" y="7378"/>
                  </a:lnTo>
                  <a:lnTo>
                    <a:pt x="7109" y="7149"/>
                  </a:lnTo>
                  <a:lnTo>
                    <a:pt x="6918" y="6932"/>
                  </a:lnTo>
                  <a:lnTo>
                    <a:pt x="6821" y="6829"/>
                  </a:lnTo>
                  <a:lnTo>
                    <a:pt x="6723" y="6730"/>
                  </a:lnTo>
                  <a:lnTo>
                    <a:pt x="6624" y="6638"/>
                  </a:lnTo>
                  <a:lnTo>
                    <a:pt x="6522" y="6549"/>
                  </a:lnTo>
                  <a:lnTo>
                    <a:pt x="6420" y="6467"/>
                  </a:lnTo>
                  <a:lnTo>
                    <a:pt x="6315" y="6391"/>
                  </a:lnTo>
                  <a:lnTo>
                    <a:pt x="6210" y="6323"/>
                  </a:lnTo>
                  <a:lnTo>
                    <a:pt x="6103" y="6262"/>
                  </a:lnTo>
                  <a:lnTo>
                    <a:pt x="5994" y="6209"/>
                  </a:lnTo>
                  <a:lnTo>
                    <a:pt x="5883" y="6164"/>
                  </a:lnTo>
                  <a:lnTo>
                    <a:pt x="5770" y="6128"/>
                  </a:lnTo>
                  <a:lnTo>
                    <a:pt x="5656" y="6102"/>
                  </a:lnTo>
                  <a:lnTo>
                    <a:pt x="5538" y="6085"/>
                  </a:lnTo>
                  <a:lnTo>
                    <a:pt x="5419" y="6077"/>
                  </a:lnTo>
                  <a:lnTo>
                    <a:pt x="5300" y="6076"/>
                  </a:lnTo>
                  <a:lnTo>
                    <a:pt x="5177" y="6083"/>
                  </a:lnTo>
                  <a:lnTo>
                    <a:pt x="5054" y="6096"/>
                  </a:lnTo>
                  <a:lnTo>
                    <a:pt x="4929" y="6114"/>
                  </a:lnTo>
                  <a:lnTo>
                    <a:pt x="4804" y="6137"/>
                  </a:lnTo>
                  <a:lnTo>
                    <a:pt x="4677" y="6165"/>
                  </a:lnTo>
                  <a:lnTo>
                    <a:pt x="4420" y="6229"/>
                  </a:lnTo>
                  <a:lnTo>
                    <a:pt x="4161" y="6301"/>
                  </a:lnTo>
                  <a:lnTo>
                    <a:pt x="3641" y="6449"/>
                  </a:lnTo>
                  <a:lnTo>
                    <a:pt x="3381" y="6513"/>
                  </a:lnTo>
                  <a:lnTo>
                    <a:pt x="3251" y="6540"/>
                  </a:lnTo>
                  <a:lnTo>
                    <a:pt x="3122" y="6562"/>
                  </a:lnTo>
                  <a:lnTo>
                    <a:pt x="2995" y="6579"/>
                  </a:lnTo>
                  <a:lnTo>
                    <a:pt x="2866" y="6590"/>
                  </a:lnTo>
                  <a:lnTo>
                    <a:pt x="2740" y="6596"/>
                  </a:lnTo>
                  <a:lnTo>
                    <a:pt x="2615" y="6593"/>
                  </a:lnTo>
                  <a:lnTo>
                    <a:pt x="2491" y="6583"/>
                  </a:lnTo>
                  <a:lnTo>
                    <a:pt x="2368" y="6564"/>
                  </a:lnTo>
                  <a:lnTo>
                    <a:pt x="2247" y="6536"/>
                  </a:lnTo>
                  <a:lnTo>
                    <a:pt x="2127" y="6499"/>
                  </a:lnTo>
                  <a:lnTo>
                    <a:pt x="2009" y="6453"/>
                  </a:lnTo>
                  <a:lnTo>
                    <a:pt x="1893" y="6398"/>
                  </a:lnTo>
                  <a:lnTo>
                    <a:pt x="1779" y="6336"/>
                  </a:lnTo>
                  <a:lnTo>
                    <a:pt x="1668" y="6267"/>
                  </a:lnTo>
                  <a:lnTo>
                    <a:pt x="1558" y="6189"/>
                  </a:lnTo>
                  <a:lnTo>
                    <a:pt x="1451" y="6105"/>
                  </a:lnTo>
                  <a:lnTo>
                    <a:pt x="1346" y="6015"/>
                  </a:lnTo>
                  <a:lnTo>
                    <a:pt x="1245" y="5918"/>
                  </a:lnTo>
                  <a:lnTo>
                    <a:pt x="1146" y="5815"/>
                  </a:lnTo>
                  <a:lnTo>
                    <a:pt x="1051" y="5707"/>
                  </a:lnTo>
                  <a:lnTo>
                    <a:pt x="958" y="5594"/>
                  </a:lnTo>
                  <a:lnTo>
                    <a:pt x="869" y="5475"/>
                  </a:lnTo>
                  <a:lnTo>
                    <a:pt x="783" y="5353"/>
                  </a:lnTo>
                  <a:lnTo>
                    <a:pt x="702" y="5227"/>
                  </a:lnTo>
                  <a:lnTo>
                    <a:pt x="623" y="5096"/>
                  </a:lnTo>
                  <a:lnTo>
                    <a:pt x="548" y="4963"/>
                  </a:lnTo>
                  <a:lnTo>
                    <a:pt x="478" y="4826"/>
                  </a:lnTo>
                  <a:lnTo>
                    <a:pt x="413" y="4687"/>
                  </a:lnTo>
                  <a:lnTo>
                    <a:pt x="351" y="4546"/>
                  </a:lnTo>
                  <a:lnTo>
                    <a:pt x="294" y="4402"/>
                  </a:lnTo>
                  <a:lnTo>
                    <a:pt x="241" y="4257"/>
                  </a:lnTo>
                  <a:lnTo>
                    <a:pt x="193" y="4112"/>
                  </a:lnTo>
                  <a:lnTo>
                    <a:pt x="151" y="3964"/>
                  </a:lnTo>
                  <a:lnTo>
                    <a:pt x="113" y="3818"/>
                  </a:lnTo>
                  <a:lnTo>
                    <a:pt x="79" y="3670"/>
                  </a:lnTo>
                  <a:lnTo>
                    <a:pt x="52" y="3522"/>
                  </a:lnTo>
                  <a:lnTo>
                    <a:pt x="31" y="3376"/>
                  </a:lnTo>
                  <a:lnTo>
                    <a:pt x="15" y="3231"/>
                  </a:lnTo>
                  <a:lnTo>
                    <a:pt x="4" y="3087"/>
                  </a:lnTo>
                  <a:lnTo>
                    <a:pt x="0" y="2944"/>
                  </a:lnTo>
                  <a:lnTo>
                    <a:pt x="2" y="2804"/>
                  </a:lnTo>
                  <a:lnTo>
                    <a:pt x="9" y="2666"/>
                  </a:lnTo>
                  <a:lnTo>
                    <a:pt x="23" y="2531"/>
                  </a:lnTo>
                  <a:lnTo>
                    <a:pt x="44" y="2399"/>
                  </a:lnTo>
                  <a:lnTo>
                    <a:pt x="71" y="2271"/>
                  </a:lnTo>
                  <a:lnTo>
                    <a:pt x="105" y="2146"/>
                  </a:lnTo>
                  <a:lnTo>
                    <a:pt x="146" y="2026"/>
                  </a:lnTo>
                  <a:lnTo>
                    <a:pt x="195" y="1910"/>
                  </a:lnTo>
                  <a:lnTo>
                    <a:pt x="250" y="1799"/>
                  </a:lnTo>
                  <a:lnTo>
                    <a:pt x="312" y="1693"/>
                  </a:lnTo>
                  <a:lnTo>
                    <a:pt x="381" y="1593"/>
                  </a:lnTo>
                  <a:lnTo>
                    <a:pt x="458" y="1498"/>
                  </a:lnTo>
                  <a:lnTo>
                    <a:pt x="541" y="1407"/>
                  </a:lnTo>
                  <a:lnTo>
                    <a:pt x="629" y="1322"/>
                  </a:lnTo>
                  <a:lnTo>
                    <a:pt x="723" y="1240"/>
                  </a:lnTo>
                  <a:lnTo>
                    <a:pt x="821" y="1162"/>
                  </a:lnTo>
                  <a:lnTo>
                    <a:pt x="925" y="1089"/>
                  </a:lnTo>
                  <a:lnTo>
                    <a:pt x="1033" y="1019"/>
                  </a:lnTo>
                  <a:lnTo>
                    <a:pt x="1145" y="952"/>
                  </a:lnTo>
                  <a:lnTo>
                    <a:pt x="1260" y="890"/>
                  </a:lnTo>
                  <a:lnTo>
                    <a:pt x="1378" y="830"/>
                  </a:lnTo>
                  <a:lnTo>
                    <a:pt x="1499" y="772"/>
                  </a:lnTo>
                  <a:lnTo>
                    <a:pt x="1747" y="667"/>
                  </a:lnTo>
                  <a:lnTo>
                    <a:pt x="2002" y="570"/>
                  </a:lnTo>
                  <a:lnTo>
                    <a:pt x="2259" y="481"/>
                  </a:lnTo>
                  <a:lnTo>
                    <a:pt x="2516" y="397"/>
                  </a:lnTo>
                  <a:lnTo>
                    <a:pt x="2769" y="318"/>
                  </a:lnTo>
                  <a:lnTo>
                    <a:pt x="3016" y="240"/>
                  </a:lnTo>
                  <a:close/>
                </a:path>
              </a:pathLst>
            </a:custGeom>
            <a:grpFill/>
            <a:ln w="0">
              <a:solidFill>
                <a:srgbClr val="29A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84" name="Freeform 42"/>
            <p:cNvSpPr>
              <a:spLocks/>
            </p:cNvSpPr>
            <p:nvPr/>
          </p:nvSpPr>
          <p:spPr bwMode="auto">
            <a:xfrm>
              <a:off x="2040" y="1725"/>
              <a:ext cx="157" cy="207"/>
            </a:xfrm>
            <a:custGeom>
              <a:avLst/>
              <a:gdLst>
                <a:gd name="T0" fmla="*/ 0 w 631"/>
                <a:gd name="T1" fmla="*/ 0 h 829"/>
                <a:gd name="T2" fmla="*/ 0 w 631"/>
                <a:gd name="T3" fmla="*/ 0 h 829"/>
                <a:gd name="T4" fmla="*/ 0 w 631"/>
                <a:gd name="T5" fmla="*/ 0 h 829"/>
                <a:gd name="T6" fmla="*/ 0 w 631"/>
                <a:gd name="T7" fmla="*/ 0 h 829"/>
                <a:gd name="T8" fmla="*/ 0 w 631"/>
                <a:gd name="T9" fmla="*/ 0 h 829"/>
                <a:gd name="T10" fmla="*/ 0 w 631"/>
                <a:gd name="T11" fmla="*/ 0 h 829"/>
                <a:gd name="T12" fmla="*/ 0 w 631"/>
                <a:gd name="T13" fmla="*/ 0 h 829"/>
                <a:gd name="T14" fmla="*/ 0 w 631"/>
                <a:gd name="T15" fmla="*/ 0 h 829"/>
                <a:gd name="T16" fmla="*/ 0 w 631"/>
                <a:gd name="T17" fmla="*/ 0 h 829"/>
                <a:gd name="T18" fmla="*/ 0 w 631"/>
                <a:gd name="T19" fmla="*/ 0 h 829"/>
                <a:gd name="T20" fmla="*/ 0 w 631"/>
                <a:gd name="T21" fmla="*/ 0 h 829"/>
                <a:gd name="T22" fmla="*/ 0 w 631"/>
                <a:gd name="T23" fmla="*/ 0 h 829"/>
                <a:gd name="T24" fmla="*/ 0 w 631"/>
                <a:gd name="T25" fmla="*/ 0 h 829"/>
                <a:gd name="T26" fmla="*/ 0 w 631"/>
                <a:gd name="T27" fmla="*/ 0 h 829"/>
                <a:gd name="T28" fmla="*/ 0 w 631"/>
                <a:gd name="T29" fmla="*/ 0 h 829"/>
                <a:gd name="T30" fmla="*/ 0 w 631"/>
                <a:gd name="T31" fmla="*/ 0 h 829"/>
                <a:gd name="T32" fmla="*/ 0 w 631"/>
                <a:gd name="T33" fmla="*/ 0 h 829"/>
                <a:gd name="T34" fmla="*/ 0 w 631"/>
                <a:gd name="T35" fmla="*/ 0 h 829"/>
                <a:gd name="T36" fmla="*/ 0 w 631"/>
                <a:gd name="T37" fmla="*/ 0 h 829"/>
                <a:gd name="T38" fmla="*/ 0 w 631"/>
                <a:gd name="T39" fmla="*/ 0 h 8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1"/>
                <a:gd name="T61" fmla="*/ 0 h 829"/>
                <a:gd name="T62" fmla="*/ 631 w 631"/>
                <a:gd name="T63" fmla="*/ 829 h 82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1" h="829">
                  <a:moveTo>
                    <a:pt x="0" y="710"/>
                  </a:moveTo>
                  <a:lnTo>
                    <a:pt x="40" y="829"/>
                  </a:lnTo>
                  <a:lnTo>
                    <a:pt x="197" y="829"/>
                  </a:lnTo>
                  <a:lnTo>
                    <a:pt x="119" y="670"/>
                  </a:lnTo>
                  <a:lnTo>
                    <a:pt x="40" y="513"/>
                  </a:lnTo>
                  <a:lnTo>
                    <a:pt x="0" y="395"/>
                  </a:lnTo>
                  <a:lnTo>
                    <a:pt x="0" y="237"/>
                  </a:lnTo>
                  <a:lnTo>
                    <a:pt x="40" y="119"/>
                  </a:lnTo>
                  <a:lnTo>
                    <a:pt x="119" y="40"/>
                  </a:lnTo>
                  <a:lnTo>
                    <a:pt x="237" y="0"/>
                  </a:lnTo>
                  <a:lnTo>
                    <a:pt x="395" y="0"/>
                  </a:lnTo>
                  <a:lnTo>
                    <a:pt x="513" y="40"/>
                  </a:lnTo>
                  <a:lnTo>
                    <a:pt x="592" y="119"/>
                  </a:lnTo>
                  <a:lnTo>
                    <a:pt x="631" y="237"/>
                  </a:lnTo>
                  <a:lnTo>
                    <a:pt x="631" y="395"/>
                  </a:lnTo>
                  <a:lnTo>
                    <a:pt x="592" y="513"/>
                  </a:lnTo>
                  <a:lnTo>
                    <a:pt x="513" y="670"/>
                  </a:lnTo>
                  <a:lnTo>
                    <a:pt x="433" y="829"/>
                  </a:lnTo>
                  <a:lnTo>
                    <a:pt x="592" y="829"/>
                  </a:lnTo>
                  <a:lnTo>
                    <a:pt x="631" y="710"/>
                  </a:lnTo>
                </a:path>
              </a:pathLst>
            </a:custGeom>
            <a:grp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85" name="Freeform 43"/>
            <p:cNvSpPr>
              <a:spLocks/>
            </p:cNvSpPr>
            <p:nvPr/>
          </p:nvSpPr>
          <p:spPr bwMode="auto">
            <a:xfrm>
              <a:off x="2050" y="1725"/>
              <a:ext cx="51" cy="167"/>
            </a:xfrm>
            <a:custGeom>
              <a:avLst/>
              <a:gdLst>
                <a:gd name="T0" fmla="*/ 0 w 197"/>
                <a:gd name="T1" fmla="*/ 0 h 670"/>
                <a:gd name="T2" fmla="*/ 0 w 197"/>
                <a:gd name="T3" fmla="*/ 0 h 670"/>
                <a:gd name="T4" fmla="*/ 0 w 197"/>
                <a:gd name="T5" fmla="*/ 0 h 670"/>
                <a:gd name="T6" fmla="*/ 0 w 197"/>
                <a:gd name="T7" fmla="*/ 0 h 670"/>
                <a:gd name="T8" fmla="*/ 0 w 197"/>
                <a:gd name="T9" fmla="*/ 0 h 670"/>
                <a:gd name="T10" fmla="*/ 0 w 197"/>
                <a:gd name="T11" fmla="*/ 0 h 670"/>
                <a:gd name="T12" fmla="*/ 0 w 197"/>
                <a:gd name="T13" fmla="*/ 0 h 6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7"/>
                <a:gd name="T22" fmla="*/ 0 h 670"/>
                <a:gd name="T23" fmla="*/ 197 w 197"/>
                <a:gd name="T24" fmla="*/ 670 h 6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7" h="670">
                  <a:moveTo>
                    <a:pt x="79" y="670"/>
                  </a:moveTo>
                  <a:lnTo>
                    <a:pt x="39" y="552"/>
                  </a:lnTo>
                  <a:lnTo>
                    <a:pt x="0" y="395"/>
                  </a:lnTo>
                  <a:lnTo>
                    <a:pt x="0" y="237"/>
                  </a:lnTo>
                  <a:lnTo>
                    <a:pt x="39" y="119"/>
                  </a:lnTo>
                  <a:lnTo>
                    <a:pt x="118" y="40"/>
                  </a:lnTo>
                  <a:lnTo>
                    <a:pt x="197" y="0"/>
                  </a:lnTo>
                </a:path>
              </a:pathLst>
            </a:custGeom>
            <a:grp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86" name="Freeform 44"/>
            <p:cNvSpPr>
              <a:spLocks/>
            </p:cNvSpPr>
            <p:nvPr/>
          </p:nvSpPr>
          <p:spPr bwMode="auto">
            <a:xfrm>
              <a:off x="2140" y="1725"/>
              <a:ext cx="48" cy="167"/>
            </a:xfrm>
            <a:custGeom>
              <a:avLst/>
              <a:gdLst>
                <a:gd name="T0" fmla="*/ 0 w 197"/>
                <a:gd name="T1" fmla="*/ 0 h 670"/>
                <a:gd name="T2" fmla="*/ 0 w 197"/>
                <a:gd name="T3" fmla="*/ 0 h 670"/>
                <a:gd name="T4" fmla="*/ 0 w 197"/>
                <a:gd name="T5" fmla="*/ 0 h 670"/>
                <a:gd name="T6" fmla="*/ 0 w 197"/>
                <a:gd name="T7" fmla="*/ 0 h 670"/>
                <a:gd name="T8" fmla="*/ 0 w 197"/>
                <a:gd name="T9" fmla="*/ 0 h 670"/>
                <a:gd name="T10" fmla="*/ 0 w 197"/>
                <a:gd name="T11" fmla="*/ 0 h 670"/>
                <a:gd name="T12" fmla="*/ 0 w 197"/>
                <a:gd name="T13" fmla="*/ 0 h 6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7"/>
                <a:gd name="T22" fmla="*/ 0 h 670"/>
                <a:gd name="T23" fmla="*/ 197 w 197"/>
                <a:gd name="T24" fmla="*/ 670 h 6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7" h="670">
                  <a:moveTo>
                    <a:pt x="0" y="0"/>
                  </a:moveTo>
                  <a:lnTo>
                    <a:pt x="78" y="40"/>
                  </a:lnTo>
                  <a:lnTo>
                    <a:pt x="157" y="119"/>
                  </a:lnTo>
                  <a:lnTo>
                    <a:pt x="197" y="237"/>
                  </a:lnTo>
                  <a:lnTo>
                    <a:pt x="197" y="395"/>
                  </a:lnTo>
                  <a:lnTo>
                    <a:pt x="157" y="552"/>
                  </a:lnTo>
                  <a:lnTo>
                    <a:pt x="118" y="670"/>
                  </a:lnTo>
                </a:path>
              </a:pathLst>
            </a:custGeom>
            <a:grp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87" name="Line 45"/>
            <p:cNvSpPr>
              <a:spLocks noChangeShapeType="1"/>
            </p:cNvSpPr>
            <p:nvPr/>
          </p:nvSpPr>
          <p:spPr bwMode="auto">
            <a:xfrm>
              <a:off x="2050" y="1922"/>
              <a:ext cx="30" cy="0"/>
            </a:xfrm>
            <a:prstGeom prst="line">
              <a:avLst/>
            </a:prstGeom>
            <a:grp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88" name="Line 46"/>
            <p:cNvSpPr>
              <a:spLocks noChangeShapeType="1"/>
            </p:cNvSpPr>
            <p:nvPr/>
          </p:nvSpPr>
          <p:spPr bwMode="auto">
            <a:xfrm>
              <a:off x="2158" y="1922"/>
              <a:ext cx="30" cy="0"/>
            </a:xfrm>
            <a:prstGeom prst="line">
              <a:avLst/>
            </a:prstGeom>
            <a:grp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89" name="Line 47"/>
            <p:cNvSpPr>
              <a:spLocks noChangeShapeType="1"/>
            </p:cNvSpPr>
            <p:nvPr/>
          </p:nvSpPr>
          <p:spPr bwMode="auto">
            <a:xfrm>
              <a:off x="4348" y="1270"/>
              <a:ext cx="0" cy="205"/>
            </a:xfrm>
            <a:prstGeom prst="line">
              <a:avLst/>
            </a:prstGeom>
            <a:grpFill/>
            <a:ln w="0">
              <a:solidFill>
                <a:srgbClr val="29A5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90" name="Line 48"/>
            <p:cNvSpPr>
              <a:spLocks noChangeShapeType="1"/>
            </p:cNvSpPr>
            <p:nvPr/>
          </p:nvSpPr>
          <p:spPr bwMode="auto">
            <a:xfrm>
              <a:off x="4360" y="1270"/>
              <a:ext cx="0" cy="205"/>
            </a:xfrm>
            <a:prstGeom prst="line">
              <a:avLst/>
            </a:prstGeom>
            <a:grpFill/>
            <a:ln w="0">
              <a:solidFill>
                <a:srgbClr val="29A5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91" name="Freeform 49"/>
            <p:cNvSpPr>
              <a:spLocks/>
            </p:cNvSpPr>
            <p:nvPr/>
          </p:nvSpPr>
          <p:spPr bwMode="auto">
            <a:xfrm>
              <a:off x="4321" y="1270"/>
              <a:ext cx="148" cy="60"/>
            </a:xfrm>
            <a:custGeom>
              <a:avLst/>
              <a:gdLst>
                <a:gd name="T0" fmla="*/ 0 w 591"/>
                <a:gd name="T1" fmla="*/ 0 h 237"/>
                <a:gd name="T2" fmla="*/ 0 w 591"/>
                <a:gd name="T3" fmla="*/ 0 h 237"/>
                <a:gd name="T4" fmla="*/ 0 w 591"/>
                <a:gd name="T5" fmla="*/ 0 h 237"/>
                <a:gd name="T6" fmla="*/ 0 w 591"/>
                <a:gd name="T7" fmla="*/ 0 h 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1"/>
                <a:gd name="T13" fmla="*/ 0 h 237"/>
                <a:gd name="T14" fmla="*/ 591 w 591"/>
                <a:gd name="T15" fmla="*/ 237 h 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1" h="237">
                  <a:moveTo>
                    <a:pt x="0" y="0"/>
                  </a:moveTo>
                  <a:lnTo>
                    <a:pt x="591" y="0"/>
                  </a:lnTo>
                  <a:lnTo>
                    <a:pt x="591" y="237"/>
                  </a:lnTo>
                  <a:lnTo>
                    <a:pt x="552" y="0"/>
                  </a:lnTo>
                </a:path>
              </a:pathLst>
            </a:custGeom>
            <a:grpFill/>
            <a:ln w="0">
              <a:solidFill>
                <a:srgbClr val="29A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92" name="Line 50"/>
            <p:cNvSpPr>
              <a:spLocks noChangeShapeType="1"/>
            </p:cNvSpPr>
            <p:nvPr/>
          </p:nvSpPr>
          <p:spPr bwMode="auto">
            <a:xfrm>
              <a:off x="4321" y="1475"/>
              <a:ext cx="69" cy="0"/>
            </a:xfrm>
            <a:prstGeom prst="line">
              <a:avLst/>
            </a:prstGeom>
            <a:grpFill/>
            <a:ln w="0">
              <a:solidFill>
                <a:srgbClr val="29A5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2093" name="Rectangle 51"/>
            <p:cNvSpPr>
              <a:spLocks noChangeArrowheads="1"/>
            </p:cNvSpPr>
            <p:nvPr/>
          </p:nvSpPr>
          <p:spPr bwMode="auto">
            <a:xfrm rot="20100000">
              <a:off x="2003" y="230"/>
              <a:ext cx="0" cy="58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endParaRPr lang="es-AR"/>
            </a:p>
          </p:txBody>
        </p:sp>
      </p:grp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4405313" y="4005263"/>
            <a:ext cx="0" cy="12239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4795838" y="4005263"/>
            <a:ext cx="0" cy="12239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5186363" y="4076700"/>
            <a:ext cx="0" cy="1223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5576888" y="4365625"/>
            <a:ext cx="0" cy="1223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>
            <a:off x="5967413" y="4437063"/>
            <a:ext cx="0" cy="12239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2827" name="Line 59"/>
          <p:cNvSpPr>
            <a:spLocks noChangeShapeType="1"/>
          </p:cNvSpPr>
          <p:nvPr/>
        </p:nvSpPr>
        <p:spPr bwMode="auto">
          <a:xfrm>
            <a:off x="3938588" y="4437063"/>
            <a:ext cx="21066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>
            <a:off x="4017963" y="4868863"/>
            <a:ext cx="21066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4249738" y="5300663"/>
            <a:ext cx="21066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2830" name="Oval 62"/>
          <p:cNvSpPr>
            <a:spLocks noChangeArrowheads="1"/>
          </p:cNvSpPr>
          <p:nvPr/>
        </p:nvSpPr>
        <p:spPr bwMode="auto">
          <a:xfrm>
            <a:off x="4329113" y="4365625"/>
            <a:ext cx="155575" cy="1428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2831" name="Oval 63"/>
          <p:cNvSpPr>
            <a:spLocks noChangeArrowheads="1"/>
          </p:cNvSpPr>
          <p:nvPr/>
        </p:nvSpPr>
        <p:spPr bwMode="auto">
          <a:xfrm>
            <a:off x="4719638" y="4365625"/>
            <a:ext cx="155575" cy="1428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2832" name="Oval 64"/>
          <p:cNvSpPr>
            <a:spLocks noChangeArrowheads="1"/>
          </p:cNvSpPr>
          <p:nvPr/>
        </p:nvSpPr>
        <p:spPr bwMode="auto">
          <a:xfrm>
            <a:off x="5108575" y="4365625"/>
            <a:ext cx="155575" cy="1428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2833" name="Oval 65"/>
          <p:cNvSpPr>
            <a:spLocks noChangeArrowheads="1"/>
          </p:cNvSpPr>
          <p:nvPr/>
        </p:nvSpPr>
        <p:spPr bwMode="auto">
          <a:xfrm>
            <a:off x="4329113" y="4799013"/>
            <a:ext cx="155575" cy="1428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2834" name="Oval 66"/>
          <p:cNvSpPr>
            <a:spLocks noChangeArrowheads="1"/>
          </p:cNvSpPr>
          <p:nvPr/>
        </p:nvSpPr>
        <p:spPr bwMode="auto">
          <a:xfrm>
            <a:off x="4719638" y="4799013"/>
            <a:ext cx="155575" cy="1428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2835" name="Oval 67"/>
          <p:cNvSpPr>
            <a:spLocks noChangeArrowheads="1"/>
          </p:cNvSpPr>
          <p:nvPr/>
        </p:nvSpPr>
        <p:spPr bwMode="auto">
          <a:xfrm>
            <a:off x="5108575" y="4799013"/>
            <a:ext cx="155575" cy="1428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2836" name="Oval 68"/>
          <p:cNvSpPr>
            <a:spLocks noChangeArrowheads="1"/>
          </p:cNvSpPr>
          <p:nvPr/>
        </p:nvSpPr>
        <p:spPr bwMode="auto">
          <a:xfrm>
            <a:off x="5497513" y="4799013"/>
            <a:ext cx="157162" cy="1428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2837" name="Oval 69"/>
          <p:cNvSpPr>
            <a:spLocks noChangeArrowheads="1"/>
          </p:cNvSpPr>
          <p:nvPr/>
        </p:nvSpPr>
        <p:spPr bwMode="auto">
          <a:xfrm>
            <a:off x="5888038" y="4799013"/>
            <a:ext cx="157162" cy="1428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2838" name="Oval 70"/>
          <p:cNvSpPr>
            <a:spLocks noChangeArrowheads="1"/>
          </p:cNvSpPr>
          <p:nvPr/>
        </p:nvSpPr>
        <p:spPr bwMode="auto">
          <a:xfrm>
            <a:off x="5497513" y="4365625"/>
            <a:ext cx="157162" cy="1428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2839" name="Oval 71"/>
          <p:cNvSpPr>
            <a:spLocks noChangeArrowheads="1"/>
          </p:cNvSpPr>
          <p:nvPr/>
        </p:nvSpPr>
        <p:spPr bwMode="auto">
          <a:xfrm>
            <a:off x="5497513" y="5229225"/>
            <a:ext cx="157162" cy="1428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2" grpId="0"/>
      <p:bldP spid="32830" grpId="0" animBg="1"/>
      <p:bldP spid="32831" grpId="0" animBg="1"/>
      <p:bldP spid="32832" grpId="0" animBg="1"/>
      <p:bldP spid="32833" grpId="0" animBg="1"/>
      <p:bldP spid="32834" grpId="0" animBg="1"/>
      <p:bldP spid="32835" grpId="0" animBg="1"/>
      <p:bldP spid="32836" grpId="0" animBg="1"/>
      <p:bldP spid="32837" grpId="0" animBg="1"/>
      <p:bldP spid="32838" grpId="0" animBg="1"/>
      <p:bldP spid="3283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Clr>
                <a:srgbClr val="FF0000"/>
              </a:buClr>
              <a:defRPr/>
            </a:pPr>
            <a:r>
              <a:rPr lang="es-ES" sz="2800"/>
              <a:t>Stencil</a:t>
            </a:r>
          </a:p>
        </p:txBody>
      </p:sp>
      <p:sp>
        <p:nvSpPr>
          <p:cNvPr id="110596" name="Oval 4"/>
          <p:cNvSpPr>
            <a:spLocks noChangeArrowheads="1"/>
          </p:cNvSpPr>
          <p:nvPr/>
        </p:nvSpPr>
        <p:spPr bwMode="auto">
          <a:xfrm>
            <a:off x="5054600" y="1895475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 flipH="1">
            <a:off x="5392738" y="1273175"/>
            <a:ext cx="1587" cy="6000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0598" name="Oval 6"/>
          <p:cNvSpPr>
            <a:spLocks noChangeArrowheads="1"/>
          </p:cNvSpPr>
          <p:nvPr/>
        </p:nvSpPr>
        <p:spPr bwMode="auto">
          <a:xfrm>
            <a:off x="4597400" y="615950"/>
            <a:ext cx="1612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 flipH="1">
            <a:off x="6210300" y="908050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 flipH="1">
            <a:off x="3810000" y="920750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0601" name="Oval 9"/>
          <p:cNvSpPr>
            <a:spLocks noChangeArrowheads="1"/>
          </p:cNvSpPr>
          <p:nvPr/>
        </p:nvSpPr>
        <p:spPr bwMode="auto">
          <a:xfrm>
            <a:off x="6972300" y="61595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10602" name="Oval 10"/>
          <p:cNvSpPr>
            <a:spLocks noChangeArrowheads="1"/>
          </p:cNvSpPr>
          <p:nvPr/>
        </p:nvSpPr>
        <p:spPr bwMode="auto">
          <a:xfrm>
            <a:off x="3086100" y="615950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5164138" y="2022475"/>
          <a:ext cx="5254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cuación" r:id="rId3" imgW="228600" imgH="164880" progId="Equation.3">
                  <p:embed/>
                </p:oleObj>
              </mc:Choice>
              <mc:Fallback>
                <p:oleObj name="Ecuación" r:id="rId3" imgW="228600" imgH="164880" progId="Equation.3">
                  <p:embed/>
                  <p:pic>
                    <p:nvPicPr>
                      <p:cNvPr id="1106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2022475"/>
                        <a:ext cx="525462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4" name="Object 12"/>
          <p:cNvGraphicFramePr>
            <a:graphicFrameLocks noChangeAspect="1"/>
          </p:cNvGraphicFramePr>
          <p:nvPr/>
        </p:nvGraphicFramePr>
        <p:xfrm>
          <a:off x="4852988" y="715963"/>
          <a:ext cx="10493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cuación" r:id="rId5" imgW="457200" imgH="177480" progId="Equation.3">
                  <p:embed/>
                </p:oleObj>
              </mc:Choice>
              <mc:Fallback>
                <p:oleObj name="Ecuación" r:id="rId5" imgW="457200" imgH="177480" progId="Equation.3">
                  <p:embed/>
                  <p:pic>
                    <p:nvPicPr>
                      <p:cNvPr id="1106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715963"/>
                        <a:ext cx="1049337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5" name="Object 13"/>
          <p:cNvGraphicFramePr>
            <a:graphicFrameLocks noChangeAspect="1"/>
          </p:cNvGraphicFramePr>
          <p:nvPr/>
        </p:nvGraphicFramePr>
        <p:xfrm>
          <a:off x="3130550" y="715963"/>
          <a:ext cx="58261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cuación" r:id="rId7" imgW="253800" imgH="177480" progId="Equation.3">
                  <p:embed/>
                </p:oleObj>
              </mc:Choice>
              <mc:Fallback>
                <p:oleObj name="Ecuación" r:id="rId7" imgW="253800" imgH="177480" progId="Equation.3">
                  <p:embed/>
                  <p:pic>
                    <p:nvPicPr>
                      <p:cNvPr id="1106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715963"/>
                        <a:ext cx="58261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6" name="Object 14"/>
          <p:cNvGraphicFramePr>
            <a:graphicFrameLocks noChangeAspect="1"/>
          </p:cNvGraphicFramePr>
          <p:nvPr/>
        </p:nvGraphicFramePr>
        <p:xfrm>
          <a:off x="7029450" y="728663"/>
          <a:ext cx="58261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cuación" r:id="rId9" imgW="253800" imgH="177480" progId="Equation.3">
                  <p:embed/>
                </p:oleObj>
              </mc:Choice>
              <mc:Fallback>
                <p:oleObj name="Ecuación" r:id="rId9" imgW="253800" imgH="177480" progId="Equation.3">
                  <p:embed/>
                  <p:pic>
                    <p:nvPicPr>
                      <p:cNvPr id="1106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728663"/>
                        <a:ext cx="58261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7" name="Oval 15"/>
          <p:cNvSpPr>
            <a:spLocks noChangeArrowheads="1"/>
          </p:cNvSpPr>
          <p:nvPr/>
        </p:nvSpPr>
        <p:spPr bwMode="auto">
          <a:xfrm>
            <a:off x="5029200" y="5021263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5384800" y="4283075"/>
            <a:ext cx="0" cy="736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0609" name="Oval 17"/>
          <p:cNvSpPr>
            <a:spLocks noChangeArrowheads="1"/>
          </p:cNvSpPr>
          <p:nvPr/>
        </p:nvSpPr>
        <p:spPr bwMode="auto">
          <a:xfrm>
            <a:off x="5057775" y="3654425"/>
            <a:ext cx="70485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 flipH="1">
            <a:off x="5762625" y="3946525"/>
            <a:ext cx="12319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0611" name="Line 19"/>
          <p:cNvSpPr>
            <a:spLocks noChangeShapeType="1"/>
          </p:cNvSpPr>
          <p:nvPr/>
        </p:nvSpPr>
        <p:spPr bwMode="auto">
          <a:xfrm flipH="1">
            <a:off x="3832225" y="3956050"/>
            <a:ext cx="1228725" cy="31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0612" name="Oval 20"/>
          <p:cNvSpPr>
            <a:spLocks noChangeArrowheads="1"/>
          </p:cNvSpPr>
          <p:nvPr/>
        </p:nvSpPr>
        <p:spPr bwMode="auto">
          <a:xfrm>
            <a:off x="6994525" y="3654425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10613" name="Oval 21"/>
          <p:cNvSpPr>
            <a:spLocks noChangeArrowheads="1"/>
          </p:cNvSpPr>
          <p:nvPr/>
        </p:nvSpPr>
        <p:spPr bwMode="auto">
          <a:xfrm>
            <a:off x="3108325" y="3654425"/>
            <a:ext cx="723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graphicFrame>
        <p:nvGraphicFramePr>
          <p:cNvPr id="110614" name="Object 22"/>
          <p:cNvGraphicFramePr>
            <a:graphicFrameLocks noChangeAspect="1"/>
          </p:cNvGraphicFramePr>
          <p:nvPr/>
        </p:nvGraphicFramePr>
        <p:xfrm>
          <a:off x="5138738" y="5084763"/>
          <a:ext cx="5270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cuación" r:id="rId11" imgW="228600" imgH="164880" progId="Equation.3">
                  <p:embed/>
                </p:oleObj>
              </mc:Choice>
              <mc:Fallback>
                <p:oleObj name="Ecuación" r:id="rId11" imgW="228600" imgH="164880" progId="Equation.3">
                  <p:embed/>
                  <p:pic>
                    <p:nvPicPr>
                      <p:cNvPr id="1106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5084763"/>
                        <a:ext cx="52705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5" name="Object 23"/>
          <p:cNvGraphicFramePr>
            <a:graphicFrameLocks noChangeAspect="1"/>
          </p:cNvGraphicFramePr>
          <p:nvPr/>
        </p:nvGraphicFramePr>
        <p:xfrm>
          <a:off x="5135563" y="3754438"/>
          <a:ext cx="5254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cuación" r:id="rId13" imgW="228600" imgH="177480" progId="Equation.3">
                  <p:embed/>
                </p:oleObj>
              </mc:Choice>
              <mc:Fallback>
                <p:oleObj name="Ecuación" r:id="rId13" imgW="228600" imgH="177480" progId="Equation.3">
                  <p:embed/>
                  <p:pic>
                    <p:nvPicPr>
                      <p:cNvPr id="11061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3754438"/>
                        <a:ext cx="525462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6" name="Object 24"/>
          <p:cNvGraphicFramePr>
            <a:graphicFrameLocks noChangeAspect="1"/>
          </p:cNvGraphicFramePr>
          <p:nvPr/>
        </p:nvGraphicFramePr>
        <p:xfrm>
          <a:off x="2947988" y="3754438"/>
          <a:ext cx="9921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cuación" r:id="rId15" imgW="431640" imgH="177480" progId="Equation.3">
                  <p:embed/>
                </p:oleObj>
              </mc:Choice>
              <mc:Fallback>
                <p:oleObj name="Ecuación" r:id="rId15" imgW="431640" imgH="177480" progId="Equation.3">
                  <p:embed/>
                  <p:pic>
                    <p:nvPicPr>
                      <p:cNvPr id="1106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754438"/>
                        <a:ext cx="992187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7" name="Object 25"/>
          <p:cNvGraphicFramePr>
            <a:graphicFrameLocks noChangeAspect="1"/>
          </p:cNvGraphicFramePr>
          <p:nvPr/>
        </p:nvGraphicFramePr>
        <p:xfrm>
          <a:off x="6848475" y="3767138"/>
          <a:ext cx="990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cuación" r:id="rId17" imgW="431640" imgH="177480" progId="Equation.3">
                  <p:embed/>
                </p:oleObj>
              </mc:Choice>
              <mc:Fallback>
                <p:oleObj name="Ecuación" r:id="rId17" imgW="431640" imgH="177480" progId="Equation.3">
                  <p:embed/>
                  <p:pic>
                    <p:nvPicPr>
                      <p:cNvPr id="1106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3767138"/>
                        <a:ext cx="9906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8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5692775" y="2833688"/>
          <a:ext cx="11826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cuación" r:id="rId19" imgW="558720" imgH="177480" progId="Equation.3">
                  <p:embed/>
                </p:oleObj>
              </mc:Choice>
              <mc:Fallback>
                <p:oleObj name="Ecuación" r:id="rId19" imgW="558720" imgH="177480" progId="Equation.3">
                  <p:embed/>
                  <p:pic>
                    <p:nvPicPr>
                      <p:cNvPr id="1106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2833688"/>
                        <a:ext cx="118268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9" name="AutoShape 27"/>
          <p:cNvSpPr>
            <a:spLocks noChangeArrowheads="1"/>
          </p:cNvSpPr>
          <p:nvPr/>
        </p:nvSpPr>
        <p:spPr bwMode="auto">
          <a:xfrm>
            <a:off x="5232400" y="2654300"/>
            <a:ext cx="355600" cy="736600"/>
          </a:xfrm>
          <a:prstGeom prst="downArrow">
            <a:avLst>
              <a:gd name="adj1" fmla="val 50000"/>
              <a:gd name="adj2" fmla="val 51786"/>
            </a:avLst>
          </a:prstGeom>
          <a:solidFill>
            <a:srgbClr val="FF0000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  <p:bldP spid="110598" grpId="0" animBg="1"/>
      <p:bldP spid="110601" grpId="0" animBg="1"/>
      <p:bldP spid="110602" grpId="0" animBg="1"/>
      <p:bldP spid="110607" grpId="0" animBg="1"/>
      <p:bldP spid="110609" grpId="0" animBg="1"/>
      <p:bldP spid="110612" grpId="0" animBg="1"/>
      <p:bldP spid="110613" grpId="0" animBg="1"/>
      <p:bldP spid="1106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08" name="Rectangle 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6025" y="0"/>
            <a:ext cx="4133850" cy="4548188"/>
          </a:xfrm>
        </p:spPr>
        <p:txBody>
          <a:bodyPr/>
          <a:lstStyle/>
          <a:p>
            <a:pPr>
              <a:buClr>
                <a:schemeClr val="bg1"/>
              </a:buClr>
              <a:defRPr/>
            </a:pPr>
            <a:r>
              <a:rPr lang="es-ES" sz="2800"/>
              <a:t>Grilla Discreta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/>
          <a:srcRect l="8641" r="5508" b="15222"/>
          <a:stretch>
            <a:fillRect/>
          </a:stretch>
        </p:blipFill>
        <p:spPr bwMode="auto">
          <a:xfrm>
            <a:off x="1741488" y="523875"/>
            <a:ext cx="7412037" cy="3967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1617663" y="47831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0m</a:t>
            </a:r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 flipH="1">
            <a:off x="1984375" y="769938"/>
            <a:ext cx="11113" cy="3411537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3025775" y="4791075"/>
            <a:ext cx="892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0.2m</a:t>
            </a:r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H="1">
            <a:off x="3392488" y="788988"/>
            <a:ext cx="11112" cy="3411537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4378325" y="4799013"/>
            <a:ext cx="892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0.4m</a:t>
            </a:r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H="1">
            <a:off x="4789488" y="785813"/>
            <a:ext cx="11112" cy="3411537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5797550" y="4795838"/>
            <a:ext cx="892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0.6m</a:t>
            </a: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 flipH="1">
            <a:off x="6208713" y="782638"/>
            <a:ext cx="11112" cy="3411537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7239000" y="4792663"/>
            <a:ext cx="892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0.8m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 flipH="1">
            <a:off x="7616825" y="768350"/>
            <a:ext cx="11113" cy="3411538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8558213" y="4800600"/>
            <a:ext cx="892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1.0m</a:t>
            </a:r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 flipH="1">
            <a:off x="9013825" y="754063"/>
            <a:ext cx="11113" cy="3411537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581025" y="4103688"/>
            <a:ext cx="6905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0s</a:t>
            </a:r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 flipH="1">
            <a:off x="1968500" y="4391025"/>
            <a:ext cx="704850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581025" y="2973388"/>
            <a:ext cx="6905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0.1s</a:t>
            </a:r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 flipH="1">
            <a:off x="1955800" y="3273425"/>
            <a:ext cx="704850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568325" y="1982788"/>
            <a:ext cx="6905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0.2s</a:t>
            </a:r>
          </a:p>
        </p:txBody>
      </p:sp>
      <p:sp>
        <p:nvSpPr>
          <p:cNvPr id="111638" name="Line 22"/>
          <p:cNvSpPr>
            <a:spLocks noChangeShapeType="1"/>
          </p:cNvSpPr>
          <p:nvPr/>
        </p:nvSpPr>
        <p:spPr bwMode="auto">
          <a:xfrm flipH="1">
            <a:off x="1955800" y="2333625"/>
            <a:ext cx="704850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568325" y="1081088"/>
            <a:ext cx="6905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effectLst>
                  <a:outerShdw blurRad="38100" dist="38100" dir="2700000" algn="tl">
                    <a:srgbClr val="FFFFFF"/>
                  </a:outerShdw>
                </a:effectLst>
              </a:rPr>
              <a:t>0.3s</a:t>
            </a:r>
          </a:p>
        </p:txBody>
      </p:sp>
      <p:sp>
        <p:nvSpPr>
          <p:cNvPr id="111640" name="Line 24"/>
          <p:cNvSpPr>
            <a:spLocks noChangeShapeType="1"/>
          </p:cNvSpPr>
          <p:nvPr/>
        </p:nvSpPr>
        <p:spPr bwMode="auto">
          <a:xfrm flipH="1">
            <a:off x="1968500" y="1444625"/>
            <a:ext cx="7048500" cy="0"/>
          </a:xfrm>
          <a:prstGeom prst="line">
            <a:avLst/>
          </a:prstGeom>
          <a:noFill/>
          <a:ln w="25400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1641" name="Rectangle 25"/>
          <p:cNvSpPr>
            <a:spLocks noChangeArrowheads="1"/>
          </p:cNvSpPr>
          <p:nvPr/>
        </p:nvSpPr>
        <p:spPr bwMode="auto">
          <a:xfrm>
            <a:off x="3756025" y="12700"/>
            <a:ext cx="328295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75000"/>
              <a:buFont typeface="Monotype Sorts" pitchFamily="2" charset="2"/>
              <a:buChar char="n"/>
              <a:defRPr/>
            </a:pPr>
            <a:r>
              <a:rPr lang="es-E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Cond. de Contorno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1249363" y="41100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20º</a:t>
            </a:r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1249363" y="29797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20º</a:t>
            </a:r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1249363" y="19891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20º</a:t>
            </a:r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1249363" y="10874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20º</a:t>
            </a: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9009063" y="40592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40º</a:t>
            </a: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9009063" y="29416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40º</a:t>
            </a: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9009063" y="20145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40º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9009063" y="1100138"/>
            <a:ext cx="690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40º</a:t>
            </a:r>
          </a:p>
        </p:txBody>
      </p:sp>
      <p:sp>
        <p:nvSpPr>
          <p:cNvPr id="111650" name="Text Box 34"/>
          <p:cNvSpPr txBox="1">
            <a:spLocks noChangeArrowheads="1"/>
          </p:cNvSpPr>
          <p:nvPr/>
        </p:nvSpPr>
        <p:spPr bwMode="auto">
          <a:xfrm>
            <a:off x="3001963" y="442753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100º</a:t>
            </a:r>
          </a:p>
        </p:txBody>
      </p:sp>
      <p:sp>
        <p:nvSpPr>
          <p:cNvPr id="111651" name="Rectangle 35"/>
          <p:cNvSpPr>
            <a:spLocks noChangeArrowheads="1"/>
          </p:cNvSpPr>
          <p:nvPr/>
        </p:nvSpPr>
        <p:spPr bwMode="auto">
          <a:xfrm>
            <a:off x="7096125" y="12700"/>
            <a:ext cx="276225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CC0099"/>
              </a:buClr>
              <a:buSzPct val="75000"/>
              <a:buFont typeface="Monotype Sorts" pitchFamily="2" charset="2"/>
              <a:buChar char="n"/>
              <a:defRPr/>
            </a:pPr>
            <a:r>
              <a:rPr lang="es-E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Cond. Iniciales</a:t>
            </a:r>
          </a:p>
        </p:txBody>
      </p:sp>
      <p:sp>
        <p:nvSpPr>
          <p:cNvPr id="111652" name="Text Box 36"/>
          <p:cNvSpPr txBox="1">
            <a:spLocks noChangeArrowheads="1"/>
          </p:cNvSpPr>
          <p:nvPr/>
        </p:nvSpPr>
        <p:spPr bwMode="auto">
          <a:xfrm>
            <a:off x="4373563" y="442753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100º</a:t>
            </a:r>
          </a:p>
        </p:txBody>
      </p:sp>
      <p:sp>
        <p:nvSpPr>
          <p:cNvPr id="111653" name="Text Box 37"/>
          <p:cNvSpPr txBox="1">
            <a:spLocks noChangeArrowheads="1"/>
          </p:cNvSpPr>
          <p:nvPr/>
        </p:nvSpPr>
        <p:spPr bwMode="auto">
          <a:xfrm>
            <a:off x="5808663" y="442753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100º</a:t>
            </a:r>
          </a:p>
        </p:txBody>
      </p:sp>
      <p:sp>
        <p:nvSpPr>
          <p:cNvPr id="111654" name="Text Box 38"/>
          <p:cNvSpPr txBox="1">
            <a:spLocks noChangeArrowheads="1"/>
          </p:cNvSpPr>
          <p:nvPr/>
        </p:nvSpPr>
        <p:spPr bwMode="auto">
          <a:xfrm>
            <a:off x="7218363" y="4427538"/>
            <a:ext cx="83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100º</a:t>
            </a:r>
          </a:p>
        </p:txBody>
      </p:sp>
      <p:sp>
        <p:nvSpPr>
          <p:cNvPr id="111675" name="Text Box 59"/>
          <p:cNvSpPr txBox="1">
            <a:spLocks noChangeArrowheads="1"/>
          </p:cNvSpPr>
          <p:nvPr/>
        </p:nvSpPr>
        <p:spPr bwMode="auto">
          <a:xfrm>
            <a:off x="574675" y="5254625"/>
            <a:ext cx="63341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+ 1.5*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0.2,0.1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- 0.25*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0.4,0.1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- 1*</a:t>
            </a:r>
            <a:r>
              <a:rPr lang="es-ES" sz="18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=0</a:t>
            </a:r>
          </a:p>
        </p:txBody>
      </p:sp>
      <p:sp>
        <p:nvSpPr>
          <p:cNvPr id="111677" name="Text Box 61"/>
          <p:cNvSpPr txBox="1">
            <a:spLocks noChangeArrowheads="1"/>
          </p:cNvSpPr>
          <p:nvPr/>
        </p:nvSpPr>
        <p:spPr bwMode="auto">
          <a:xfrm>
            <a:off x="584200" y="5581650"/>
            <a:ext cx="63341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0.2,0.1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+1.5*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0.4,0.1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0.6,0.1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-1*</a:t>
            </a:r>
            <a:r>
              <a:rPr lang="es-ES" sz="18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=0</a:t>
            </a:r>
          </a:p>
        </p:txBody>
      </p:sp>
      <p:sp>
        <p:nvSpPr>
          <p:cNvPr id="111678" name="Text Box 62"/>
          <p:cNvSpPr txBox="1">
            <a:spLocks noChangeArrowheads="1"/>
          </p:cNvSpPr>
          <p:nvPr/>
        </p:nvSpPr>
        <p:spPr bwMode="auto">
          <a:xfrm>
            <a:off x="577850" y="5924550"/>
            <a:ext cx="63341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0.4,0.1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+1.5*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0.6,0.1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0.8,0.1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-1*</a:t>
            </a:r>
            <a:r>
              <a:rPr lang="es-ES" sz="18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=0</a:t>
            </a:r>
          </a:p>
        </p:txBody>
      </p:sp>
      <p:sp>
        <p:nvSpPr>
          <p:cNvPr id="111679" name="Text Box 63"/>
          <p:cNvSpPr txBox="1">
            <a:spLocks noChangeArrowheads="1"/>
          </p:cNvSpPr>
          <p:nvPr/>
        </p:nvSpPr>
        <p:spPr bwMode="auto">
          <a:xfrm>
            <a:off x="3170238" y="3230563"/>
            <a:ext cx="830262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800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0.2,0.1</a:t>
            </a:r>
          </a:p>
        </p:txBody>
      </p:sp>
      <p:sp>
        <p:nvSpPr>
          <p:cNvPr id="111680" name="Text Box 64"/>
          <p:cNvSpPr txBox="1">
            <a:spLocks noChangeArrowheads="1"/>
          </p:cNvSpPr>
          <p:nvPr/>
        </p:nvSpPr>
        <p:spPr bwMode="auto">
          <a:xfrm>
            <a:off x="4545013" y="3232150"/>
            <a:ext cx="830262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800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0.4,0.1</a:t>
            </a:r>
          </a:p>
        </p:txBody>
      </p:sp>
      <p:sp>
        <p:nvSpPr>
          <p:cNvPr id="111681" name="Text Box 65"/>
          <p:cNvSpPr txBox="1">
            <a:spLocks noChangeArrowheads="1"/>
          </p:cNvSpPr>
          <p:nvPr/>
        </p:nvSpPr>
        <p:spPr bwMode="auto">
          <a:xfrm>
            <a:off x="5975350" y="3233738"/>
            <a:ext cx="830263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800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0.6,0.1</a:t>
            </a:r>
          </a:p>
        </p:txBody>
      </p:sp>
      <p:sp>
        <p:nvSpPr>
          <p:cNvPr id="111682" name="Text Box 66"/>
          <p:cNvSpPr txBox="1">
            <a:spLocks noChangeArrowheads="1"/>
          </p:cNvSpPr>
          <p:nvPr/>
        </p:nvSpPr>
        <p:spPr bwMode="auto">
          <a:xfrm>
            <a:off x="7389813" y="3227388"/>
            <a:ext cx="830262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800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0.8,0.1</a:t>
            </a:r>
          </a:p>
        </p:txBody>
      </p:sp>
      <p:sp>
        <p:nvSpPr>
          <p:cNvPr id="111683" name="Text Box 67"/>
          <p:cNvSpPr txBox="1">
            <a:spLocks noChangeArrowheads="1"/>
          </p:cNvSpPr>
          <p:nvPr/>
        </p:nvSpPr>
        <p:spPr bwMode="auto">
          <a:xfrm>
            <a:off x="569913" y="6254750"/>
            <a:ext cx="63341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0.6,0.1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+ 1.5*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0.8,0.1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- 0.25*</a:t>
            </a:r>
            <a:r>
              <a:rPr lang="es-ES" sz="1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- 1*</a:t>
            </a:r>
            <a:r>
              <a:rPr lang="es-ES" sz="18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=0</a:t>
            </a:r>
          </a:p>
        </p:txBody>
      </p:sp>
      <p:sp>
        <p:nvSpPr>
          <p:cNvPr id="111684" name="Text Box 68"/>
          <p:cNvSpPr txBox="1">
            <a:spLocks noChangeArrowheads="1"/>
          </p:cNvSpPr>
          <p:nvPr/>
        </p:nvSpPr>
        <p:spPr bwMode="auto">
          <a:xfrm>
            <a:off x="3144838" y="2265363"/>
            <a:ext cx="830262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800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0.2,0.2</a:t>
            </a:r>
          </a:p>
        </p:txBody>
      </p:sp>
      <p:sp>
        <p:nvSpPr>
          <p:cNvPr id="111685" name="Text Box 69"/>
          <p:cNvSpPr txBox="1">
            <a:spLocks noChangeArrowheads="1"/>
          </p:cNvSpPr>
          <p:nvPr/>
        </p:nvSpPr>
        <p:spPr bwMode="auto">
          <a:xfrm>
            <a:off x="4554538" y="2284413"/>
            <a:ext cx="830262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800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0.4,0.2</a:t>
            </a:r>
          </a:p>
        </p:txBody>
      </p:sp>
      <p:sp>
        <p:nvSpPr>
          <p:cNvPr id="111686" name="Text Box 70"/>
          <p:cNvSpPr txBox="1">
            <a:spLocks noChangeArrowheads="1"/>
          </p:cNvSpPr>
          <p:nvPr/>
        </p:nvSpPr>
        <p:spPr bwMode="auto">
          <a:xfrm>
            <a:off x="5973763" y="2293938"/>
            <a:ext cx="895350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800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0.6,0.2</a:t>
            </a:r>
          </a:p>
        </p:txBody>
      </p:sp>
      <p:sp>
        <p:nvSpPr>
          <p:cNvPr id="111687" name="Text Box 71"/>
          <p:cNvSpPr txBox="1">
            <a:spLocks noChangeArrowheads="1"/>
          </p:cNvSpPr>
          <p:nvPr/>
        </p:nvSpPr>
        <p:spPr bwMode="auto">
          <a:xfrm>
            <a:off x="7373938" y="2303463"/>
            <a:ext cx="830262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800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0.8,0.2</a:t>
            </a:r>
          </a:p>
        </p:txBody>
      </p:sp>
      <p:sp>
        <p:nvSpPr>
          <p:cNvPr id="111688" name="Text Box 72"/>
          <p:cNvSpPr txBox="1">
            <a:spLocks noChangeArrowheads="1"/>
          </p:cNvSpPr>
          <p:nvPr/>
        </p:nvSpPr>
        <p:spPr bwMode="auto">
          <a:xfrm>
            <a:off x="3154363" y="1417638"/>
            <a:ext cx="830262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800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0.2,0.3</a:t>
            </a:r>
          </a:p>
        </p:txBody>
      </p:sp>
      <p:sp>
        <p:nvSpPr>
          <p:cNvPr id="111689" name="Text Box 73"/>
          <p:cNvSpPr txBox="1">
            <a:spLocks noChangeArrowheads="1"/>
          </p:cNvSpPr>
          <p:nvPr/>
        </p:nvSpPr>
        <p:spPr bwMode="auto">
          <a:xfrm>
            <a:off x="4554538" y="1427163"/>
            <a:ext cx="830262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800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0.4,0.3</a:t>
            </a:r>
          </a:p>
        </p:txBody>
      </p:sp>
      <p:sp>
        <p:nvSpPr>
          <p:cNvPr id="111690" name="Text Box 74"/>
          <p:cNvSpPr txBox="1">
            <a:spLocks noChangeArrowheads="1"/>
          </p:cNvSpPr>
          <p:nvPr/>
        </p:nvSpPr>
        <p:spPr bwMode="auto">
          <a:xfrm>
            <a:off x="5973763" y="1436688"/>
            <a:ext cx="830262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800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0.6,0.3</a:t>
            </a:r>
          </a:p>
        </p:txBody>
      </p:sp>
      <p:sp>
        <p:nvSpPr>
          <p:cNvPr id="111691" name="Text Box 75"/>
          <p:cNvSpPr txBox="1">
            <a:spLocks noChangeArrowheads="1"/>
          </p:cNvSpPr>
          <p:nvPr/>
        </p:nvSpPr>
        <p:spPr bwMode="auto">
          <a:xfrm>
            <a:off x="7373938" y="1446213"/>
            <a:ext cx="830262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800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0.8,0.3</a:t>
            </a:r>
          </a:p>
        </p:txBody>
      </p:sp>
      <p:pic>
        <p:nvPicPr>
          <p:cNvPr id="111694" name="Picture 78" descr="stencilimpl3"/>
          <p:cNvPicPr>
            <a:picLocks noChangeAspect="1" noChangeArrowheads="1"/>
          </p:cNvPicPr>
          <p:nvPr/>
        </p:nvPicPr>
        <p:blipFill>
          <a:blip r:embed="rId4"/>
          <a:srcRect l="31165" t="27806" r="33018" b="28441"/>
          <a:stretch>
            <a:fillRect/>
          </a:stretch>
        </p:blipFill>
        <p:spPr bwMode="auto">
          <a:xfrm>
            <a:off x="1852613" y="2654300"/>
            <a:ext cx="3355975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95" name="Text Box 79"/>
          <p:cNvSpPr txBox="1">
            <a:spLocks noChangeArrowheads="1"/>
          </p:cNvSpPr>
          <p:nvPr/>
        </p:nvSpPr>
        <p:spPr bwMode="auto">
          <a:xfrm>
            <a:off x="3100388" y="2989263"/>
            <a:ext cx="9953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86,22º</a:t>
            </a:r>
            <a:endParaRPr lang="es-ES" sz="2000" baseline="-250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96" name="Text Box 80"/>
          <p:cNvSpPr txBox="1">
            <a:spLocks noChangeArrowheads="1"/>
          </p:cNvSpPr>
          <p:nvPr/>
        </p:nvSpPr>
        <p:spPr bwMode="auto">
          <a:xfrm>
            <a:off x="4478338" y="2995613"/>
            <a:ext cx="9953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97,34º</a:t>
            </a:r>
            <a:endParaRPr lang="es-ES" sz="2000" baseline="-250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97" name="Text Box 81"/>
          <p:cNvSpPr txBox="1">
            <a:spLocks noChangeArrowheads="1"/>
          </p:cNvSpPr>
          <p:nvPr/>
        </p:nvSpPr>
        <p:spPr bwMode="auto">
          <a:xfrm>
            <a:off x="5818188" y="2995613"/>
            <a:ext cx="9953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97,83º</a:t>
            </a:r>
            <a:endParaRPr lang="es-ES" sz="2000" baseline="-2500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98" name="Text Box 82"/>
          <p:cNvSpPr txBox="1">
            <a:spLocks noChangeArrowheads="1"/>
          </p:cNvSpPr>
          <p:nvPr/>
        </p:nvSpPr>
        <p:spPr bwMode="auto">
          <a:xfrm>
            <a:off x="7208838" y="2995613"/>
            <a:ext cx="9953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89,64º</a:t>
            </a:r>
            <a:endParaRPr lang="es-ES" sz="2000" baseline="-2500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99" name="Text Box 83"/>
          <p:cNvSpPr txBox="1">
            <a:spLocks noChangeArrowheads="1"/>
          </p:cNvSpPr>
          <p:nvPr/>
        </p:nvSpPr>
        <p:spPr bwMode="auto">
          <a:xfrm>
            <a:off x="574675" y="5262563"/>
            <a:ext cx="633412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+ 1.5*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0.2,0.2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- 0.25*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0.4,0.2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- 1*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86.22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=0</a:t>
            </a:r>
          </a:p>
        </p:txBody>
      </p:sp>
      <p:sp>
        <p:nvSpPr>
          <p:cNvPr id="111701" name="Text Box 85"/>
          <p:cNvSpPr txBox="1">
            <a:spLocks noChangeArrowheads="1"/>
          </p:cNvSpPr>
          <p:nvPr/>
        </p:nvSpPr>
        <p:spPr bwMode="auto">
          <a:xfrm>
            <a:off x="571500" y="5581650"/>
            <a:ext cx="63341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0.2,0.2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+1.5*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0.4,0.2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0.6,0.2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-1*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97.34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=0</a:t>
            </a:r>
          </a:p>
        </p:txBody>
      </p:sp>
      <p:sp>
        <p:nvSpPr>
          <p:cNvPr id="111702" name="Text Box 86"/>
          <p:cNvSpPr txBox="1">
            <a:spLocks noChangeArrowheads="1"/>
          </p:cNvSpPr>
          <p:nvPr/>
        </p:nvSpPr>
        <p:spPr bwMode="auto">
          <a:xfrm>
            <a:off x="585788" y="5921375"/>
            <a:ext cx="63341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0.4,0.2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+1.5*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0.6,0.2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0.8,0.2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-1*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97.83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=0</a:t>
            </a:r>
          </a:p>
        </p:txBody>
      </p:sp>
      <p:sp>
        <p:nvSpPr>
          <p:cNvPr id="111703" name="Text Box 87"/>
          <p:cNvSpPr txBox="1">
            <a:spLocks noChangeArrowheads="1"/>
          </p:cNvSpPr>
          <p:nvPr/>
        </p:nvSpPr>
        <p:spPr bwMode="auto">
          <a:xfrm>
            <a:off x="565150" y="6256338"/>
            <a:ext cx="633412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0.6,0.1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+ 1.5*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0.8,0.1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- 0.25*</a:t>
            </a:r>
            <a:r>
              <a:rPr lang="es-ES" sz="1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- 1*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89.64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=0</a:t>
            </a:r>
          </a:p>
        </p:txBody>
      </p:sp>
      <p:graphicFrame>
        <p:nvGraphicFramePr>
          <p:cNvPr id="111707" name="Object 9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08613" y="5368925"/>
          <a:ext cx="4319587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cuación" r:id="rId5" imgW="3288960" imgH="939600" progId="Equation.3">
                  <p:embed/>
                </p:oleObj>
              </mc:Choice>
              <mc:Fallback>
                <p:oleObj name="Ecuación" r:id="rId5" imgW="3288960" imgH="939600" progId="Equation.3">
                  <p:embed/>
                  <p:pic>
                    <p:nvPicPr>
                      <p:cNvPr id="111707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5368925"/>
                        <a:ext cx="4319587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710" name="Object 94"/>
          <p:cNvGraphicFramePr>
            <a:graphicFrameLocks noChangeAspect="1"/>
          </p:cNvGraphicFramePr>
          <p:nvPr/>
        </p:nvGraphicFramePr>
        <p:xfrm>
          <a:off x="5416550" y="5391150"/>
          <a:ext cx="4102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cuación" r:id="rId7" imgW="3162240" imgH="939600" progId="Equation.3">
                  <p:embed/>
                </p:oleObj>
              </mc:Choice>
              <mc:Fallback>
                <p:oleObj name="Ecuación" r:id="rId7" imgW="3162240" imgH="939600" progId="Equation.3">
                  <p:embed/>
                  <p:pic>
                    <p:nvPicPr>
                      <p:cNvPr id="11171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5391150"/>
                        <a:ext cx="41021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711" name="Text Box 95"/>
          <p:cNvSpPr txBox="1">
            <a:spLocks noChangeArrowheads="1"/>
          </p:cNvSpPr>
          <p:nvPr/>
        </p:nvSpPr>
        <p:spPr bwMode="auto">
          <a:xfrm>
            <a:off x="3094038" y="2092325"/>
            <a:ext cx="9953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76.37º</a:t>
            </a:r>
            <a:endParaRPr lang="es-ES" sz="2000" baseline="-2500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712" name="Text Box 96"/>
          <p:cNvSpPr txBox="1">
            <a:spLocks noChangeArrowheads="1"/>
          </p:cNvSpPr>
          <p:nvPr/>
        </p:nvSpPr>
        <p:spPr bwMode="auto">
          <a:xfrm>
            <a:off x="4457700" y="2078038"/>
            <a:ext cx="995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93.37º</a:t>
            </a:r>
            <a:endParaRPr lang="es-ES" sz="2000" baseline="-250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713" name="Text Box 97"/>
          <p:cNvSpPr txBox="1">
            <a:spLocks noChangeArrowheads="1"/>
          </p:cNvSpPr>
          <p:nvPr/>
        </p:nvSpPr>
        <p:spPr bwMode="auto">
          <a:xfrm>
            <a:off x="5888038" y="2063750"/>
            <a:ext cx="9953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94.48º</a:t>
            </a:r>
            <a:endParaRPr lang="es-ES" sz="2000" baseline="-2500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714" name="Text Box 98"/>
          <p:cNvSpPr txBox="1">
            <a:spLocks noChangeArrowheads="1"/>
          </p:cNvSpPr>
          <p:nvPr/>
        </p:nvSpPr>
        <p:spPr bwMode="auto">
          <a:xfrm>
            <a:off x="7340600" y="2060575"/>
            <a:ext cx="995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82.17º</a:t>
            </a:r>
            <a:endParaRPr lang="es-ES" sz="2000" baseline="-2500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715" name="Text Box 99"/>
          <p:cNvSpPr txBox="1">
            <a:spLocks noChangeArrowheads="1"/>
          </p:cNvSpPr>
          <p:nvPr/>
        </p:nvSpPr>
        <p:spPr bwMode="auto">
          <a:xfrm>
            <a:off x="571500" y="5270500"/>
            <a:ext cx="63341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+ 1.5*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0.2,0.3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- 0.25*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0.4,0.3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- 1*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76.37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=0</a:t>
            </a:r>
          </a:p>
        </p:txBody>
      </p:sp>
      <p:sp>
        <p:nvSpPr>
          <p:cNvPr id="111716" name="Text Box 100"/>
          <p:cNvSpPr txBox="1">
            <a:spLocks noChangeArrowheads="1"/>
          </p:cNvSpPr>
          <p:nvPr/>
        </p:nvSpPr>
        <p:spPr bwMode="auto">
          <a:xfrm>
            <a:off x="579438" y="5580063"/>
            <a:ext cx="633412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0.2,0.3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+1.5*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0.4,0.3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0.6,0.3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-1*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93.37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=0</a:t>
            </a:r>
          </a:p>
        </p:txBody>
      </p:sp>
      <p:sp>
        <p:nvSpPr>
          <p:cNvPr id="111717" name="Text Box 101"/>
          <p:cNvSpPr txBox="1">
            <a:spLocks noChangeArrowheads="1"/>
          </p:cNvSpPr>
          <p:nvPr/>
        </p:nvSpPr>
        <p:spPr bwMode="auto">
          <a:xfrm>
            <a:off x="582613" y="5921375"/>
            <a:ext cx="63341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0.4,0.3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+1.5*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0.6,0.3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0.8,0.3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-1*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94.48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=0</a:t>
            </a:r>
          </a:p>
        </p:txBody>
      </p:sp>
      <p:sp>
        <p:nvSpPr>
          <p:cNvPr id="111718" name="Text Box 102"/>
          <p:cNvSpPr txBox="1">
            <a:spLocks noChangeArrowheads="1"/>
          </p:cNvSpPr>
          <p:nvPr/>
        </p:nvSpPr>
        <p:spPr bwMode="auto">
          <a:xfrm>
            <a:off x="560388" y="6264275"/>
            <a:ext cx="63341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-0.25*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0.6,0.3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+ 1.5*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ES" sz="1600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0.8,0.3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- 0.25*</a:t>
            </a:r>
            <a:r>
              <a:rPr lang="es-ES" sz="1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 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- 1*</a:t>
            </a:r>
            <a:r>
              <a:rPr lang="es-ES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82.17</a:t>
            </a:r>
            <a:r>
              <a:rPr lang="es-E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=0</a:t>
            </a:r>
          </a:p>
        </p:txBody>
      </p:sp>
      <p:graphicFrame>
        <p:nvGraphicFramePr>
          <p:cNvPr id="111719" name="Object 103"/>
          <p:cNvGraphicFramePr>
            <a:graphicFrameLocks noChangeAspect="1"/>
          </p:cNvGraphicFramePr>
          <p:nvPr/>
        </p:nvGraphicFramePr>
        <p:xfrm>
          <a:off x="5430838" y="5413375"/>
          <a:ext cx="4151312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cuación" r:id="rId9" imgW="3288960" imgH="939600" progId="Equation.3">
                  <p:embed/>
                </p:oleObj>
              </mc:Choice>
              <mc:Fallback>
                <p:oleObj name="Ecuación" r:id="rId9" imgW="3288960" imgH="939600" progId="Equation.3">
                  <p:embed/>
                  <p:pic>
                    <p:nvPicPr>
                      <p:cNvPr id="111719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5413375"/>
                        <a:ext cx="4151312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720" name="Text Box 104"/>
          <p:cNvSpPr txBox="1">
            <a:spLocks noChangeArrowheads="1"/>
          </p:cNvSpPr>
          <p:nvPr/>
        </p:nvSpPr>
        <p:spPr bwMode="auto">
          <a:xfrm>
            <a:off x="2990850" y="1066800"/>
            <a:ext cx="995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69.05º</a:t>
            </a:r>
            <a:endParaRPr lang="es-ES" sz="2000" baseline="-2500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721" name="Text Box 105"/>
          <p:cNvSpPr txBox="1">
            <a:spLocks noChangeArrowheads="1"/>
          </p:cNvSpPr>
          <p:nvPr/>
        </p:nvSpPr>
        <p:spPr bwMode="auto">
          <a:xfrm>
            <a:off x="4310063" y="1074738"/>
            <a:ext cx="9953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88.85º</a:t>
            </a:r>
            <a:endParaRPr lang="es-ES" sz="2000" baseline="-2500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722" name="Text Box 106"/>
          <p:cNvSpPr txBox="1">
            <a:spLocks noChangeArrowheads="1"/>
          </p:cNvSpPr>
          <p:nvPr/>
        </p:nvSpPr>
        <p:spPr bwMode="auto">
          <a:xfrm>
            <a:off x="5773738" y="1071563"/>
            <a:ext cx="9953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90.55º</a:t>
            </a:r>
            <a:endParaRPr lang="es-ES" sz="2000" baseline="-2500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723" name="Text Box 107"/>
          <p:cNvSpPr txBox="1">
            <a:spLocks noChangeArrowheads="1"/>
          </p:cNvSpPr>
          <p:nvPr/>
        </p:nvSpPr>
        <p:spPr bwMode="auto">
          <a:xfrm>
            <a:off x="7181850" y="1079500"/>
            <a:ext cx="995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76.54º</a:t>
            </a:r>
            <a:endParaRPr lang="es-ES" sz="2000" baseline="-2500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724" name="Rectangle 108"/>
          <p:cNvSpPr>
            <a:spLocks noGrp="1" noChangeArrowheads="1"/>
          </p:cNvSpPr>
          <p:nvPr>
            <p:ph sz="quarter" idx="2"/>
          </p:nvPr>
        </p:nvSpPr>
        <p:spPr>
          <a:xfrm>
            <a:off x="5551488" y="1528763"/>
            <a:ext cx="4086225" cy="2212975"/>
          </a:xfrm>
        </p:spPr>
        <p:txBody>
          <a:bodyPr/>
          <a:lstStyle/>
          <a:p>
            <a:pPr>
              <a:defRPr/>
            </a:pP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1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1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1.11111E-6 L 0.15 -0.00185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29 -0.00185 L 0.29192 -4.44444E-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74 1.11111E-6 L 0.43718 0.00185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000"/>
                                        <p:tgtEl>
                                          <p:spTgt spid="11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500"/>
                                        <p:tgtEl>
                                          <p:spTgt spid="111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500"/>
                                        <p:tgtEl>
                                          <p:spTgt spid="111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500"/>
                                        <p:tgtEl>
                                          <p:spTgt spid="111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500"/>
                                        <p:tgtEl>
                                          <p:spTgt spid="111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1" dur="500"/>
                                        <p:tgtEl>
                                          <p:spTgt spid="111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9" dur="500"/>
                                        <p:tgtEl>
                                          <p:spTgt spid="111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2" dur="500"/>
                                        <p:tgtEl>
                                          <p:spTgt spid="111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5" dur="500"/>
                                        <p:tgtEl>
                                          <p:spTgt spid="111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8" dur="500"/>
                                        <p:tgtEl>
                                          <p:spTgt spid="11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718 0.00186 L 0.00016 -0.13379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1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-0.13379 L 0.1476 -0.13194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1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64 -0.13194 L 0.29304 -0.13217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04 -0.13217 L 0.43058 -0.1324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1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2000"/>
                                        <p:tgtEl>
                                          <p:spTgt spid="11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4" dur="500"/>
                                        <p:tgtEl>
                                          <p:spTgt spid="111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7" dur="500"/>
                                        <p:tgtEl>
                                          <p:spTgt spid="111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0" dur="500"/>
                                        <p:tgtEl>
                                          <p:spTgt spid="111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3" dur="500"/>
                                        <p:tgtEl>
                                          <p:spTgt spid="111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1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1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1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0" dur="500"/>
                                        <p:tgtEl>
                                          <p:spTgt spid="111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3" dur="500"/>
                                        <p:tgtEl>
                                          <p:spTgt spid="111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6" dur="500"/>
                                        <p:tgtEl>
                                          <p:spTgt spid="111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9" dur="500"/>
                                        <p:tgtEl>
                                          <p:spTgt spid="111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4" dur="500"/>
                                        <p:tgtEl>
                                          <p:spTgt spid="111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8 -0.1324 L 0.004 -0.26921 " pathEditMode="relative" rAng="0" ptsTypes="AA">
                                      <p:cBhvr>
                                        <p:cTn id="349" dur="2000" fill="hold"/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1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26921 L 0.15277 -0.26574 " pathEditMode="relative" rAng="0" ptsTypes="AA">
                                      <p:cBhvr>
                                        <p:cTn id="358" dur="2000" fill="hold"/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1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7 -0.26574 L 0.28919 -0.26759 " pathEditMode="relative" rAng="0" ptsTypes="AA">
                                      <p:cBhvr>
                                        <p:cTn id="367" dur="2000" fill="hold"/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1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19 -0.26759 L 0.43347 -0.26574 " pathEditMode="relative" rAng="0" ptsTypes="AA">
                                      <p:cBhvr>
                                        <p:cTn id="376" dur="2000" fill="hold"/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1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2000"/>
                                        <p:tgtEl>
                                          <p:spTgt spid="11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0" dur="500"/>
                                        <p:tgtEl>
                                          <p:spTgt spid="111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3" dur="500"/>
                                        <p:tgtEl>
                                          <p:spTgt spid="111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6" dur="500"/>
                                        <p:tgtEl>
                                          <p:spTgt spid="111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9" dur="500"/>
                                        <p:tgtEl>
                                          <p:spTgt spid="111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4" dur="500"/>
                                        <p:tgtEl>
                                          <p:spTgt spid="111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1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1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1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1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3" grpId="0"/>
      <p:bldP spid="111625" grpId="0"/>
      <p:bldP spid="111627" grpId="0"/>
      <p:bldP spid="111629" grpId="0"/>
      <p:bldP spid="111631" grpId="0"/>
      <p:bldP spid="111633" grpId="0"/>
      <p:bldP spid="111635" grpId="0"/>
      <p:bldP spid="111637" grpId="0"/>
      <p:bldP spid="111639" grpId="0"/>
      <p:bldP spid="111642" grpId="0"/>
      <p:bldP spid="111643" grpId="0"/>
      <p:bldP spid="111644" grpId="0"/>
      <p:bldP spid="111645" grpId="0"/>
      <p:bldP spid="111646" grpId="0"/>
      <p:bldP spid="111647" grpId="0"/>
      <p:bldP spid="111648" grpId="0"/>
      <p:bldP spid="111649" grpId="0"/>
      <p:bldP spid="111650" grpId="0"/>
      <p:bldP spid="111652" grpId="0"/>
      <p:bldP spid="111653" grpId="0"/>
      <p:bldP spid="111654" grpId="0"/>
      <p:bldP spid="111675" grpId="0"/>
      <p:bldP spid="111675" grpId="1"/>
      <p:bldP spid="111677" grpId="0"/>
      <p:bldP spid="111677" grpId="1"/>
      <p:bldP spid="111678" grpId="0"/>
      <p:bldP spid="111678" grpId="1"/>
      <p:bldP spid="111679" grpId="0"/>
      <p:bldP spid="111679" grpId="1"/>
      <p:bldP spid="111680" grpId="0"/>
      <p:bldP spid="111680" grpId="1"/>
      <p:bldP spid="111681" grpId="0"/>
      <p:bldP spid="111681" grpId="1"/>
      <p:bldP spid="111682" grpId="0"/>
      <p:bldP spid="111682" grpId="1"/>
      <p:bldP spid="111683" grpId="0"/>
      <p:bldP spid="111683" grpId="1"/>
      <p:bldP spid="111684" grpId="0"/>
      <p:bldP spid="111684" grpId="1"/>
      <p:bldP spid="111685" grpId="0"/>
      <p:bldP spid="111685" grpId="1"/>
      <p:bldP spid="111686" grpId="0"/>
      <p:bldP spid="111686" grpId="1"/>
      <p:bldP spid="111687" grpId="0"/>
      <p:bldP spid="111687" grpId="1"/>
      <p:bldP spid="111688" grpId="0"/>
      <p:bldP spid="111688" grpId="1"/>
      <p:bldP spid="111689" grpId="0"/>
      <p:bldP spid="111689" grpId="1"/>
      <p:bldP spid="111690" grpId="0"/>
      <p:bldP spid="111690" grpId="1"/>
      <p:bldP spid="111691" grpId="0"/>
      <p:bldP spid="111691" grpId="1"/>
      <p:bldP spid="111695" grpId="0"/>
      <p:bldP spid="111696" grpId="0"/>
      <p:bldP spid="111697" grpId="0"/>
      <p:bldP spid="111698" grpId="0"/>
      <p:bldP spid="111699" grpId="0"/>
      <p:bldP spid="111699" grpId="1"/>
      <p:bldP spid="111701" grpId="0"/>
      <p:bldP spid="111701" grpId="1"/>
      <p:bldP spid="111702" grpId="0"/>
      <p:bldP spid="111702" grpId="1"/>
      <p:bldP spid="111703" grpId="0"/>
      <p:bldP spid="111703" grpId="1"/>
      <p:bldP spid="111711" grpId="0"/>
      <p:bldP spid="111712" grpId="0"/>
      <p:bldP spid="111713" grpId="0"/>
      <p:bldP spid="111714" grpId="0"/>
      <p:bldP spid="111715" grpId="0"/>
      <p:bldP spid="111716" grpId="0"/>
      <p:bldP spid="111717" grpId="0"/>
      <p:bldP spid="111718" grpId="0"/>
      <p:bldP spid="111720" grpId="0"/>
      <p:bldP spid="111721" grpId="0"/>
      <p:bldP spid="111722" grpId="0"/>
      <p:bldP spid="1117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b="1">
                <a:solidFill>
                  <a:schemeClr val="bg1"/>
                </a:solidFill>
              </a:rPr>
              <a:t>Método de Crank-Nicolson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238250" y="1381125"/>
            <a:ext cx="8420100" cy="4548188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s-ES_tradnl"/>
              <a:t>Idea: obtener un método con error O(k</a:t>
            </a:r>
            <a:r>
              <a:rPr lang="es-ES_tradnl" baseline="30000"/>
              <a:t>2</a:t>
            </a:r>
            <a:r>
              <a:rPr lang="es-ES_tradnl"/>
              <a:t>+h</a:t>
            </a:r>
            <a:r>
              <a:rPr lang="es-ES_tradnl" baseline="30000"/>
              <a:t>2</a:t>
            </a:r>
            <a:r>
              <a:rPr lang="es-ES_tradnl"/>
              <a:t>)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s-ES_tradnl">
                <a:effectLst/>
              </a:rPr>
              <a:t>¿Cómo?  </a:t>
            </a:r>
          </a:p>
          <a:p>
            <a:pPr lvl="1">
              <a:lnSpc>
                <a:spcPct val="120000"/>
              </a:lnSpc>
              <a:buClr>
                <a:srgbClr val="003399"/>
              </a:buClr>
              <a:defRPr/>
            </a:pPr>
            <a:r>
              <a:rPr lang="es-ES_tradnl" sz="2000"/>
              <a:t>Se promedian las diferencias hacia delante en el j-ésimo paso en t y las diferencias hacia atrás en el (j+1)ésimo paso en t</a:t>
            </a:r>
          </a:p>
          <a:p>
            <a:pPr lvl="1">
              <a:lnSpc>
                <a:spcPct val="120000"/>
              </a:lnSpc>
              <a:buClr>
                <a:srgbClr val="003399"/>
              </a:buClr>
              <a:defRPr/>
            </a:pPr>
            <a:r>
              <a:rPr lang="es-ES_tradnl" sz="2000"/>
              <a:t>El método es incondicionalmente estable</a:t>
            </a:r>
          </a:p>
          <a:p>
            <a:pPr>
              <a:lnSpc>
                <a:spcPct val="120000"/>
              </a:lnSpc>
              <a:defRPr/>
            </a:pPr>
            <a:r>
              <a:rPr lang="es-ES_tradnl"/>
              <a:t>Stencil</a:t>
            </a:r>
          </a:p>
          <a:p>
            <a:pPr lvl="1">
              <a:lnSpc>
                <a:spcPct val="120000"/>
              </a:lnSpc>
              <a:defRPr/>
            </a:pPr>
            <a:endParaRPr lang="es-ES_tradnl" sz="3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5024438" y="5497513"/>
            <a:ext cx="11811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5603875" y="4773613"/>
            <a:ext cx="0" cy="736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4841875" y="4138613"/>
            <a:ext cx="16129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6454775" y="4430713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4054475" y="4443413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7216775" y="4138613"/>
            <a:ext cx="1069975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3076575" y="4138613"/>
            <a:ext cx="9906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5141913" y="4797425"/>
          <a:ext cx="10112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cuación" r:id="rId3" imgW="419040" imgH="203040" progId="Equation.3">
                  <p:embed/>
                </p:oleObj>
              </mc:Choice>
              <mc:Fallback>
                <p:oleObj name="Ecuación" r:id="rId3" imgW="419040" imgH="203040" progId="Equation.3">
                  <p:embed/>
                  <p:pic>
                    <p:nvPicPr>
                      <p:cNvPr id="205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4797425"/>
                        <a:ext cx="10112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28"/>
          <p:cNvGraphicFramePr>
            <a:graphicFrameLocks noChangeAspect="1"/>
          </p:cNvGraphicFramePr>
          <p:nvPr/>
        </p:nvGraphicFramePr>
        <p:xfrm>
          <a:off x="5213350" y="5610225"/>
          <a:ext cx="7889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cuación" r:id="rId5" imgW="342720" imgH="177480" progId="Equation.3">
                  <p:embed/>
                </p:oleObj>
              </mc:Choice>
              <mc:Fallback>
                <p:oleObj name="Ecuación" r:id="rId5" imgW="342720" imgH="177480" progId="Equation.3">
                  <p:embed/>
                  <p:pic>
                    <p:nvPicPr>
                      <p:cNvPr id="205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5610225"/>
                        <a:ext cx="78898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5227638" y="4238625"/>
          <a:ext cx="7858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cuación" r:id="rId7" imgW="342720" imgH="177480" progId="Equation.3">
                  <p:embed/>
                </p:oleObj>
              </mc:Choice>
              <mc:Fallback>
                <p:oleObj name="Ecuación" r:id="rId7" imgW="342720" imgH="177480" progId="Equation.3">
                  <p:embed/>
                  <p:pic>
                    <p:nvPicPr>
                      <p:cNvPr id="2050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4238625"/>
                        <a:ext cx="785812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30"/>
          <p:cNvGraphicFramePr>
            <a:graphicFrameLocks noChangeAspect="1"/>
          </p:cNvGraphicFramePr>
          <p:nvPr/>
        </p:nvGraphicFramePr>
        <p:xfrm>
          <a:off x="3141663" y="4238625"/>
          <a:ext cx="9620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cuación" r:id="rId9" imgW="419040" imgH="177480" progId="Equation.3">
                  <p:embed/>
                </p:oleObj>
              </mc:Choice>
              <mc:Fallback>
                <p:oleObj name="Ecuación" r:id="rId9" imgW="419040" imgH="177480" progId="Equation.3">
                  <p:embed/>
                  <p:pic>
                    <p:nvPicPr>
                      <p:cNvPr id="205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4238625"/>
                        <a:ext cx="962025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" name="Object 31"/>
          <p:cNvGraphicFramePr>
            <a:graphicFrameLocks noChangeAspect="1"/>
          </p:cNvGraphicFramePr>
          <p:nvPr/>
        </p:nvGraphicFramePr>
        <p:xfrm>
          <a:off x="7216775" y="4251325"/>
          <a:ext cx="9620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cuación" r:id="rId11" imgW="419040" imgH="177480" progId="Equation.3">
                  <p:embed/>
                </p:oleObj>
              </mc:Choice>
              <mc:Fallback>
                <p:oleObj name="Ecuación" r:id="rId11" imgW="419040" imgH="177480" progId="Equation.3">
                  <p:embed/>
                  <p:pic>
                    <p:nvPicPr>
                      <p:cNvPr id="205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775" y="4251325"/>
                        <a:ext cx="962025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2" name="Object 32"/>
          <p:cNvGraphicFramePr>
            <a:graphicFrameLocks noChangeAspect="1"/>
          </p:cNvGraphicFramePr>
          <p:nvPr/>
        </p:nvGraphicFramePr>
        <p:xfrm>
          <a:off x="6827838" y="4794250"/>
          <a:ext cx="13985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cuación" r:id="rId13" imgW="609480" imgH="203040" progId="Equation.3">
                  <p:embed/>
                </p:oleObj>
              </mc:Choice>
              <mc:Fallback>
                <p:oleObj name="Ecuación" r:id="rId13" imgW="609480" imgH="203040" progId="Equation.3">
                  <p:embed/>
                  <p:pic>
                    <p:nvPicPr>
                      <p:cNvPr id="205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8" y="4794250"/>
                        <a:ext cx="1398587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3" name="Object 33"/>
          <p:cNvGraphicFramePr>
            <a:graphicFrameLocks noChangeAspect="1"/>
          </p:cNvGraphicFramePr>
          <p:nvPr/>
        </p:nvGraphicFramePr>
        <p:xfrm>
          <a:off x="2941638" y="4806950"/>
          <a:ext cx="13985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cuación" r:id="rId15" imgW="609480" imgH="203040" progId="Equation.3">
                  <p:embed/>
                </p:oleObj>
              </mc:Choice>
              <mc:Fallback>
                <p:oleObj name="Ecuación" r:id="rId15" imgW="609480" imgH="203040" progId="Equation.3">
                  <p:embed/>
                  <p:pic>
                    <p:nvPicPr>
                      <p:cNvPr id="2051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806950"/>
                        <a:ext cx="1398587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4" name="Object 34"/>
          <p:cNvGraphicFramePr>
            <a:graphicFrameLocks noChangeAspect="1"/>
          </p:cNvGraphicFramePr>
          <p:nvPr/>
        </p:nvGraphicFramePr>
        <p:xfrm>
          <a:off x="5362575" y="6053138"/>
          <a:ext cx="4937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cuación" r:id="rId17" imgW="215640" imgH="190440" progId="Equation.3">
                  <p:embed/>
                </p:oleObj>
              </mc:Choice>
              <mc:Fallback>
                <p:oleObj name="Ecuación" r:id="rId17" imgW="215640" imgH="190440" progId="Equation.3">
                  <p:embed/>
                  <p:pic>
                    <p:nvPicPr>
                      <p:cNvPr id="2051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6053138"/>
                        <a:ext cx="493713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3109913" y="5505450"/>
            <a:ext cx="11811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graphicFrame>
        <p:nvGraphicFramePr>
          <p:cNvPr id="20516" name="Object 36"/>
          <p:cNvGraphicFramePr>
            <a:graphicFrameLocks noChangeAspect="1"/>
          </p:cNvGraphicFramePr>
          <p:nvPr/>
        </p:nvGraphicFramePr>
        <p:xfrm>
          <a:off x="3341688" y="5618163"/>
          <a:ext cx="7016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cuación" r:id="rId19" imgW="304560" imgH="177480" progId="Equation.3">
                  <p:embed/>
                </p:oleObj>
              </mc:Choice>
              <mc:Fallback>
                <p:oleObj name="Ecuación" r:id="rId19" imgW="304560" imgH="177480" progId="Equation.3">
                  <p:embed/>
                  <p:pic>
                    <p:nvPicPr>
                      <p:cNvPr id="2051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5618163"/>
                        <a:ext cx="7016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7" name="Object 37"/>
          <p:cNvGraphicFramePr>
            <a:graphicFrameLocks noChangeAspect="1"/>
          </p:cNvGraphicFramePr>
          <p:nvPr/>
        </p:nvGraphicFramePr>
        <p:xfrm>
          <a:off x="3216275" y="6046788"/>
          <a:ext cx="9588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cuación" r:id="rId21" imgW="419040" imgH="203040" progId="Equation.3">
                  <p:embed/>
                </p:oleObj>
              </mc:Choice>
              <mc:Fallback>
                <p:oleObj name="Ecuación" r:id="rId21" imgW="419040" imgH="203040" progId="Equation.3">
                  <p:embed/>
                  <p:pic>
                    <p:nvPicPr>
                      <p:cNvPr id="2051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6046788"/>
                        <a:ext cx="95885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7021513" y="5483225"/>
            <a:ext cx="1181100" cy="63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graphicFrame>
        <p:nvGraphicFramePr>
          <p:cNvPr id="20519" name="Object 39"/>
          <p:cNvGraphicFramePr>
            <a:graphicFrameLocks noChangeAspect="1"/>
          </p:cNvGraphicFramePr>
          <p:nvPr/>
        </p:nvGraphicFramePr>
        <p:xfrm>
          <a:off x="7253288" y="5595938"/>
          <a:ext cx="7016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cuación" r:id="rId23" imgW="304560" imgH="177480" progId="Equation.3">
                  <p:embed/>
                </p:oleObj>
              </mc:Choice>
              <mc:Fallback>
                <p:oleObj name="Ecuación" r:id="rId23" imgW="304560" imgH="177480" progId="Equation.3">
                  <p:embed/>
                  <p:pic>
                    <p:nvPicPr>
                      <p:cNvPr id="2051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5595938"/>
                        <a:ext cx="7016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0" name="Object 40"/>
          <p:cNvGraphicFramePr>
            <a:graphicFrameLocks noChangeAspect="1"/>
          </p:cNvGraphicFramePr>
          <p:nvPr/>
        </p:nvGraphicFramePr>
        <p:xfrm>
          <a:off x="7127875" y="6024563"/>
          <a:ext cx="9588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cuación" r:id="rId25" imgW="419040" imgH="203040" progId="Equation.3">
                  <p:embed/>
                </p:oleObj>
              </mc:Choice>
              <mc:Fallback>
                <p:oleObj name="Ecuación" r:id="rId25" imgW="419040" imgH="203040" progId="Equation.3">
                  <p:embed/>
                  <p:pic>
                    <p:nvPicPr>
                      <p:cNvPr id="2052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6024563"/>
                        <a:ext cx="95885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" name="Line 41"/>
          <p:cNvSpPr>
            <a:spLocks noChangeShapeType="1"/>
          </p:cNvSpPr>
          <p:nvPr/>
        </p:nvSpPr>
        <p:spPr bwMode="auto">
          <a:xfrm flipH="1" flipV="1">
            <a:off x="6218238" y="5805488"/>
            <a:ext cx="793750" cy="63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 flipH="1">
            <a:off x="4284663" y="5811838"/>
            <a:ext cx="749300" cy="63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" grpId="0" animBg="1"/>
      <p:bldP spid="20502" grpId="0" animBg="1"/>
      <p:bldP spid="20505" grpId="0" animBg="1"/>
      <p:bldP spid="20506" grpId="0" animBg="1"/>
      <p:bldP spid="20515" grpId="0" animBg="1"/>
      <p:bldP spid="205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/>
              <a:t>Diferencias Finitas</a:t>
            </a:r>
          </a:p>
        </p:txBody>
      </p:sp>
      <p:graphicFrame>
        <p:nvGraphicFramePr>
          <p:cNvPr id="4098" name="Object 9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527925" y="3284538"/>
          <a:ext cx="469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cuación" r:id="rId3" imgW="215619" imgH="177569" progId="Equation.3">
                  <p:embed/>
                </p:oleObj>
              </mc:Choice>
              <mc:Fallback>
                <p:oleObj name="Ecuación" r:id="rId3" imgW="215619" imgH="177569" progId="Equation.3">
                  <p:embed/>
                  <p:pic>
                    <p:nvPicPr>
                      <p:cNvPr id="4098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3284538"/>
                        <a:ext cx="469900" cy="357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02" name="Group 110"/>
          <p:cNvGraphicFramePr>
            <a:graphicFrameLocks noGrp="1"/>
          </p:cNvGraphicFramePr>
          <p:nvPr>
            <p:ph sz="quarter" idx="2"/>
          </p:nvPr>
        </p:nvGraphicFramePr>
        <p:xfrm>
          <a:off x="5030788" y="1558925"/>
          <a:ext cx="4375150" cy="2157539"/>
        </p:xfrm>
        <a:graphic>
          <a:graphicData uri="http://schemas.openxmlformats.org/drawingml/2006/table">
            <a:tbl>
              <a:tblPr/>
              <a:tblGrid>
                <a:gridCol w="78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07" marB="45707" horzOverflow="overflow">
                    <a:lnL cap="flat"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07" marB="45707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i, j+1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9060" marR="99060" marT="45707" marB="45707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07" marB="45707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07" marB="45707" horzOverflow="overflow">
                    <a:lnL cap="flat"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i-1, j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9060" marR="99060" marT="45707" marB="45707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i, j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9060" marR="99060" marT="45707" marB="45707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i+1, j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9060" marR="99060" marT="45707" marB="45707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07" marB="45707" horzOverflow="overflow">
                    <a:lnL cap="flat"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07" marB="45707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i, j-1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9060" marR="99060" marT="45707" marB="45707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07" marB="45707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07" marB="45707" horzOverflow="overflow">
                    <a:lnL cap="flat"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07" marB="45707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07" marB="45707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07" marB="45707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99" name="Object 10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10163" y="2205038"/>
          <a:ext cx="466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cuación" r:id="rId5" imgW="215713" imgH="203024" progId="Equation.3">
                  <p:embed/>
                </p:oleObj>
              </mc:Choice>
              <mc:Fallback>
                <p:oleObj name="Ecuación" r:id="rId5" imgW="215713" imgH="203024" progId="Equation.3">
                  <p:embed/>
                  <p:pic>
                    <p:nvPicPr>
                      <p:cNvPr id="4099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2205038"/>
                        <a:ext cx="466725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Oval 102"/>
          <p:cNvSpPr>
            <a:spLocks noChangeArrowheads="1"/>
          </p:cNvSpPr>
          <p:nvPr/>
        </p:nvSpPr>
        <p:spPr bwMode="auto">
          <a:xfrm>
            <a:off x="7059613" y="1989138"/>
            <a:ext cx="233362" cy="144462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105" name="Oval 103"/>
          <p:cNvSpPr>
            <a:spLocks noChangeArrowheads="1"/>
          </p:cNvSpPr>
          <p:nvPr/>
        </p:nvSpPr>
        <p:spPr bwMode="auto">
          <a:xfrm>
            <a:off x="8385175" y="1989138"/>
            <a:ext cx="234950" cy="144462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106" name="Oval 104"/>
          <p:cNvSpPr>
            <a:spLocks noChangeArrowheads="1"/>
          </p:cNvSpPr>
          <p:nvPr/>
        </p:nvSpPr>
        <p:spPr bwMode="auto">
          <a:xfrm>
            <a:off x="7059613" y="1412875"/>
            <a:ext cx="233362" cy="144463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107" name="Oval 105"/>
          <p:cNvSpPr>
            <a:spLocks noChangeArrowheads="1"/>
          </p:cNvSpPr>
          <p:nvPr/>
        </p:nvSpPr>
        <p:spPr bwMode="auto">
          <a:xfrm>
            <a:off x="7059613" y="2565400"/>
            <a:ext cx="233362" cy="144463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108" name="Oval 106"/>
          <p:cNvSpPr>
            <a:spLocks noChangeArrowheads="1"/>
          </p:cNvSpPr>
          <p:nvPr/>
        </p:nvSpPr>
        <p:spPr bwMode="auto">
          <a:xfrm>
            <a:off x="5654675" y="1989138"/>
            <a:ext cx="233363" cy="144462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graphicFrame>
        <p:nvGraphicFramePr>
          <p:cNvPr id="4100" name="Object 10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974725" y="1989138"/>
          <a:ext cx="35544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587500" imgH="419100" progId="">
                  <p:embed/>
                </p:oleObj>
              </mc:Choice>
              <mc:Fallback>
                <p:oleObj name="Equation" r:id="rId7" imgW="1587500" imgH="419100" progId="">
                  <p:embed/>
                  <p:pic>
                    <p:nvPicPr>
                      <p:cNvPr id="410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989138"/>
                        <a:ext cx="3554413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11"/>
          <p:cNvGraphicFramePr>
            <a:graphicFrameLocks noChangeAspect="1"/>
          </p:cNvGraphicFramePr>
          <p:nvPr/>
        </p:nvGraphicFramePr>
        <p:xfrm>
          <a:off x="974725" y="3332163"/>
          <a:ext cx="35544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cuación" r:id="rId9" imgW="1586811" imgH="444307" progId="Equation.3">
                  <p:embed/>
                </p:oleObj>
              </mc:Choice>
              <mc:Fallback>
                <p:oleObj name="Ecuación" r:id="rId9" imgW="1586811" imgH="444307" progId="Equation.3">
                  <p:embed/>
                  <p:pic>
                    <p:nvPicPr>
                      <p:cNvPr id="4101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332163"/>
                        <a:ext cx="3554413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35"/>
          <p:cNvGraphicFramePr>
            <a:graphicFrameLocks noChangeAspect="1"/>
          </p:cNvGraphicFramePr>
          <p:nvPr/>
        </p:nvGraphicFramePr>
        <p:xfrm>
          <a:off x="5967413" y="4652963"/>
          <a:ext cx="24177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1079280" imgH="444240" progId="">
                  <p:embed/>
                </p:oleObj>
              </mc:Choice>
              <mc:Fallback>
                <p:oleObj name="Equation" r:id="rId11" imgW="1079280" imgH="444240" progId="">
                  <p:embed/>
                  <p:pic>
                    <p:nvPicPr>
                      <p:cNvPr id="4102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4652963"/>
                        <a:ext cx="2417762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36"/>
          <p:cNvGraphicFramePr>
            <a:graphicFrameLocks noChangeAspect="1"/>
          </p:cNvGraphicFramePr>
          <p:nvPr/>
        </p:nvGraphicFramePr>
        <p:xfrm>
          <a:off x="3003550" y="4679950"/>
          <a:ext cx="24177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1079280" imgH="419040" progId="">
                  <p:embed/>
                </p:oleObj>
              </mc:Choice>
              <mc:Fallback>
                <p:oleObj name="Equation" r:id="rId13" imgW="1079280" imgH="419040" progId="">
                  <p:embed/>
                  <p:pic>
                    <p:nvPicPr>
                      <p:cNvPr id="410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4679950"/>
                        <a:ext cx="2417763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1 Título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s-AR" sz="2400"/>
              <a:t>Aproximación por diferencias finitas para la solución de la ecuación de Laplace</a:t>
            </a:r>
          </a:p>
        </p:txBody>
      </p:sp>
      <p:sp>
        <p:nvSpPr>
          <p:cNvPr id="4104" name="5 Marcador de contenido"/>
          <p:cNvSpPr>
            <a:spLocks noGrp="1"/>
          </p:cNvSpPr>
          <p:nvPr>
            <p:ph sz="quarter" idx="4"/>
          </p:nvPr>
        </p:nvSpPr>
        <p:spPr>
          <a:xfrm>
            <a:off x="5811838" y="3141663"/>
            <a:ext cx="3275012" cy="15113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AR"/>
              <a:t>  </a:t>
            </a:r>
            <a:r>
              <a:rPr lang="es-AR" sz="2000"/>
              <a:t>para una malla de cuadrados resulta </a:t>
            </a:r>
            <a:endParaRPr lang="es-AR"/>
          </a:p>
        </p:txBody>
      </p:sp>
      <p:pic>
        <p:nvPicPr>
          <p:cNvPr id="51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200" y="1614488"/>
            <a:ext cx="3870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5383213" y="1196975"/>
            <a:ext cx="3548062" cy="866775"/>
          </a:xfrm>
          <a:noFill/>
        </p:spPr>
      </p:pic>
      <p:pic>
        <p:nvPicPr>
          <p:cNvPr id="513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1625" y="2154238"/>
            <a:ext cx="3549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Flecha abajo"/>
          <p:cNvSpPr/>
          <p:nvPr/>
        </p:nvSpPr>
        <p:spPr>
          <a:xfrm rot="3225088">
            <a:off x="4568032" y="1370806"/>
            <a:ext cx="503238" cy="815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51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4400311">
            <a:off x="4636295" y="2142331"/>
            <a:ext cx="658812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7 Marcador de contenido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34138" y="1600200"/>
          <a:ext cx="1577975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7" imgW="101520" imgH="152280" progId="">
                  <p:embed/>
                </p:oleObj>
              </mc:Choice>
              <mc:Fallback>
                <p:oleObj name="Equation" r:id="rId7" imgW="101520" imgH="152280" progId="">
                  <p:embed/>
                  <p:pic>
                    <p:nvPicPr>
                      <p:cNvPr id="5122" name="7 Marcador de contenido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1600200"/>
                        <a:ext cx="1577975" cy="218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8 Objeto"/>
          <p:cNvGraphicFramePr>
            <a:graphicFrameLocks noChangeAspect="1"/>
          </p:cNvGraphicFramePr>
          <p:nvPr/>
        </p:nvGraphicFramePr>
        <p:xfrm>
          <a:off x="741363" y="3309938"/>
          <a:ext cx="517525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9" imgW="2311200" imgH="393480" progId="">
                  <p:embed/>
                </p:oleObj>
              </mc:Choice>
              <mc:Fallback>
                <p:oleObj name="Equation" r:id="rId9" imgW="2311200" imgH="393480" progId="">
                  <p:embed/>
                  <p:pic>
                    <p:nvPicPr>
                      <p:cNvPr id="5123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3309938"/>
                        <a:ext cx="5175250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10 Objeto"/>
          <p:cNvGraphicFramePr>
            <a:graphicFrameLocks noChangeAspect="1"/>
          </p:cNvGraphicFramePr>
          <p:nvPr/>
        </p:nvGraphicFramePr>
        <p:xfrm>
          <a:off x="8229600" y="3683000"/>
          <a:ext cx="1096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11" imgW="457200" imgH="177480" progId="">
                  <p:embed/>
                </p:oleObj>
              </mc:Choice>
              <mc:Fallback>
                <p:oleObj name="Equation" r:id="rId11" imgW="457200" imgH="177480" progId="">
                  <p:embed/>
                  <p:pic>
                    <p:nvPicPr>
                      <p:cNvPr id="5124" name="1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683000"/>
                        <a:ext cx="10969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11 Objeto"/>
          <p:cNvGraphicFramePr>
            <a:graphicFrameLocks noChangeAspect="1"/>
          </p:cNvGraphicFramePr>
          <p:nvPr/>
        </p:nvGraphicFramePr>
        <p:xfrm>
          <a:off x="4891088" y="3365500"/>
          <a:ext cx="123825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3" imgW="114120" imgH="126720" progId="">
                  <p:embed/>
                </p:oleObj>
              </mc:Choice>
              <mc:Fallback>
                <p:oleObj name="Equation" r:id="rId13" imgW="114120" imgH="126720" progId="">
                  <p:embed/>
                  <p:pic>
                    <p:nvPicPr>
                      <p:cNvPr id="5125" name="1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3365500"/>
                        <a:ext cx="123825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12 Objeto"/>
          <p:cNvGraphicFramePr>
            <a:graphicFrameLocks noChangeAspect="1"/>
          </p:cNvGraphicFramePr>
          <p:nvPr/>
        </p:nvGraphicFramePr>
        <p:xfrm>
          <a:off x="996950" y="4418013"/>
          <a:ext cx="46085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5" imgW="2057400" imgH="203040" progId="">
                  <p:embed/>
                </p:oleObj>
              </mc:Choice>
              <mc:Fallback>
                <p:oleObj name="Equation" r:id="rId15" imgW="2057400" imgH="203040" progId="">
                  <p:embed/>
                  <p:pic>
                    <p:nvPicPr>
                      <p:cNvPr id="5126" name="1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418013"/>
                        <a:ext cx="4608513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5 Marcador de contenido"/>
          <p:cNvSpPr>
            <a:spLocks noGrp="1"/>
          </p:cNvSpPr>
          <p:nvPr>
            <p:ph sz="quarter" idx="4"/>
          </p:nvPr>
        </p:nvSpPr>
        <p:spPr>
          <a:xfrm>
            <a:off x="2925763" y="4941888"/>
            <a:ext cx="3276600" cy="15113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AR" sz="2000"/>
              <a:t>Esta ecuación puede representarse en forma gráfica mediante el siguiente «Stencil»:</a:t>
            </a:r>
            <a:endParaRPr lang="es-AR"/>
          </a:p>
        </p:txBody>
      </p:sp>
      <p:pic>
        <p:nvPicPr>
          <p:cNvPr id="5135" name="Picture 1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967413" y="3789363"/>
            <a:ext cx="3124200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caneria"/>
          <p:cNvPicPr>
            <a:picLocks noChangeAspect="1" noChangeArrowheads="1"/>
          </p:cNvPicPr>
          <p:nvPr/>
        </p:nvPicPr>
        <p:blipFill>
          <a:blip r:embed="rId2"/>
          <a:srcRect l="17686" t="34465" r="47568" b="26695"/>
          <a:stretch>
            <a:fillRect/>
          </a:stretch>
        </p:blipFill>
        <p:spPr bwMode="auto">
          <a:xfrm>
            <a:off x="1443038" y="765175"/>
            <a:ext cx="6705600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AutoShape 5"/>
          <p:cNvSpPr>
            <a:spLocks noChangeArrowheads="1"/>
          </p:cNvSpPr>
          <p:nvPr/>
        </p:nvSpPr>
        <p:spPr bwMode="auto">
          <a:xfrm>
            <a:off x="4408488" y="2997200"/>
            <a:ext cx="1325562" cy="287338"/>
          </a:xfrm>
          <a:prstGeom prst="rightArrow">
            <a:avLst>
              <a:gd name="adj1" fmla="val 50000"/>
              <a:gd name="adj2" fmla="val 106491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2149475" y="655638"/>
            <a:ext cx="44799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dirty="0"/>
              <a:t>Ejemplo: cálculo de las líneas de corriente del escurrimiento fluido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diapo2"/>
          <p:cNvPicPr>
            <a:picLocks noChangeAspect="1" noChangeArrowheads="1"/>
          </p:cNvPicPr>
          <p:nvPr/>
        </p:nvPicPr>
        <p:blipFill>
          <a:blip r:embed="rId2"/>
          <a:srcRect l="16879" t="40015" r="50798" b="23366"/>
          <a:stretch>
            <a:fillRect/>
          </a:stretch>
        </p:blipFill>
        <p:spPr bwMode="auto">
          <a:xfrm>
            <a:off x="1754188" y="1052513"/>
            <a:ext cx="6246812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s-A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AR"/>
          </a:p>
        </p:txBody>
      </p:sp>
      <p:pic>
        <p:nvPicPr>
          <p:cNvPr id="36868" name="Picture 4" descr="diapo3"/>
          <p:cNvPicPr>
            <a:picLocks noChangeAspect="1" noChangeArrowheads="1"/>
          </p:cNvPicPr>
          <p:nvPr/>
        </p:nvPicPr>
        <p:blipFill>
          <a:blip r:embed="rId2"/>
          <a:srcRect l="32224" t="30025" r="33838" b="41125"/>
          <a:stretch>
            <a:fillRect/>
          </a:stretch>
        </p:blipFill>
        <p:spPr bwMode="auto">
          <a:xfrm>
            <a:off x="77788" y="620713"/>
            <a:ext cx="9828212" cy="56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zure">
  <a:themeElements>
    <a:clrScheme name="Azure.pot 3">
      <a:dk1>
        <a:srgbClr val="000000"/>
      </a:dk1>
      <a:lt1>
        <a:srgbClr val="FFFFFF"/>
      </a:lt1>
      <a:dk2>
        <a:srgbClr val="000000"/>
      </a:dk2>
      <a:lt2>
        <a:srgbClr val="CBCBCB"/>
      </a:lt2>
      <a:accent1>
        <a:srgbClr val="B2B2B2"/>
      </a:accent1>
      <a:accent2>
        <a:srgbClr val="868686"/>
      </a:accent2>
      <a:accent3>
        <a:srgbClr val="FFFFFF"/>
      </a:accent3>
      <a:accent4>
        <a:srgbClr val="000000"/>
      </a:accent4>
      <a:accent5>
        <a:srgbClr val="D5D5D5"/>
      </a:accent5>
      <a:accent6>
        <a:srgbClr val="797979"/>
      </a:accent6>
      <a:hlink>
        <a:srgbClr val="5F5F5F"/>
      </a:hlink>
      <a:folHlink>
        <a:srgbClr val="DDDDDD"/>
      </a:folHlink>
    </a:clrScheme>
    <a:fontScheme name="Azur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Azure.pot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.pot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.pot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C:\MSOffice\Plantillas\Diseños de presentaciones\Azure.pot</Template>
  <TotalTime>2452</TotalTime>
  <Words>1282</Words>
  <Application>Microsoft Office PowerPoint</Application>
  <PresentationFormat>A4 Paper (210x297 mm)</PresentationFormat>
  <Paragraphs>360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Arial Narrow</vt:lpstr>
      <vt:lpstr>GreekC</vt:lpstr>
      <vt:lpstr>GreekS</vt:lpstr>
      <vt:lpstr>Impact</vt:lpstr>
      <vt:lpstr>Monotype Sorts</vt:lpstr>
      <vt:lpstr>Symbol</vt:lpstr>
      <vt:lpstr>Times New Roman</vt:lpstr>
      <vt:lpstr>Azure</vt:lpstr>
      <vt:lpstr>Ecuación</vt:lpstr>
      <vt:lpstr>Equation</vt:lpstr>
      <vt:lpstr>Gráfico</vt:lpstr>
      <vt:lpstr>Worksheet</vt:lpstr>
      <vt:lpstr>Método de Diferencias Finitas  para  Ecuaciones en Derivadas Parciales    Ecuaciones Elípticas y Parabólicas</vt:lpstr>
      <vt:lpstr>Introducción</vt:lpstr>
      <vt:lpstr>EDP Elípticas</vt:lpstr>
      <vt:lpstr>Solución Numérica de la Ecuación de Laplace</vt:lpstr>
      <vt:lpstr>Diferencias Finitas</vt:lpstr>
      <vt:lpstr>Aproximación por diferencias finitas para la solución de la ecuación de Laplace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Sistema de Ecuaciones Resultante</vt:lpstr>
      <vt:lpstr>Sistema de Ecuaciones Resultante</vt:lpstr>
      <vt:lpstr>PowerPoint Presentation</vt:lpstr>
      <vt:lpstr>Solución del Sistema de Ecuaciones</vt:lpstr>
      <vt:lpstr>Valores de la función de corriente Y  en la grilla discreta</vt:lpstr>
      <vt:lpstr>PowerPoint Presentation</vt:lpstr>
      <vt:lpstr>EDP parabólicas</vt:lpstr>
      <vt:lpstr>Ecuación de Conducción del Calor</vt:lpstr>
      <vt:lpstr>Condición Inicial</vt:lpstr>
      <vt:lpstr>Solución Numérica de la Ecuación del Calor</vt:lpstr>
      <vt:lpstr>Método de Diferencias finitas</vt:lpstr>
      <vt:lpstr>Convergencia Consistencia y Estabilidad</vt:lpstr>
      <vt:lpstr>Discretización del Dominio</vt:lpstr>
      <vt:lpstr>Aproximaciones Numéricas de las derivadas parciales de la EDP</vt:lpstr>
      <vt:lpstr>PowerPoint Presentation</vt:lpstr>
      <vt:lpstr>Ecuación del Calor. Método Explícito</vt:lpstr>
      <vt:lpstr>Ecuación del Calor. Método Explícito</vt:lpstr>
      <vt:lpstr>Estabilidad Numérica del Método Explícito</vt:lpstr>
      <vt:lpstr>Estabilidad Numérica del Método Explícito</vt:lpstr>
      <vt:lpstr>Ecuación del Calor. Método explícito. Ejemplo</vt:lpstr>
      <vt:lpstr>PowerPoint Presentation</vt:lpstr>
      <vt:lpstr>PowerPoint Presentation</vt:lpstr>
      <vt:lpstr>Método Explícito. Cálculo con Excel</vt:lpstr>
      <vt:lpstr>Ecuación del Calor. Método Implícito</vt:lpstr>
      <vt:lpstr>Ecuación del Calor. Método Implícito</vt:lpstr>
      <vt:lpstr>Estabilidad Numérica del Método Implícito</vt:lpstr>
      <vt:lpstr>Estabilidad Numérica del Método Implícito</vt:lpstr>
      <vt:lpstr>Ecuación del Calor. Método implícito. Ejemplo</vt:lpstr>
      <vt:lpstr>PowerPoint Presentation</vt:lpstr>
      <vt:lpstr>PowerPoint Presentation</vt:lpstr>
      <vt:lpstr>Método de Crank-Nicolson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Diferencias Finitas para Ecuaciones en Derivadas Parciales</dc:title>
  <dc:creator>Andrés</dc:creator>
  <cp:lastModifiedBy>ALFONSO MURRIETA VILLEGAS</cp:lastModifiedBy>
  <cp:revision>63</cp:revision>
  <dcterms:created xsi:type="dcterms:W3CDTF">1998-04-17T18:11:34Z</dcterms:created>
  <dcterms:modified xsi:type="dcterms:W3CDTF">2019-05-19T18:20:51Z</dcterms:modified>
</cp:coreProperties>
</file>