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9" r:id="rId6"/>
    <p:sldId id="260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710"/>
  </p:normalViewPr>
  <p:slideViewPr>
    <p:cSldViewPr snapToGrid="0" snapToObjects="1">
      <p:cViewPr varScale="1">
        <p:scale>
          <a:sx n="108" d="100"/>
          <a:sy n="108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A50E-C962-784D-941C-1D2641A61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1DB7F-AC3D-D340-8E1A-B41C25FF2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BE97-1C6C-A542-A074-BB2D9ABD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530D-4474-A449-8AF7-B581EF14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968DC-3817-7E4C-B38D-91414599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0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D829-D790-F04A-8660-B396C5DF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938EF-7B75-E04B-BC44-D3F4EBC3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ECF9-1A2F-CA4E-BB9A-89A72D33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C541-FC24-EA4D-B8BD-02B214B4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8175-43A3-D646-A934-D7DE60F5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1E448-D28C-FE48-932B-38ABE9411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A2ABC-5A14-9D43-89D7-749854F2F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8AE3-D09D-5B45-8F11-D14F642A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A644-93BE-1A47-A990-14EE7246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99B0-EA57-474E-B0E4-FEEEA3B4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23A1-7711-244E-850F-B59EB15E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BD27-251A-B843-A489-97BB12C3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DC6D-7959-4349-868B-4C2C0289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5D59-BA3C-1842-B50D-483B4421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F5689-5079-2848-B89A-8E87F9EC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3E52-0FB9-904D-88A6-D1E8AD9E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1E299-490F-BD4D-82EF-BFEA27EFE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63E8A-022B-834C-BB1F-70640859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2F0A3-C9BA-5A41-B7F8-82C96416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E57A0-F606-A746-B6A4-BDA54781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5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C303-F9D0-B74E-901A-7CB868FA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CC43-B5FF-8542-8207-7E831F6A4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1598-D371-2348-B730-EC41A3ED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266F2-5B3A-794C-80D0-C3F3E3EB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3F6D8-D12C-284A-BDDE-3590A60A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8B296-BB71-1549-97A9-5B0F2F9D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3580-D4D2-E84D-8443-EB25864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363AD-7904-154E-8FF2-115A41F0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25B13-5EDC-994C-97C7-38EA1585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C99BF-FFCA-BA4D-A810-A6036FFA6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BC5D-51CD-754B-A542-D39DCBC1D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4000A-39ED-304A-A93F-26FC70EA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FBD53-85A4-3F43-865B-709FEC00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7D34C-AD69-164C-85A2-8F45DD5D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959D-46B0-4747-A43D-4359B04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FBB6D-698B-E24F-B89F-CE44255C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5BE17-D2C1-0544-AE92-08E07591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36C26-E843-D54D-9F7F-E17E8601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89627-4AA4-CB49-BBC8-6EB6BC48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856E6-ECA4-4F41-A214-D7705E6F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4683E-7B09-1C49-A208-7B5E9DA4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0464-CFC7-6E4B-8998-C41B2953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0709-31ED-9A41-AD45-A473B99C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850D2-C9CF-3942-B161-AB4F9B469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42CD4-9F5C-6E48-AD34-071E574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641FA-8FDE-0048-A9BE-85317F9B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29292-3CA5-724B-8825-5A23A363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5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E4D7-3C8B-1D4D-B6B3-A29E657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EA57F-01AA-C543-A557-4DA012F01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53B95-BDD6-A34B-8B90-2E2876E66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3F7DA-43EE-624B-A07D-C89DEDB3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74A4-DB28-6D43-BB5F-1FAC94751D7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B6E0B-6E42-9842-9773-8B3ECCAD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9720-715E-B34D-A8A5-D5CEE862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07A1-28B8-B444-A707-E0B655E804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6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DC75E-6DD3-2846-A53A-D6BDEDFC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AED0-34B0-1744-B259-DD88913D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BC79-1CA6-724B-86BD-A38A65D38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74A4-DB28-6D43-BB5F-1FAC94751D7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7ECD-4460-0E42-ACA7-A8EEAAFE9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DFD1-AA51-7F4F-9167-8CB2EC635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07A1-28B8-B444-A707-E0B655E804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3A18-3226-C44A-8D44-14C9496ED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585"/>
            <a:ext cx="9144000" cy="1299422"/>
          </a:xfrm>
        </p:spPr>
        <p:txBody>
          <a:bodyPr/>
          <a:lstStyle/>
          <a:p>
            <a:r>
              <a:rPr lang="en-US" dirty="0"/>
              <a:t>Risk-Parity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67649-EAA0-5646-8F1A-30C8A5C89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2994"/>
            <a:ext cx="9144000" cy="454955"/>
          </a:xfrm>
        </p:spPr>
        <p:txBody>
          <a:bodyPr/>
          <a:lstStyle/>
          <a:p>
            <a:r>
              <a:rPr lang="en-US" dirty="0"/>
              <a:t>Antônio Salomão</a:t>
            </a:r>
          </a:p>
        </p:txBody>
      </p:sp>
    </p:spTree>
    <p:extLst>
      <p:ext uri="{BB962C8B-B14F-4D97-AF65-F5344CB8AC3E}">
        <p14:creationId xmlns:p14="http://schemas.microsoft.com/office/powerpoint/2010/main" val="187178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14AE-8492-D84B-8207-A0DC2FFD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EC94-B21E-2C43-83D7-D2372B13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" y="1825625"/>
            <a:ext cx="10954305" cy="4351338"/>
          </a:xfrm>
        </p:spPr>
        <p:txBody>
          <a:bodyPr/>
          <a:lstStyle/>
          <a:p>
            <a:r>
              <a:rPr lang="en-US" dirty="0"/>
              <a:t>Daily ticker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Period:</a:t>
            </a:r>
          </a:p>
          <a:p>
            <a:pPr lvl="1"/>
            <a:r>
              <a:rPr lang="en-US" dirty="0"/>
              <a:t>Start date: 01/01/2015</a:t>
            </a:r>
          </a:p>
          <a:p>
            <a:pPr lvl="1"/>
            <a:r>
              <a:rPr lang="en-US" dirty="0"/>
              <a:t>End date: 30/10/2019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Imagem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DC9C831E-C898-43DF-9981-322B6346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881" y="365125"/>
            <a:ext cx="7489471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1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8F4C-B754-E745-AAC8-57E8CD7B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664" y="89622"/>
            <a:ext cx="4174671" cy="762635"/>
          </a:xfrm>
        </p:spPr>
        <p:txBody>
          <a:bodyPr/>
          <a:lstStyle/>
          <a:p>
            <a:r>
              <a:rPr lang="en-US" dirty="0"/>
              <a:t>Risk-Contribution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83088E-021A-1C4A-96E7-D1EF2960B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739" y="843379"/>
                <a:ext cx="11327907" cy="5655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be a coherent and convex risk measure for a portfolio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that verifies the following Euler decomposition (</a:t>
                </a:r>
                <a:r>
                  <a:rPr lang="pt-BR" sz="2400" dirty="0" err="1"/>
                  <a:t>Artzner</a:t>
                </a:r>
                <a:r>
                  <a:rPr lang="pt-BR" sz="2400" dirty="0"/>
                  <a:t> et al., 1999</a:t>
                </a:r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pt-B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83088E-021A-1C4A-96E7-D1EF2960B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739" y="843379"/>
                <a:ext cx="11327907" cy="5655075"/>
              </a:xfrm>
              <a:blipFill>
                <a:blip r:embed="rId2"/>
                <a:stretch>
                  <a:fillRect l="-861" t="-15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5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3AA98C0-ECB0-4C4E-8130-DE7BD7F2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50"/>
            <a:ext cx="8570563" cy="6856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3874D349-C00C-49A8-B403-37474FFEE2F4}"/>
                  </a:ext>
                </a:extLst>
              </p:cNvPr>
              <p:cNvSpPr txBox="1"/>
              <p:nvPr/>
            </p:nvSpPr>
            <p:spPr>
              <a:xfrm>
                <a:off x="8819551" y="1627364"/>
                <a:ext cx="2020498" cy="14278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 = 0.2897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=0.3079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𝑆h𝑎𝑟𝑝𝑒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=0.9408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3874D349-C00C-49A8-B403-37474FFEE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551" y="1627364"/>
                <a:ext cx="2020498" cy="1427827"/>
              </a:xfrm>
              <a:prstGeom prst="rect">
                <a:avLst/>
              </a:prstGeom>
              <a:blipFill>
                <a:blip r:embed="rId3"/>
                <a:stretch>
                  <a:fillRect l="-5438" t="-427" b="-64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8128489-B4FB-4949-8C83-7ABE83EA3AF7}"/>
                  </a:ext>
                </a:extLst>
              </p:cNvPr>
              <p:cNvSpPr txBox="1"/>
              <p:nvPr/>
            </p:nvSpPr>
            <p:spPr>
              <a:xfrm>
                <a:off x="8819551" y="674960"/>
                <a:ext cx="2383654" cy="391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den>
                    </m:f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8128489-B4FB-4949-8C83-7ABE83EA3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551" y="674960"/>
                <a:ext cx="2383654" cy="391133"/>
              </a:xfrm>
              <a:prstGeom prst="rect">
                <a:avLst/>
              </a:prstGeom>
              <a:blipFill>
                <a:blip r:embed="rId4"/>
                <a:stretch>
                  <a:fillRect l="-3581" r="-1790" b="-156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50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1ABA286-C831-B94F-8452-6925CD1A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144" y="0"/>
            <a:ext cx="85725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EF398DE-39FD-4B1D-9EAB-A2E3899956AD}"/>
                  </a:ext>
                </a:extLst>
              </p:cNvPr>
              <p:cNvSpPr txBox="1"/>
              <p:nvPr/>
            </p:nvSpPr>
            <p:spPr>
              <a:xfrm>
                <a:off x="9057507" y="719605"/>
                <a:ext cx="2383654" cy="391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den>
                    </m:f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EF398DE-39FD-4B1D-9EAB-A2E389995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507" y="719605"/>
                <a:ext cx="2383654" cy="391133"/>
              </a:xfrm>
              <a:prstGeom prst="rect">
                <a:avLst/>
              </a:prstGeom>
              <a:blipFill>
                <a:blip r:embed="rId3"/>
                <a:stretch>
                  <a:fillRect l="-3581" r="-1790" b="-171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5AE9A2C3-BA30-45DB-BAD1-16476813D63A}"/>
                  </a:ext>
                </a:extLst>
              </p:cNvPr>
              <p:cNvSpPr/>
              <p:nvPr/>
            </p:nvSpPr>
            <p:spPr>
              <a:xfrm>
                <a:off x="9057507" y="1541456"/>
                <a:ext cx="2383654" cy="1520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 =</m:t>
                      </m:r>
                      <m:r>
                        <m:rPr>
                          <m:nor/>
                        </m:rPr>
                        <a:rPr lang="pt-B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0.1919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2638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𝑆h𝑎𝑟𝑝𝑒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=0.7274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5AE9A2C3-BA30-45DB-BAD1-16476813D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507" y="1541456"/>
                <a:ext cx="2383654" cy="1520160"/>
              </a:xfrm>
              <a:prstGeom prst="rect">
                <a:avLst/>
              </a:prstGeom>
              <a:blipFill>
                <a:blip r:embed="rId4"/>
                <a:stretch>
                  <a:fillRect l="-767" b="-2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06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78BB92B-2415-B540-9276-FB94BA4E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725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CE03D89F-A882-41DC-B584-0182D7006262}"/>
                  </a:ext>
                </a:extLst>
              </p:cNvPr>
              <p:cNvSpPr/>
              <p:nvPr/>
            </p:nvSpPr>
            <p:spPr>
              <a:xfrm>
                <a:off x="8652399" y="822270"/>
                <a:ext cx="3197005" cy="1520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 =</m:t>
                      </m:r>
                      <m:r>
                        <m:rPr>
                          <m:nor/>
                        </m:rP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</m:t>
                      </m:r>
                      <m:r>
                        <m:rPr>
                          <m:nor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1287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542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𝑆h𝑎𝑟𝑝𝑒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=0.5045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CE03D89F-A882-41DC-B584-0182D7006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99" y="822270"/>
                <a:ext cx="3197005" cy="1520160"/>
              </a:xfrm>
              <a:prstGeom prst="rect">
                <a:avLst/>
              </a:prstGeom>
              <a:blipFill>
                <a:blip r:embed="rId3"/>
                <a:stretch>
                  <a:fillRect l="-571" b="-2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05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E7B4DE8-A420-4259-865C-ED877C62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008" y="1621218"/>
            <a:ext cx="3179343" cy="1267420"/>
          </a:xfrm>
          <a:prstGeom prst="rect">
            <a:avLst/>
          </a:prstGeom>
        </p:spPr>
      </p:pic>
      <p:pic>
        <p:nvPicPr>
          <p:cNvPr id="7" name="Espaço Reservado para Conteúdo 6" descr="Gráfico, Gráfico de barras&#10;&#10;Descrição gerada automaticamente">
            <a:extLst>
              <a:ext uri="{FF2B5EF4-FFF2-40B4-BE49-F238E27FC236}">
                <a16:creationId xmlns:a16="http://schemas.microsoft.com/office/drawing/2014/main" id="{5B92C389-8A0E-44C9-9C29-06E56D803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27417"/>
            <a:ext cx="8615008" cy="6892006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24B2483-659B-487E-8601-C6FA4B3D64C2}"/>
              </a:ext>
            </a:extLst>
          </p:cNvPr>
          <p:cNvSpPr txBox="1"/>
          <p:nvPr/>
        </p:nvSpPr>
        <p:spPr>
          <a:xfrm>
            <a:off x="8916850" y="701336"/>
            <a:ext cx="230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Long-only</a:t>
            </a:r>
            <a:r>
              <a:rPr lang="pt-BR" dirty="0"/>
              <a:t> </a:t>
            </a:r>
            <a:r>
              <a:rPr lang="pt-BR" dirty="0" err="1"/>
              <a:t>formulation</a:t>
            </a:r>
            <a:r>
              <a:rPr lang="pt-BR" dirty="0"/>
              <a:t> (</a:t>
            </a:r>
            <a:r>
              <a:rPr lang="pt-BR" dirty="0" err="1"/>
              <a:t>Maillard</a:t>
            </a:r>
            <a:r>
              <a:rPr lang="pt-BR" dirty="0"/>
              <a:t> et al. 2009)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A00B855-08E7-4907-B77B-AE3DDB2787A2}"/>
                  </a:ext>
                </a:extLst>
              </p:cNvPr>
              <p:cNvSpPr/>
              <p:nvPr/>
            </p:nvSpPr>
            <p:spPr>
              <a:xfrm>
                <a:off x="8615008" y="3777193"/>
                <a:ext cx="3444208" cy="1520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 = 0.</m:t>
                      </m:r>
                      <m:r>
                        <m:rPr>
                          <m:nor/>
                        </m:rP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m:rPr>
                          <m:nor/>
                        </m:rPr>
                        <a:rPr lang="pt-B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78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348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𝑆h𝑎𝑟𝑝𝑒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=0.5446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A00B855-08E7-4907-B77B-AE3DDB278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008" y="3777193"/>
                <a:ext cx="3444208" cy="1520160"/>
              </a:xfrm>
              <a:prstGeom prst="rect">
                <a:avLst/>
              </a:prstGeom>
              <a:blipFill>
                <a:blip r:embed="rId4"/>
                <a:stretch>
                  <a:fillRect l="-531" b="-2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95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F821-EA2E-5D4D-AD66-73025F46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41" y="163644"/>
            <a:ext cx="10528917" cy="733000"/>
          </a:xfrm>
        </p:spPr>
        <p:txBody>
          <a:bodyPr>
            <a:normAutofit/>
          </a:bodyPr>
          <a:lstStyle/>
          <a:p>
            <a:r>
              <a:rPr lang="en-US" sz="3000" dirty="0"/>
              <a:t>Sequential minimum-variance risk parity algorithm (Bai et al. 2013)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AE666E-5CDC-4FE2-8474-4D12CD69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0" y="1141755"/>
            <a:ext cx="5216814" cy="13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9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095D-03EA-744F-B6B2-AC48C94F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07184" cy="727968"/>
          </a:xfrm>
        </p:spPr>
        <p:txBody>
          <a:bodyPr>
            <a:normAutofit/>
          </a:bodyPr>
          <a:lstStyle/>
          <a:p>
            <a:r>
              <a:rPr lang="en-US" sz="4000" dirty="0"/>
              <a:t>Code snippet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B83F52A-5EDD-4CFB-915F-2AC90E2FDD81}"/>
              </a:ext>
            </a:extLst>
          </p:cNvPr>
          <p:cNvSpPr/>
          <p:nvPr/>
        </p:nvSpPr>
        <p:spPr>
          <a:xfrm>
            <a:off x="3604851" y="199143"/>
            <a:ext cx="84066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Q =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covariance_matrix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rho_L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[]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rho_start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t-BR" sz="12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k 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rho_i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rho_start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rho_start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-= </a:t>
            </a:r>
            <a:r>
              <a:rPr lang="pt-BR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rho_L.append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rho_i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RP_solutions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[]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n_RP_trials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t-BR" sz="12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rho_i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rho_L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====== 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Rho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 i: {} '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rho_i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trial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n_RP_trials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rp_opt_dict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covariance_matrix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: Q,</a:t>
            </a:r>
          </a:p>
          <a:p>
            <a:r>
              <a:rPr lang="pt-BR" sz="1200" dirty="0">
                <a:solidFill>
                  <a:srgbClr val="0451A5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LB_UB_x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pt-BR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tuple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LB_x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UB_x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pt-BR" sz="1200" dirty="0">
                <a:solidFill>
                  <a:srgbClr val="0451A5"/>
                </a:solidFill>
                <a:latin typeface="Consolas" panose="020B0609020204030204" pitchFamily="49" charset="0"/>
              </a:rPr>
              <a:t>                                        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X_sum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X_sum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0451A5"/>
                </a:solidFill>
                <a:latin typeface="Consolas" panose="020B0609020204030204" pitchFamily="49" charset="0"/>
              </a:rPr>
              <a:t>                                          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rho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rho_i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              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RP_opt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(**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rp_opt_dict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RP_X =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result.x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[:</a:t>
            </a:r>
            <a:r>
              <a:rPr lang="pt-BR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(Q)]</a:t>
            </a:r>
          </a:p>
          <a:p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# 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Check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 RP 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solution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RP_variance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RP_X@Q@RP_X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RP_vol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RP_variance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200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RC_target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RP_variance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pt-BR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(RP_X)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RC_L = ([RP_X[N]*Q[N]@RP_X </a:t>
            </a:r>
            <a:r>
              <a:rPr lang="pt-BR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N, i 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enumerate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(RP_X)])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RC_tolerance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 -</a:t>
            </a:r>
            <a:r>
              <a:rPr lang="pt-BR" sz="1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RC_test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pt-BR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abs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RC_i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RC_target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pt-BR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RC_i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RC_L]</a:t>
            </a:r>
          </a:p>
          <a:p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pt-BR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all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(i &lt;=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RC_tolerance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i 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RC_test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)) == 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RP_solutions.append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tuple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((RP_X,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RP_vol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RP_X_sorted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t-BR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sorted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RP_solutions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: x[</a:t>
            </a:r>
            <a:r>
              <a:rPr lang="pt-BR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RP_X =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RP_X_sorted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CDE260-0B13-4657-8BAA-9B9213BD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9" y="1141754"/>
            <a:ext cx="3421309" cy="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6952</TotalTime>
  <Words>922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Risk-Parity Allocation</vt:lpstr>
      <vt:lpstr>Data</vt:lpstr>
      <vt:lpstr>Risk-Contribution</vt:lpstr>
      <vt:lpstr>Apresentação do PowerPoint</vt:lpstr>
      <vt:lpstr>Apresentação do PowerPoint</vt:lpstr>
      <vt:lpstr>Apresentação do PowerPoint</vt:lpstr>
      <vt:lpstr>Apresentação do PowerPoint</vt:lpstr>
      <vt:lpstr>Sequential minimum-variance risk parity algorithm (Bai et al. 2013)</vt:lpstr>
      <vt:lpstr>Code snippet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Risk-Parity Allocation:  A tree-based approach</dc:title>
  <dc:creator>Salomao, Antonio</dc:creator>
  <cp:lastModifiedBy>Antonio Salomão</cp:lastModifiedBy>
  <cp:revision>15</cp:revision>
  <dcterms:created xsi:type="dcterms:W3CDTF">2020-12-04T02:24:01Z</dcterms:created>
  <dcterms:modified xsi:type="dcterms:W3CDTF">2020-12-08T22:18:42Z</dcterms:modified>
</cp:coreProperties>
</file>