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07"/>
  </p:normalViewPr>
  <p:slideViewPr>
    <p:cSldViewPr snapToGrid="0" snapToObjects="1">
      <p:cViewPr varScale="1">
        <p:scale>
          <a:sx n="60" d="100"/>
          <a:sy n="60" d="100"/>
        </p:scale>
        <p:origin x="2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4DBA10-6439-A347-A97A-FBD37CAF52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C459F-834B-A649-9E4F-44971E00CA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07451-DB3A-234B-96C7-793733004939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2254E-7CA1-EF48-BDC0-EFD5381E90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8A947-6C4B-AB4E-AF61-5D34F0C14B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42049-1E85-AA48-B0E9-81642874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3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Industry insight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r>
              <a:t>Industry insights</a:t>
            </a:r>
          </a:p>
        </p:txBody>
      </p:sp>
      <p:pic>
        <p:nvPicPr>
          <p:cNvPr id="167" name="Image" descr="Image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8" name="Web Scraping Project…"/>
          <p:cNvSpPr txBox="1">
            <a:spLocks noGrp="1"/>
          </p:cNvSpPr>
          <p:nvPr>
            <p:ph type="body" idx="15"/>
          </p:nvPr>
        </p:nvSpPr>
        <p:spPr>
          <a:xfrm>
            <a:off x="5892800" y="7395632"/>
            <a:ext cx="6705600" cy="1651003"/>
          </a:xfrm>
          <a:prstGeom prst="rect">
            <a:avLst/>
          </a:prstGeom>
        </p:spPr>
        <p:txBody>
          <a:bodyPr/>
          <a:lstStyle/>
          <a:p>
            <a:pPr algn="ctr"/>
            <a:r>
              <a:t>Web Scraping Project</a:t>
            </a:r>
          </a:p>
          <a:p>
            <a:pPr algn="ctr">
              <a:defRPr sz="5000"/>
            </a:pPr>
            <a:r>
              <a:t>Antonio Salvador</a:t>
            </a:r>
          </a:p>
        </p:txBody>
      </p:sp>
      <p:pic>
        <p:nvPicPr>
          <p:cNvPr id="169" name="Inc Logo.png" descr="Inc 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31312" y="3511832"/>
            <a:ext cx="1727874" cy="761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catter Plot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Scatter Plot</a:t>
            </a:r>
          </a:p>
        </p:txBody>
      </p:sp>
      <p:pic>
        <p:nvPicPr>
          <p:cNvPr id="216" name="scatterplot.png" descr="scatter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117" y="1727200"/>
            <a:ext cx="10336766" cy="6750086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AVG. REVENUE"/>
          <p:cNvSpPr txBox="1"/>
          <p:nvPr/>
        </p:nvSpPr>
        <p:spPr>
          <a:xfrm rot="16181067">
            <a:off x="1503912" y="4491025"/>
            <a:ext cx="212457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chemeClr val="accent1">
                    <a:hueOff val="104794"/>
                    <a:lumOff val="-8431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AVG. REVENUE</a:t>
            </a:r>
          </a:p>
        </p:txBody>
      </p:sp>
      <p:sp>
        <p:nvSpPr>
          <p:cNvPr id="218" name="AVG. GROWTH"/>
          <p:cNvSpPr txBox="1"/>
          <p:nvPr/>
        </p:nvSpPr>
        <p:spPr>
          <a:xfrm>
            <a:off x="5105151" y="8676216"/>
            <a:ext cx="203458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chemeClr val="accent1">
                    <a:hueOff val="104794"/>
                    <a:lumOff val="-8431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AVG. GROWTH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IPO LIST"/>
          <p:cNvSpPr txBox="1">
            <a:spLocks noGrp="1"/>
          </p:cNvSpPr>
          <p:nvPr>
            <p:ph type="title"/>
          </p:nvPr>
        </p:nvSpPr>
        <p:spPr>
          <a:xfrm>
            <a:off x="406400" y="1270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IPO LIST</a:t>
            </a:r>
          </a:p>
        </p:txBody>
      </p:sp>
      <p:pic>
        <p:nvPicPr>
          <p:cNvPr id="221" name="IPO list.png" descr="IPO li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930" y="1710253"/>
            <a:ext cx="5105400" cy="64506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PO 1996 2016.png" descr="IPO 1996 20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7451" y="4935600"/>
            <a:ext cx="6285611" cy="2927826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25 companies identified went to IPO…"/>
          <p:cNvSpPr txBox="1"/>
          <p:nvPr/>
        </p:nvSpPr>
        <p:spPr>
          <a:xfrm>
            <a:off x="6141726" y="2369471"/>
            <a:ext cx="5960077" cy="177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>
              <a:lnSpc>
                <a:spcPct val="40000"/>
              </a:lnSpc>
              <a:buSzPct val="100000"/>
              <a:buChar char="•"/>
            </a:pPr>
            <a:r>
              <a:rPr dirty="0"/>
              <a:t>25 companies identified went to IPO</a:t>
            </a:r>
          </a:p>
          <a:p>
            <a:pPr marL="228600" indent="-228600">
              <a:lnSpc>
                <a:spcPct val="40000"/>
              </a:lnSpc>
              <a:buSzPct val="100000"/>
              <a:buChar char="•"/>
            </a:pPr>
            <a:r>
              <a:rPr dirty="0"/>
              <a:t>IPOs in general have been  declining</a:t>
            </a:r>
          </a:p>
          <a:p>
            <a:pPr marL="228600" indent="-228600">
              <a:lnSpc>
                <a:spcPct val="40000"/>
              </a:lnSpc>
              <a:buSzPct val="100000"/>
              <a:buChar char="•"/>
            </a:pPr>
            <a:r>
              <a:rPr dirty="0"/>
              <a:t>Relevance of private funds investors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ONCLUSIONS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CONCLUSIONS</a:t>
            </a:r>
          </a:p>
        </p:txBody>
      </p:sp>
      <p:sp>
        <p:nvSpPr>
          <p:cNvPr id="226" name="2017 shows higher avg. growth but lower avg. revenue than2012…"/>
          <p:cNvSpPr txBox="1">
            <a:spLocks noGrp="1"/>
          </p:cNvSpPr>
          <p:nvPr>
            <p:ph type="body" idx="1"/>
          </p:nvPr>
        </p:nvSpPr>
        <p:spPr>
          <a:xfrm>
            <a:off x="279400" y="1679944"/>
            <a:ext cx="12192000" cy="7464056"/>
          </a:xfrm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2000"/>
              </a:spcBef>
              <a:defRPr sz="2516"/>
            </a:pPr>
            <a:r>
              <a:rPr dirty="0"/>
              <a:t>2017 shows higher avg. growth but lower avg. revenue than2012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rPr dirty="0"/>
              <a:t>Dynamic environment in terms of revenue by industry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rPr dirty="0"/>
              <a:t>Energy, Consumer Products &amp; Services, and Media industry show top performance in both 2012 and 2017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rPr dirty="0"/>
              <a:t>Security, Human Resources, Food &amp; Beverage seem the more relevant in terms of labor size.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rPr dirty="0"/>
              <a:t>Real Estate, Insurance, Communication, Human Resources and Construction show more repeats (consistency) to remain in 5000 list.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rPr dirty="0"/>
              <a:t>Among main metro areas, LA, Atlanta and Dallas show greater increase in businesses that made 5000 list; similarly to TX and FL at state level.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rPr dirty="0"/>
              <a:t>No apparent linear relationship between growth and revenue.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rPr dirty="0"/>
              <a:t>Few IPOs identified from 2012 list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Background information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Background information</a:t>
            </a:r>
          </a:p>
        </p:txBody>
      </p:sp>
      <p:sp>
        <p:nvSpPr>
          <p:cNvPr id="172" name="INC. is a weekly business magazine (1979) - startups/small businesses-…"/>
          <p:cNvSpPr txBox="1">
            <a:spLocks noGrp="1"/>
          </p:cNvSpPr>
          <p:nvPr>
            <p:ph type="body" idx="1"/>
          </p:nvPr>
        </p:nvSpPr>
        <p:spPr>
          <a:xfrm>
            <a:off x="203200" y="1150590"/>
            <a:ext cx="12192000" cy="7224019"/>
          </a:xfrm>
          <a:prstGeom prst="rect">
            <a:avLst/>
          </a:prstGeom>
        </p:spPr>
        <p:txBody>
          <a:bodyPr anchor="ctr"/>
          <a:lstStyle/>
          <a:p>
            <a:r>
              <a:t>INC. is a weekly business magazine (1979) - startups/small businesses-</a:t>
            </a:r>
          </a:p>
          <a:p>
            <a:r>
              <a:t>The Inc. 5000 list of the fastest-growing private companies in America</a:t>
            </a:r>
          </a:p>
          <a:p>
            <a:r>
              <a:t>Rank according to % revenue growth over a three-year period.</a:t>
            </a:r>
          </a:p>
          <a:p>
            <a:r>
              <a:t>Microsoft, Dell, Domino’s Pizza, Pandora, Timberland, LinkedIn, Yelp, Zillow - first national exposure Inc. 5000.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BJECTIVE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OBJECTIVE</a:t>
            </a:r>
          </a:p>
        </p:txBody>
      </p:sp>
      <p:sp>
        <p:nvSpPr>
          <p:cNvPr id="175" name="Insights on industry type, size, years on list, location…"/>
          <p:cNvSpPr txBox="1">
            <a:spLocks noGrp="1"/>
          </p:cNvSpPr>
          <p:nvPr>
            <p:ph type="body" idx="1"/>
          </p:nvPr>
        </p:nvSpPr>
        <p:spPr>
          <a:xfrm>
            <a:off x="203200" y="1143000"/>
            <a:ext cx="12192000" cy="746760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Insights on industry type, size, years on list, location</a:t>
            </a:r>
          </a:p>
          <a:p>
            <a:r>
              <a:t>Trends and changes comparing 2017 - 2012</a:t>
            </a:r>
          </a:p>
          <a:p>
            <a:r>
              <a:t>Industries that are more likely to remain in the list</a:t>
            </a:r>
          </a:p>
          <a:p>
            <a:r>
              <a:t>Potential IPOs?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ATASET &amp; WEB SCRAPING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DATASET &amp; WEB SCRAPING</a:t>
            </a:r>
          </a:p>
        </p:txBody>
      </p:sp>
      <p:sp>
        <p:nvSpPr>
          <p:cNvPr id="178" name="Python: JSON (JavaScript Object Notation)…"/>
          <p:cNvSpPr txBox="1">
            <a:spLocks noGrp="1"/>
          </p:cNvSpPr>
          <p:nvPr>
            <p:ph type="body" idx="1"/>
          </p:nvPr>
        </p:nvSpPr>
        <p:spPr>
          <a:xfrm>
            <a:off x="241300" y="1110283"/>
            <a:ext cx="12192000" cy="6563074"/>
          </a:xfrm>
          <a:prstGeom prst="rect">
            <a:avLst/>
          </a:prstGeom>
        </p:spPr>
        <p:txBody>
          <a:bodyPr/>
          <a:lstStyle/>
          <a:p>
            <a:r>
              <a:t>Python: JSON (JavaScript Object Notation)</a:t>
            </a:r>
          </a:p>
          <a:p>
            <a:endParaRPr/>
          </a:p>
          <a:p>
            <a:endParaRPr/>
          </a:p>
          <a:p>
            <a:endParaRPr/>
          </a:p>
          <a:p>
            <a:pPr>
              <a:spcBef>
                <a:spcPts val="400"/>
              </a:spcBef>
            </a:pPr>
            <a:endParaRPr/>
          </a:p>
          <a:p>
            <a:r>
              <a:t>pd.DataFrame</a:t>
            </a:r>
          </a:p>
        </p:txBody>
      </p:sp>
      <p:sp>
        <p:nvSpPr>
          <p:cNvPr id="179" name="json.load: “Deserialize a JSON document to aPython object using this conversion table…"/>
          <p:cNvSpPr txBox="1"/>
          <p:nvPr/>
        </p:nvSpPr>
        <p:spPr>
          <a:xfrm>
            <a:off x="335033" y="2197099"/>
            <a:ext cx="6192051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lvl="1" indent="-381000">
              <a:spcBef>
                <a:spcPts val="400"/>
              </a:spcBef>
              <a:buSzPct val="68000"/>
              <a:buAutoNum type="arabicParenBoth"/>
              <a:defRPr sz="2500"/>
            </a:pPr>
            <a:r>
              <a:t>json.load: “Deserialize a JSON document to aPython object using this conversion table</a:t>
            </a:r>
          </a:p>
          <a:p>
            <a:pPr marL="635000" lvl="1" indent="-381000">
              <a:spcBef>
                <a:spcPts val="400"/>
              </a:spcBef>
              <a:buSzPct val="68000"/>
              <a:buAutoNum type="arabicParenBoth"/>
              <a:defRPr sz="2500"/>
            </a:pPr>
            <a:r>
              <a:t>pandas.io.json.normalize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: </a:t>
            </a:r>
            <a:r>
              <a:t>“Normalize” semi-structured JSON data into a flat table</a:t>
            </a:r>
          </a:p>
        </p:txBody>
      </p:sp>
      <p:pic>
        <p:nvPicPr>
          <p:cNvPr id="180" name="table json.png" descr="table js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6400" y="2032000"/>
            <a:ext cx="3708400" cy="367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anda DataFrame2.png" descr="panda DataFram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800" y="6728177"/>
            <a:ext cx="10222418" cy="1739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ATA INSIGHTS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DATA INSIGHTS</a:t>
            </a:r>
          </a:p>
        </p:txBody>
      </p:sp>
      <p:graphicFrame>
        <p:nvGraphicFramePr>
          <p:cNvPr id="184" name="Table"/>
          <p:cNvGraphicFramePr/>
          <p:nvPr>
            <p:extLst>
              <p:ext uri="{D42A27DB-BD31-4B8C-83A1-F6EECF244321}">
                <p14:modId xmlns:p14="http://schemas.microsoft.com/office/powerpoint/2010/main" val="4165612448"/>
              </p:ext>
            </p:extLst>
          </p:nvPr>
        </p:nvGraphicFramePr>
        <p:xfrm>
          <a:off x="533400" y="2044700"/>
          <a:ext cx="9144000" cy="6096000"/>
        </p:xfrm>
        <a:graphic>
          <a:graphicData uri="http://schemas.openxmlformats.org/drawingml/2006/table">
            <a:tbl>
              <a:tblPr firstRow="1" firstCol="1">
                <a:tableStyleId>{C7B018BB-80A7-4F77-B60F-C8B233D01FF8}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 b="0">
                          <a:sym typeface="Avenir Next Demi 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Demi Bold"/>
                        </a:rPr>
                        <a:t>2017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04794"/>
                        <a:lumOff val="-84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Demi Bold"/>
                        </a:rPr>
                        <a:t>2012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04794"/>
                        <a:lumOff val="-843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900" dirty="0">
                          <a:solidFill>
                            <a:srgbClr val="FFFFFF"/>
                          </a:solidFill>
                          <a:sym typeface="Avenir Next Demi Bold"/>
                        </a:rPr>
                        <a:t>avg. growth</a:t>
                      </a:r>
                      <a:endParaRPr lang="en-US" sz="2900" dirty="0">
                        <a:solidFill>
                          <a:srgbClr val="FFFFFF"/>
                        </a:solidFill>
                        <a:sym typeface="Avenir Next Demi Bol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900" dirty="0">
                          <a:solidFill>
                            <a:srgbClr val="FFFFFF"/>
                          </a:solidFill>
                          <a:sym typeface="Avenir Next Demi Bold"/>
                        </a:rPr>
                        <a:t>med. growth</a:t>
                      </a:r>
                      <a:endParaRPr sz="2900" dirty="0">
                        <a:solidFill>
                          <a:srgbClr val="FFFFFF"/>
                        </a:solidFill>
                        <a:sym typeface="Avenir Next Demi Bold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262910"/>
                        <a:satOff val="3867"/>
                        <a:lumOff val="-18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dirty="0">
                          <a:solidFill>
                            <a:srgbClr val="838787"/>
                          </a:solidFill>
                          <a:sym typeface="Avenir Next Medium"/>
                        </a:rPr>
                        <a:t>481%</a:t>
                      </a:r>
                      <a:endParaRPr lang="en-US" sz="3200" dirty="0">
                        <a:solidFill>
                          <a:srgbClr val="838787"/>
                        </a:solidFill>
                        <a:sym typeface="Avenir Next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dirty="0">
                          <a:solidFill>
                            <a:srgbClr val="838787"/>
                          </a:solidFill>
                          <a:sym typeface="Avenir Next Medium"/>
                        </a:rPr>
                        <a:t>141%</a:t>
                      </a:r>
                      <a:endParaRPr sz="3200" dirty="0">
                        <a:solidFill>
                          <a:srgbClr val="838787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dirty="0">
                          <a:solidFill>
                            <a:srgbClr val="838787"/>
                          </a:solidFill>
                          <a:sym typeface="Avenir Next Medium"/>
                        </a:rPr>
                        <a:t>377%</a:t>
                      </a:r>
                      <a:endParaRPr lang="en-US" sz="3200" dirty="0">
                        <a:solidFill>
                          <a:srgbClr val="838787"/>
                        </a:solidFill>
                        <a:sym typeface="Avenir Next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dirty="0">
                          <a:solidFill>
                            <a:srgbClr val="838787"/>
                          </a:solidFill>
                          <a:sym typeface="Avenir Next Medium"/>
                        </a:rPr>
                        <a:t>97%</a:t>
                      </a:r>
                      <a:endParaRPr sz="3200" dirty="0">
                        <a:solidFill>
                          <a:srgbClr val="838787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900" dirty="0">
                          <a:solidFill>
                            <a:srgbClr val="FFFFFF"/>
                          </a:solidFill>
                          <a:sym typeface="Avenir Next Demi Bold"/>
                        </a:rPr>
                        <a:t>avg. revenue</a:t>
                      </a:r>
                      <a:endParaRPr lang="en-US" sz="2900" dirty="0">
                        <a:solidFill>
                          <a:srgbClr val="FFFFFF"/>
                        </a:solidFill>
                        <a:sym typeface="Avenir Next Demi Bol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900" dirty="0">
                          <a:solidFill>
                            <a:srgbClr val="FFFFFF"/>
                          </a:solidFill>
                          <a:sym typeface="Avenir Next Demi Bold"/>
                        </a:rPr>
                        <a:t>med. revenue</a:t>
                      </a:r>
                      <a:endParaRPr sz="2900" dirty="0">
                        <a:solidFill>
                          <a:srgbClr val="FFFFFF"/>
                        </a:solidFill>
                        <a:sym typeface="Avenir Next Demi Bold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262910"/>
                        <a:satOff val="3867"/>
                        <a:lumOff val="-18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dirty="0">
                          <a:solidFill>
                            <a:srgbClr val="838787"/>
                          </a:solidFill>
                          <a:sym typeface="Avenir Next Medium"/>
                        </a:rPr>
                        <a:t>48MM</a:t>
                      </a:r>
                      <a:endParaRPr lang="en-US" sz="3200" dirty="0">
                        <a:solidFill>
                          <a:srgbClr val="838787"/>
                        </a:solidFill>
                        <a:sym typeface="Avenir Next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dirty="0">
                          <a:solidFill>
                            <a:srgbClr val="838787"/>
                          </a:solidFill>
                          <a:sym typeface="Avenir Next Medium"/>
                        </a:rPr>
                        <a:t>10MM</a:t>
                      </a:r>
                      <a:endParaRPr sz="3200" dirty="0">
                        <a:solidFill>
                          <a:srgbClr val="838787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dirty="0">
                          <a:solidFill>
                            <a:srgbClr val="838787"/>
                          </a:solidFill>
                          <a:sym typeface="Avenir Next Medium"/>
                        </a:rPr>
                        <a:t>56MM</a:t>
                      </a:r>
                      <a:endParaRPr lang="en-US" sz="3200" dirty="0">
                        <a:solidFill>
                          <a:srgbClr val="838787"/>
                        </a:solidFill>
                        <a:sym typeface="Avenir Next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dirty="0">
                          <a:solidFill>
                            <a:srgbClr val="838787"/>
                          </a:solidFill>
                          <a:sym typeface="Avenir Next Medium"/>
                        </a:rPr>
                        <a:t>11MM</a:t>
                      </a:r>
                      <a:endParaRPr sz="3200" dirty="0">
                        <a:solidFill>
                          <a:srgbClr val="838787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900" dirty="0">
                          <a:solidFill>
                            <a:srgbClr val="FFFFFF"/>
                          </a:solidFill>
                          <a:sym typeface="Avenir Next Demi Bold"/>
                        </a:rPr>
                        <a:t>avg. workers</a:t>
                      </a:r>
                      <a:endParaRPr lang="en-US" sz="2900" dirty="0">
                        <a:solidFill>
                          <a:srgbClr val="FFFFFF"/>
                        </a:solidFill>
                        <a:sym typeface="Avenir Next Demi Bol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900" dirty="0">
                          <a:solidFill>
                            <a:srgbClr val="FFFFFF"/>
                          </a:solidFill>
                          <a:sym typeface="Avenir Next Demi Bold"/>
                        </a:rPr>
                        <a:t>med. workers</a:t>
                      </a:r>
                      <a:endParaRPr sz="2900" dirty="0">
                        <a:solidFill>
                          <a:srgbClr val="FFFFFF"/>
                        </a:solidFill>
                        <a:sym typeface="Avenir Next Demi Bold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262910"/>
                        <a:satOff val="3867"/>
                        <a:lumOff val="-18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dirty="0">
                          <a:solidFill>
                            <a:srgbClr val="838787"/>
                          </a:solidFill>
                          <a:sym typeface="Avenir Next Medium"/>
                        </a:rPr>
                        <a:t>256</a:t>
                      </a:r>
                      <a:endParaRPr lang="en-US" sz="3200" dirty="0">
                        <a:solidFill>
                          <a:srgbClr val="838787"/>
                        </a:solidFill>
                        <a:sym typeface="Avenir Next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dirty="0">
                          <a:solidFill>
                            <a:srgbClr val="838787"/>
                          </a:solidFill>
                          <a:sym typeface="Avenir Next Medium"/>
                        </a:rPr>
                        <a:t>49</a:t>
                      </a:r>
                      <a:endParaRPr sz="3200" dirty="0">
                        <a:solidFill>
                          <a:srgbClr val="838787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dirty="0">
                          <a:solidFill>
                            <a:srgbClr val="838787"/>
                          </a:solidFill>
                          <a:sym typeface="Avenir Next Medium"/>
                        </a:rPr>
                        <a:t>285</a:t>
                      </a:r>
                      <a:endParaRPr lang="en-US" sz="3200" dirty="0">
                        <a:solidFill>
                          <a:srgbClr val="838787"/>
                        </a:solidFill>
                        <a:sym typeface="Avenir Next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dirty="0">
                          <a:solidFill>
                            <a:srgbClr val="838787"/>
                          </a:solidFill>
                          <a:sym typeface="Avenir Next Medium"/>
                        </a:rPr>
                        <a:t>53</a:t>
                      </a:r>
                      <a:endParaRPr sz="3200" dirty="0">
                        <a:solidFill>
                          <a:srgbClr val="838787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sym typeface="Avenir Next Demi Bold"/>
                        </a:rPr>
                        <a:t>avg. yrs list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262910"/>
                        <a:satOff val="3867"/>
                        <a:lumOff val="-18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dirty="0">
                          <a:solidFill>
                            <a:srgbClr val="838787"/>
                          </a:solidFill>
                          <a:sym typeface="Avenir Next Medium"/>
                        </a:rPr>
                        <a:t>2.96</a:t>
                      </a:r>
                      <a:endParaRPr lang="en-US" sz="3200" dirty="0">
                        <a:solidFill>
                          <a:srgbClr val="838787"/>
                        </a:solidFill>
                        <a:sym typeface="Avenir Next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dirty="0">
                          <a:solidFill>
                            <a:srgbClr val="838787"/>
                          </a:solidFill>
                          <a:sym typeface="Avenir Next Medium"/>
                        </a:rPr>
                        <a:t>2.00</a:t>
                      </a:r>
                      <a:endParaRPr sz="3200" dirty="0">
                        <a:solidFill>
                          <a:srgbClr val="838787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dirty="0">
                          <a:solidFill>
                            <a:srgbClr val="838787"/>
                          </a:solidFill>
                          <a:sym typeface="Avenir Next Medium"/>
                        </a:rPr>
                        <a:t>2.72</a:t>
                      </a:r>
                      <a:endParaRPr lang="en-US" sz="3200" dirty="0">
                        <a:solidFill>
                          <a:srgbClr val="838787"/>
                        </a:solidFill>
                        <a:sym typeface="Avenir Next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dirty="0">
                          <a:solidFill>
                            <a:srgbClr val="838787"/>
                          </a:solidFill>
                          <a:sym typeface="Avenir Next Medium"/>
                        </a:rPr>
                        <a:t>2.00</a:t>
                      </a:r>
                      <a:endParaRPr sz="3200" dirty="0">
                        <a:solidFill>
                          <a:srgbClr val="838787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5" name="inc5000.png" descr="inc50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50" y="1873250"/>
            <a:ext cx="1989147" cy="1251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IndustrIES"/>
          <p:cNvSpPr txBox="1">
            <a:spLocks noGrp="1"/>
          </p:cNvSpPr>
          <p:nvPr>
            <p:ph type="title"/>
          </p:nvPr>
        </p:nvSpPr>
        <p:spPr>
          <a:xfrm>
            <a:off x="406400" y="199812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IndustrIES</a:t>
            </a:r>
          </a:p>
        </p:txBody>
      </p:sp>
      <p:pic>
        <p:nvPicPr>
          <p:cNvPr id="188" name="mean_revenue_industry.png" descr="mean_revenue_indus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755" y="1113330"/>
            <a:ext cx="8019569" cy="405493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REVENUE"/>
          <p:cNvSpPr txBox="1"/>
          <p:nvPr/>
        </p:nvSpPr>
        <p:spPr>
          <a:xfrm>
            <a:off x="6257023" y="2699761"/>
            <a:ext cx="1328954" cy="5359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REVENUE</a:t>
            </a:r>
          </a:p>
        </p:txBody>
      </p:sp>
      <p:pic>
        <p:nvPicPr>
          <p:cNvPr id="190" name="growth_mean_industryv3.png" descr="growth_mean_industryv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0437" y="5214950"/>
            <a:ext cx="8571356" cy="4396938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GROWTH"/>
          <p:cNvSpPr txBox="1"/>
          <p:nvPr/>
        </p:nvSpPr>
        <p:spPr>
          <a:xfrm>
            <a:off x="7094245" y="6977644"/>
            <a:ext cx="1328954" cy="5359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GROWTH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OP performers"/>
          <p:cNvSpPr txBox="1">
            <a:spLocks noGrp="1"/>
          </p:cNvSpPr>
          <p:nvPr>
            <p:ph type="title"/>
          </p:nvPr>
        </p:nvSpPr>
        <p:spPr>
          <a:xfrm>
            <a:off x="3175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TOP performers</a:t>
            </a:r>
          </a:p>
        </p:txBody>
      </p:sp>
      <p:graphicFrame>
        <p:nvGraphicFramePr>
          <p:cNvPr id="194" name="Table"/>
          <p:cNvGraphicFramePr/>
          <p:nvPr/>
        </p:nvGraphicFramePr>
        <p:xfrm>
          <a:off x="406400" y="1193800"/>
          <a:ext cx="12191999" cy="8394099"/>
        </p:xfrm>
        <a:graphic>
          <a:graphicData uri="http://schemas.openxmlformats.org/drawingml/2006/table">
            <a:tbl>
              <a:tblPr firstRow="1" firstCol="1">
                <a:tableStyleId>{C7B018BB-80A7-4F77-B60F-C8B233D01FF8}</a:tableStyleId>
              </a:tblPr>
              <a:tblGrid>
                <a:gridCol w="108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2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7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 b="0">
                          <a:sym typeface="Avenir Next Demi 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Demi Bold"/>
                        </a:rPr>
                        <a:t>2017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  <a:solidFill>
                      <a:schemeClr val="accent1">
                        <a:hueOff val="104794"/>
                        <a:lumOff val="-84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Demi Bold"/>
                        </a:rPr>
                        <a:t>2012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  <a:solidFill>
                      <a:schemeClr val="accent1">
                        <a:hueOff val="104794"/>
                        <a:lumOff val="-843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10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400"/>
                        </a:spcBef>
                        <a:defRPr sz="2000" b="0">
                          <a:solidFill>
                            <a:srgbClr val="838787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262910"/>
                        <a:satOff val="3867"/>
                        <a:lumOff val="-18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7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 b="0">
                          <a:sym typeface="Avenir Next Demi 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262910"/>
                        <a:satOff val="3867"/>
                        <a:lumOff val="-18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olidFill>
                            <a:srgbClr val="FFFFFF"/>
                          </a:solidFill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olidFill>
                            <a:srgbClr val="FFFFFF"/>
                          </a:solidFill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9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 b="0">
                          <a:sym typeface="Avenir Next Demi 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262910"/>
                        <a:satOff val="3867"/>
                        <a:lumOff val="-180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REVENUE"/>
          <p:cNvSpPr txBox="1"/>
          <p:nvPr/>
        </p:nvSpPr>
        <p:spPr>
          <a:xfrm rot="16241067">
            <a:off x="333350" y="3073274"/>
            <a:ext cx="130657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REVENUE</a:t>
            </a:r>
          </a:p>
        </p:txBody>
      </p:sp>
      <p:sp>
        <p:nvSpPr>
          <p:cNvPr id="196" name="WORKERS"/>
          <p:cNvSpPr txBox="1"/>
          <p:nvPr/>
        </p:nvSpPr>
        <p:spPr>
          <a:xfrm rot="16241067">
            <a:off x="281915" y="7975474"/>
            <a:ext cx="140944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WORKERS</a:t>
            </a:r>
          </a:p>
        </p:txBody>
      </p:sp>
      <p:sp>
        <p:nvSpPr>
          <p:cNvPr id="197" name="GROWTH"/>
          <p:cNvSpPr txBox="1"/>
          <p:nvPr/>
        </p:nvSpPr>
        <p:spPr>
          <a:xfrm rot="16241067">
            <a:off x="338557" y="5498658"/>
            <a:ext cx="129616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GROWTH</a:t>
            </a:r>
          </a:p>
        </p:txBody>
      </p:sp>
      <p:pic>
        <p:nvPicPr>
          <p:cNvPr id="198" name="Top_revenue_2012.png" descr="Top_revenue_20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9946" y="2106694"/>
            <a:ext cx="4862988" cy="2377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Top_revenue_2017.png" descr="Top_revenue_20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8861" y="2106694"/>
            <a:ext cx="4586258" cy="2438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Top_growth_2012.png" descr="Top_growth_20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36526" y="4627490"/>
            <a:ext cx="4862988" cy="2544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Top_Growth_2017.png" descr="Top_Growth_201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24878" y="4625046"/>
            <a:ext cx="5098844" cy="2544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Top_Workers_12.png" descr="Top_Workers_1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474626" y="7315319"/>
            <a:ext cx="4295787" cy="2438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Top_Workers_2017.png" descr="Top_Workers_201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42703" y="7249942"/>
            <a:ext cx="4406511" cy="2568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Number of ComPanies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Number of ComPanies</a:t>
            </a:r>
          </a:p>
        </p:txBody>
      </p:sp>
      <p:pic>
        <p:nvPicPr>
          <p:cNvPr id="206" name="companies_intersection.png" descr="companies_interse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4300" y="1608272"/>
            <a:ext cx="10820400" cy="632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15% of the companies in 2012 made the list in 2017…"/>
          <p:cNvSpPr txBox="1"/>
          <p:nvPr/>
        </p:nvSpPr>
        <p:spPr>
          <a:xfrm>
            <a:off x="473456" y="8218169"/>
            <a:ext cx="11582654" cy="1191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lnSpc>
                <a:spcPct val="20000"/>
              </a:lnSpc>
              <a:buSzPct val="100000"/>
              <a:buChar char="•"/>
              <a:defRPr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t>15% of the companies in 2012 made the list in 2017</a:t>
            </a:r>
          </a:p>
          <a:p>
            <a:pPr marL="228600" indent="-228600">
              <a:lnSpc>
                <a:spcPct val="20000"/>
              </a:lnSpc>
              <a:buSzPct val="100000"/>
              <a:buChar char="•"/>
              <a:defRPr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t>&gt;20% repeats: Real Estate, Insurance, Communication, Human Resources and Construction </a:t>
            </a:r>
          </a:p>
          <a:p>
            <a:pPr marL="228600" indent="-228600">
              <a:lnSpc>
                <a:spcPct val="20000"/>
              </a:lnSpc>
              <a:buSzPct val="100000"/>
              <a:buChar char="•"/>
              <a:defRPr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t>Lowest repeats: Retail, Environmental Services, Energy, Computer Hardware, Education</a:t>
            </a:r>
          </a:p>
        </p:txBody>
      </p:sp>
      <p:pic>
        <p:nvPicPr>
          <p:cNvPr id="208" name="percentage_intersection.png" descr="percentage_intersec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349" y="1668609"/>
            <a:ext cx="1282455" cy="5887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location"/>
          <p:cNvSpPr txBox="1">
            <a:spLocks noGrp="1"/>
          </p:cNvSpPr>
          <p:nvPr>
            <p:ph type="title"/>
          </p:nvPr>
        </p:nvSpPr>
        <p:spPr>
          <a:xfrm>
            <a:off x="3048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location</a:t>
            </a:r>
          </a:p>
        </p:txBody>
      </p:sp>
      <p:pic>
        <p:nvPicPr>
          <p:cNvPr id="211" name="MetroAreas 2017.png" descr="MetroAreas 20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1562100"/>
            <a:ext cx="6806530" cy="4300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metro_top10.png" descr="metro_top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3820" y="5791945"/>
            <a:ext cx="7077695" cy="4164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states_top7v2.png" descr="states_top7v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02881" y="2201479"/>
            <a:ext cx="4676369" cy="3021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406</Words>
  <Application>Microsoft Macintosh PowerPoint</Application>
  <PresentationFormat>Custom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Avenir Next</vt:lpstr>
      <vt:lpstr>Avenir Next Demi Bold</vt:lpstr>
      <vt:lpstr>Avenir Next Medium</vt:lpstr>
      <vt:lpstr>DIN Alternate</vt:lpstr>
      <vt:lpstr>DIN Condensed</vt:lpstr>
      <vt:lpstr>Helvetica</vt:lpstr>
      <vt:lpstr>Helvetica Neue</vt:lpstr>
      <vt:lpstr>New_Template7</vt:lpstr>
      <vt:lpstr>PowerPoint Presentation</vt:lpstr>
      <vt:lpstr>Background information</vt:lpstr>
      <vt:lpstr>OBJECTIVE</vt:lpstr>
      <vt:lpstr>DATASET &amp; WEB SCRAPING</vt:lpstr>
      <vt:lpstr>DATA INSIGHTS</vt:lpstr>
      <vt:lpstr>IndustrIES</vt:lpstr>
      <vt:lpstr>TOP performers</vt:lpstr>
      <vt:lpstr>Number of ComPanies</vt:lpstr>
      <vt:lpstr>location</vt:lpstr>
      <vt:lpstr>Scatter Plot</vt:lpstr>
      <vt:lpstr>IPO LIST</vt:lpstr>
      <vt:lpstr>CONCLUSIONS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</cp:revision>
  <cp:lastPrinted>2018-05-17T16:25:59Z</cp:lastPrinted>
  <dcterms:modified xsi:type="dcterms:W3CDTF">2018-05-17T17:47:33Z</dcterms:modified>
</cp:coreProperties>
</file>