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80" r:id="rId2"/>
    <p:sldId id="269" r:id="rId3"/>
    <p:sldId id="281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5C0069-FA4A-4E24-B324-4AEB7DD3831E}" type="datetime1">
              <a:rPr lang="pt-PT" smtClean="0">
                <a:latin typeface="Calibri" panose="020F0502020204030204" pitchFamily="34" charset="0"/>
              </a:rPr>
              <a:t>01/03/2023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pt-PT" smtClean="0">
                <a:latin typeface="Calibri" panose="020F0502020204030204" pitchFamily="34" charset="0"/>
              </a:rPr>
              <a:t>‹nº›</a:t>
            </a:fld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3B49413-AECD-42D1-81CD-8164087630E9}" type="datetime1">
              <a:rPr lang="pt-PT" noProof="0" smtClean="0"/>
              <a:t>01/03/2023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E05635-4EFD-4447-A451-86C57984FA89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72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04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0444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31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37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0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693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458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335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94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005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38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 useBgFill="1">
        <p:nvSpPr>
          <p:cNvPr id="13" name="Retângulo arredondado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 noProof="0"/>
              <a:t>Clique para editar o estilo do subtítulo do Modelo Global</a:t>
            </a:r>
            <a:endParaRPr kumimoji="0" lang="pt-PT" noProof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361BF4E-5AB0-4FC5-B82D-BD8604AA13F7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00C5D23-9D60-4E03-A883-5434D26FFC3C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1AB24A8-C5DB-4DC1-BC8C-AED88B182354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1ECE4E6-D610-440B-8DD1-746893B1A836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 useBgFill="1">
        <p:nvSpPr>
          <p:cNvPr id="10" name="Retângulo arredondado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87BAEB0-CF0F-462D-A02A-CF3C41A7B675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D3F1E58-0FE8-4ABC-9797-7A7A52454CEE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A8BE5F1-430B-44A9-A038-E88A9274443B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0F1F781-BA4C-4914-AEE8-2308B2BAE833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89DFDEA-866B-4A78-9EFE-EEDD514100BF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 useBgFill="1">
        <p:nvSpPr>
          <p:cNvPr id="9" name="Retângulo arredondado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Calibri" panose="020F050202020403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357515E-E595-47B7-BF7A-DF4E16B2DA43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  <a:endParaRPr kumimoji="0"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15167A3-2273-4AE9-9454-C49D2D22F7DD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 useBgFill="1">
        <p:nvSpPr>
          <p:cNvPr id="8" name="Retângulo arredondado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9FF002A5-0BAE-431A-8757-7FA45CFFC121}" type="datetime1">
              <a:rPr lang="pt-PT" noProof="0" smtClean="0"/>
              <a:t>01/03/2023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Nome da Empresa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Plano Empresarial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72" y="4936068"/>
            <a:ext cx="2629677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Plano Financeiro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Indique um plano financeiro de alto nível que defina o seu modelo financeiro e a evolução dos preços. 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Este plano deve incluir as vendas anuais e os lucros previstos para os próximos três anos.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Utilize vários diapositivos para abranger este assunto adequadamente.</a:t>
            </a:r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Requisitos dos Recursos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Faça uma lista dos requisitos para os seguintes recursos: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Funcionários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Tecnologia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Finanças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Distribuição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Promoção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Produtos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Serviços</a:t>
            </a:r>
          </a:p>
          <a:p>
            <a:pPr rtl="0"/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Riscos e Benefícios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Resuma os riscos do projeto proposto e como os mesmos serão abordados.</a:t>
            </a:r>
          </a:p>
          <a:p>
            <a:pPr rtl="0"/>
            <a:r>
              <a:rPr lang="pt-PT">
                <a:latin typeface="Calibri" panose="020F0502020204030204" pitchFamily="34" charset="0"/>
              </a:rPr>
              <a:t>Faça uma estimativa dos benefícios previstos, principalmente se tiver necessidade de financiamento.</a:t>
            </a:r>
          </a:p>
          <a:p>
            <a:pPr rtl="0"/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Problemas Principais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Curto prazo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Identifique as decisões e os problemas principais que necessitam de uma resolução imediata ou a curto prazo.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Indique as consequências do adiamento da decisão.</a:t>
            </a:r>
          </a:p>
          <a:p>
            <a:pPr rtl="0"/>
            <a:r>
              <a:rPr lang="pt-PT">
                <a:latin typeface="Calibri" panose="020F0502020204030204" pitchFamily="34" charset="0"/>
              </a:rPr>
              <a:t>Longo prazo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Identifique os problemas que necessitam de uma resolução a longo prazo.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Indique as consequências do adiamento da decisão.</a:t>
            </a:r>
          </a:p>
          <a:p>
            <a:pPr rtl="0"/>
            <a:r>
              <a:rPr lang="pt-PT">
                <a:latin typeface="Calibri" panose="020F0502020204030204" pitchFamily="34" charset="0"/>
              </a:rPr>
              <a:t>Se necessitar de financiamento, seja específico em relação aos problemas que exijam recursos financeiros para a sua resolução.</a:t>
            </a:r>
          </a:p>
        </p:txBody>
      </p:sp>
    </p:spTree>
    <p:extLst>
      <p:ext uri="{BB962C8B-B14F-4D97-AF65-F5344CB8AC3E}">
        <p14:creationId xmlns:p14="http://schemas.microsoft.com/office/powerpoint/2010/main" val="3899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Estado da Tese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55000" lnSpcReduction="20000"/>
          </a:bodyPr>
          <a:lstStyle/>
          <a:p>
            <a:pPr marL="777240" lvl="1" indent="-457200">
              <a:buFont typeface="+mj-lt"/>
              <a:buAutoNum type="arabicPeriod"/>
            </a:pPr>
            <a:endParaRPr lang="pt-PT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 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 </a:t>
            </a:r>
            <a:r>
              <a:rPr lang="pt-PT" dirty="0">
                <a:latin typeface="Calibri" panose="020F0502020204030204" pitchFamily="34" charset="0"/>
              </a:rPr>
              <a:t>Estado de arte:</a:t>
            </a:r>
          </a:p>
          <a:p>
            <a:pPr lvl="2"/>
            <a:r>
              <a:rPr lang="pt-PT" dirty="0"/>
              <a:t>Acabar</a:t>
            </a:r>
          </a:p>
          <a:p>
            <a:pPr lvl="2"/>
            <a:r>
              <a:rPr lang="pt-PT" dirty="0">
                <a:latin typeface="Calibri" panose="020F0502020204030204" pitchFamily="34" charset="0"/>
              </a:rPr>
              <a:t>Corrigir</a:t>
            </a:r>
          </a:p>
          <a:p>
            <a:pPr marL="1051560" lvl="2" indent="-457200">
              <a:buFont typeface="+mj-lt"/>
              <a:buAutoNum type="arabicPeriod"/>
            </a:pPr>
            <a:endParaRPr lang="pt-PT" dirty="0">
              <a:latin typeface="Calibri" panose="020F0502020204030204" pitchFamily="34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pt-PT" dirty="0"/>
              <a:t>Background </a:t>
            </a:r>
            <a:r>
              <a:rPr lang="pt-PT" dirty="0" err="1"/>
              <a:t>Theory</a:t>
            </a:r>
            <a:br>
              <a:rPr lang="pt-PT" b="1" dirty="0"/>
            </a:br>
            <a:r>
              <a:rPr lang="pt-PT" b="1" dirty="0"/>
              <a:t>      </a:t>
            </a:r>
            <a:r>
              <a:rPr lang="pt-PT" sz="2000" dirty="0"/>
              <a:t>Incompleto (?)</a:t>
            </a:r>
          </a:p>
          <a:p>
            <a:pPr marL="502920" indent="-457200">
              <a:buFont typeface="+mj-lt"/>
              <a:buAutoNum type="arabicPeriod"/>
            </a:pPr>
            <a:endParaRPr lang="pt-PT" sz="2000" dirty="0"/>
          </a:p>
          <a:p>
            <a:pPr marL="560070" indent="-514350">
              <a:buFont typeface="+mj-lt"/>
              <a:buAutoNum type="arabicPeriod"/>
            </a:pPr>
            <a:r>
              <a:rPr lang="en-GB" dirty="0"/>
              <a:t>Basic drone modelling and control</a:t>
            </a:r>
          </a:p>
          <a:p>
            <a:pPr lvl="2"/>
            <a:r>
              <a:rPr lang="en-GB" dirty="0"/>
              <a:t>Frame Drag compensation(?)</a:t>
            </a:r>
          </a:p>
          <a:p>
            <a:pPr marL="1051560" lvl="2" indent="-457200">
              <a:buFont typeface="+mj-lt"/>
              <a:buAutoNum type="arabicPeriod"/>
            </a:pPr>
            <a:endParaRPr lang="en-GB" dirty="0"/>
          </a:p>
          <a:p>
            <a:pPr marL="560070" indent="-514350"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 Basic drone modelling and control</a:t>
            </a:r>
          </a:p>
          <a:p>
            <a:pPr lvl="2"/>
            <a:r>
              <a:rPr lang="pt-PT" dirty="0"/>
              <a:t>Estudo da função (Acabar)</a:t>
            </a:r>
          </a:p>
          <a:p>
            <a:pPr marL="1051560" lvl="2" indent="-457200">
              <a:buFont typeface="+mj-lt"/>
              <a:buAutoNum type="arabicPeriod"/>
            </a:pPr>
            <a:endParaRPr lang="pt-PT" dirty="0"/>
          </a:p>
          <a:p>
            <a:pPr marL="560070" indent="-514350">
              <a:buFont typeface="+mj-lt"/>
              <a:buAutoNum type="arabicPeriod"/>
            </a:pPr>
            <a:r>
              <a:rPr lang="pt-PT" dirty="0" err="1"/>
              <a:t>Simulation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discussion</a:t>
            </a:r>
            <a:endParaRPr lang="pt-PT" dirty="0"/>
          </a:p>
          <a:p>
            <a:pPr lvl="2"/>
            <a:r>
              <a:rPr lang="pt-PT" dirty="0"/>
              <a:t>Simulações</a:t>
            </a:r>
          </a:p>
          <a:p>
            <a:pPr marL="560070" indent="-514350">
              <a:buFont typeface="+mj-lt"/>
              <a:buAutoNum type="arabicPeriod"/>
            </a:pPr>
            <a:r>
              <a:rPr lang="pt-PT" dirty="0" err="1"/>
              <a:t>Conclusions</a:t>
            </a:r>
            <a:endParaRPr lang="pt-PT" dirty="0"/>
          </a:p>
          <a:p>
            <a:pPr lvl="2"/>
            <a:r>
              <a:rPr lang="pt-PT" dirty="0"/>
              <a:t>  Acabar corpo e future </a:t>
            </a:r>
            <a:r>
              <a:rPr lang="pt-PT" dirty="0" err="1"/>
              <a:t>work</a:t>
            </a:r>
            <a:br>
              <a:rPr lang="pt-PT" b="1" dirty="0"/>
            </a:br>
            <a:r>
              <a:rPr lang="pt-PT" b="1" dirty="0"/>
              <a:t>	</a:t>
            </a:r>
            <a:r>
              <a:rPr lang="pt-PT" b="1" dirty="0">
                <a:latin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05874-9CA2-AAA0-2631-D49655BA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CA22D2-0034-E8B8-A3C9-CFD98570B0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04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A Equipa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Indique o nome do CEO e dos responsáveis por cargos de gestão.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Inclua realizações anteriores para mostrar que são pessoas com experiência comprovada.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Resuma o número de anos de experiência neste domínio.</a:t>
            </a: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Resumo do Mercado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Resuma o seu mercado no passado, presente e futuro.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Indique as alterações ao nível de quotas de mercado, liderança, intervenientes, mudanças no mercado, custos, preços ou concorrência que proporcionam oportunidades para o êxito da sua empresa.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Oportunidades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Identifique os problemas e as oportunidades.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Indique os problemas ao nível do consumidor e defina a natureza das oportunidades de produtos/serviços que são criadas por esses problemas.</a:t>
            </a:r>
          </a:p>
          <a:p>
            <a:pPr rtl="0"/>
            <a:endParaRPr lang="pt-P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Conceito da Empresa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Resuma a tecnologia, o conceito e a estratégia principais nos quais a sua empresa se baseia.</a:t>
            </a:r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Concorrência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Resuma a concorrência.</a:t>
            </a:r>
          </a:p>
          <a:p>
            <a:pPr rtl="0"/>
            <a:r>
              <a:rPr lang="pt-PT">
                <a:latin typeface="Calibri" panose="020F0502020204030204" pitchFamily="34" charset="0"/>
              </a:rPr>
              <a:t>Destaque as vantagens da sua empresa em relação à concorrência.</a:t>
            </a:r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>
                <a:latin typeface="Cambria" panose="02040503050406030204" pitchFamily="18" charset="0"/>
              </a:rPr>
              <a:t>Metas e Objetivos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Faça uma lista das metas dos próximos cinco anos.</a:t>
            </a:r>
          </a:p>
          <a:p>
            <a:pPr rtl="0"/>
            <a:r>
              <a:rPr lang="pt-PT">
                <a:latin typeface="Calibri" panose="020F0502020204030204" pitchFamily="34" charset="0"/>
              </a:rPr>
              <a:t>Indique objetivos específicos e mensuráveis para alcançar as metas dos próximos cinco anos.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Faça uma lista dos objetivos de quotas de mercado.</a:t>
            </a:r>
          </a:p>
          <a:p>
            <a:pPr lvl="1" rtl="0"/>
            <a:r>
              <a:rPr lang="pt-PT">
                <a:latin typeface="Calibri" panose="020F0502020204030204" pitchFamily="34" charset="0"/>
              </a:rPr>
              <a:t>Faça uma lista dos objetivos de rendimento/rentabilidade.</a:t>
            </a:r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o plano empresarial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9_TF03460662" id="{4DF9B63F-32AB-4646-9E4D-A330B207CC13}" vid="{935718E4-6BB0-4DE1-90AA-4018210A261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empresarial</Template>
  <TotalTime>371</TotalTime>
  <Words>442</Words>
  <Application>Microsoft Office PowerPoint</Application>
  <PresentationFormat>Ecrã Panorâmico</PresentationFormat>
  <Paragraphs>77</Paragraphs>
  <Slides>13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Wingdings 2</vt:lpstr>
      <vt:lpstr>Apresentação do plano empresarial</vt:lpstr>
      <vt:lpstr>Nome da Empresa</vt:lpstr>
      <vt:lpstr>Estado da Tese</vt:lpstr>
      <vt:lpstr>Apresentação do PowerPoint</vt:lpstr>
      <vt:lpstr>A Equipa</vt:lpstr>
      <vt:lpstr>Resumo do Mercado</vt:lpstr>
      <vt:lpstr>Oportunidades</vt:lpstr>
      <vt:lpstr>Conceito da Empresa</vt:lpstr>
      <vt:lpstr>Concorrência</vt:lpstr>
      <vt:lpstr>Metas e Objetivos</vt:lpstr>
      <vt:lpstr>Plano Financeiro</vt:lpstr>
      <vt:lpstr>Requisitos dos Recursos</vt:lpstr>
      <vt:lpstr>Riscos e Benefícios</vt:lpstr>
      <vt:lpstr>Problemas Principais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Empresa</dc:title>
  <dc:creator>salvas pronto</dc:creator>
  <cp:lastModifiedBy>salvas pronto</cp:lastModifiedBy>
  <cp:revision>2</cp:revision>
  <dcterms:created xsi:type="dcterms:W3CDTF">2023-03-01T15:42:35Z</dcterms:created>
  <dcterms:modified xsi:type="dcterms:W3CDTF">2023-03-01T21:54:08Z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