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0" r:id="rId2"/>
    <p:sldId id="269" r:id="rId3"/>
    <p:sldId id="270" r:id="rId4"/>
    <p:sldId id="281" r:id="rId5"/>
    <p:sldId id="284" r:id="rId6"/>
    <p:sldId id="288" r:id="rId7"/>
    <p:sldId id="271" r:id="rId8"/>
    <p:sldId id="282" r:id="rId9"/>
    <p:sldId id="285" r:id="rId10"/>
    <p:sldId id="286" r:id="rId11"/>
    <p:sldId id="287" r:id="rId12"/>
    <p:sldId id="283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5702" y="-3792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5C0069-FA4A-4E24-B324-4AEB7DD3831E}" type="datetime1">
              <a:rPr lang="pt-PT" smtClean="0">
                <a:latin typeface="Calibri" panose="020F0502020204030204" pitchFamily="34" charset="0"/>
              </a:rPr>
              <a:t>20/02/2024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pt-PT" smtClean="0">
                <a:latin typeface="Calibri" panose="020F0502020204030204" pitchFamily="34" charset="0"/>
              </a:rPr>
              <a:t>‹nº›</a:t>
            </a:fld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3B49413-AECD-42D1-81CD-8164087630E9}" type="datetime1">
              <a:rPr lang="pt-PT" noProof="0" smtClean="0"/>
              <a:t>20/02/2024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E05635-4EFD-4447-A451-86C57984FA89}" type="slidenum">
              <a:rPr lang="pt-PT" noProof="0" smtClean="0"/>
              <a:pPr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72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5E471-1F14-5664-E224-84EF494F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CE21B4C-5389-6A65-00EA-D10C2F42E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589B8BC-AA4C-7FDA-7EDB-275C0ED28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3F6A31-FAF0-3DBF-E064-9127D5FC9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72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63F45-4ED2-396F-160C-42DF252C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9AC9005-C318-B178-B49A-3197F34B1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F813E12-19EC-9F2E-E425-A4F793B8C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1A585D-BC8F-8649-9361-D3894C5F7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587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37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0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09007-D5FB-1A70-3AA1-1D1E08CCB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517C80A-3077-DAA3-B321-FEB26D3F2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CA70DCA-5E06-C0F0-EDFB-8DCEB11CC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4A05B9-58E9-092F-6C95-2B924BCBA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9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89A8E-D608-A126-29F6-0B5B0BCA1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8655A50-22A1-15F7-27AE-244124E62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F4A6704-972C-E15C-9572-5F145404C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F7E708-935F-1A92-D7FB-81A8658C2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105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693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98B2-F77D-7584-48CA-9A22150E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9C1E1F8-09C4-4030-B888-B7F783A2B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DB62AD5-351A-CAB7-C192-4F71D0621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CD49F6-8664-1C82-EF76-DC42E6F68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078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00813-5A69-FB04-2631-B211C9A6A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2D5EED99-89C1-6A90-D181-FA3CB462B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BB1D04F-4023-F0F6-E305-AF208AD77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0293C8-19A7-1E96-CEA6-AC07C149D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808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1ACC-C30B-3A3E-402A-C951AF0B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E5A2CFB-D5ED-90A6-BDF6-E99F5A59D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3B0D93D-4FCC-24C0-4D06-DBE51293F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FDDC59-4788-55EE-C201-BCC36916B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562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13" name="Retângulo arredondado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 noProof="0"/>
              <a:t>Clique para editar o estilo do subtítulo do Modelo Global</a:t>
            </a:r>
            <a:endParaRPr kumimoji="0" lang="pt-PT" noProof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361BF4E-5AB0-4FC5-B82D-BD8604AA13F7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0C5D23-9D60-4E03-A883-5434D26FFC3C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1AB24A8-C5DB-4DC1-BC8C-AED88B182354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1ECE4E6-D610-440B-8DD1-746893B1A836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10" name="Retângulo arredondado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87BAEB0-CF0F-462D-A02A-CF3C41A7B675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D3F1E58-0FE8-4ABC-9797-7A7A52454CEE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A8BE5F1-430B-44A9-A038-E88A9274443B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F1F781-BA4C-4914-AEE8-2308B2BAE833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89DFDEA-866B-4A78-9EFE-EEDD514100BF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9" name="Retângulo arredondado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Calibri" panose="020F050202020403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357515E-E595-47B7-BF7A-DF4E16B2DA43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  <a:endParaRPr kumimoji="0"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15167A3-2273-4AE9-9454-C49D2D22F7DD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 useBgFill="1">
        <p:nvSpPr>
          <p:cNvPr id="8" name="Retângulo arredondado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>
              <a:latin typeface="Calibri" panose="020F0502020204030204" pitchFamily="34" charset="0"/>
            </a:endParaRPr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9FF002A5-0BAE-431A-8757-7FA45CFFC121}" type="datetime1">
              <a:rPr lang="pt-PT" noProof="0" smtClean="0"/>
              <a:t>20/02/2024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>
                <a:latin typeface="Cambria" panose="02040503050406030204" pitchFamily="18" charset="0"/>
              </a:rPr>
              <a:t>Integration and control of a shuttle drone for cooperative and non-cooperative capture</a:t>
            </a:r>
            <a:endParaRPr lang="pt-PT" dirty="0">
              <a:latin typeface="Cambria" panose="020405030504060302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>
                <a:latin typeface="Calibri" panose="020F0502020204030204" pitchFamily="34" charset="0"/>
              </a:rPr>
              <a:t>Versão 19-02-2024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48799FA0-3732-FE48-8127-1659E6489C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59">
        <p:fade/>
      </p:transition>
    </mc:Choice>
    <mc:Fallback>
      <p:transition spd="med" advTm="8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79DFB-0180-B588-7E0D-34CEECE5E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2CD7048-F76E-EE1A-CC61-861CE17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(Simulações)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48C2887D-8151-1EFC-FD6A-DB9750A9E4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Simulação para dist</a:t>
            </a:r>
            <a:r>
              <a:rPr lang="pt-PT" dirty="0"/>
              <a:t>ância de 0.40 m (superior a 2 x raio)</a:t>
            </a:r>
          </a:p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542938-29FC-1A73-5968-9386B8A4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18220"/>
            <a:ext cx="4054191" cy="30482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8C06D2-F15F-8E3E-23C7-4D187031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90" y="2118220"/>
            <a:ext cx="4153260" cy="3139712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445FAE32-522F-F6DF-4D49-05938DCE2D7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0080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FC03-60AD-3A28-E312-D53FE3336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8D7CFF4-AAEA-AB7D-59C8-6DD63AD9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(Simulações)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7D9149D7-485E-3D0C-08FB-C34E6597FE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Simulação para dist</a:t>
            </a:r>
            <a:r>
              <a:rPr lang="pt-PT" dirty="0"/>
              <a:t>ância de 0.40 m (superior a 2 x raio)</a:t>
            </a:r>
          </a:p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397504-F209-EAB9-5454-F0C42F22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67" y="2076311"/>
            <a:ext cx="3977985" cy="32082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63C79E-D705-AA5C-7D9E-F61F5981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18" y="2076311"/>
            <a:ext cx="4153260" cy="308636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C01AB105-BC45-78FC-7D58-337023DE4BF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804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839F6-6181-ED2C-E8F1-A555CF50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75032D-7825-8CE5-B350-EAB2616A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(Simulações)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7DF5C9D9-4A4C-3EDD-994B-16760FA25A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1DB2934-113E-0448-06B0-86C1483BD94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0369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Estado da Tese (com o que falta)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633276" cy="5135562"/>
          </a:xfrm>
        </p:spPr>
        <p:txBody>
          <a:bodyPr rtlCol="0">
            <a:normAutofit fontScale="92500" lnSpcReduction="10000"/>
          </a:bodyPr>
          <a:lstStyle/>
          <a:p>
            <a:pPr marL="777240" lvl="1" indent="-457200">
              <a:buFont typeface="+mj-lt"/>
              <a:buAutoNum type="arabicPeriod"/>
            </a:pPr>
            <a:endParaRPr lang="pt-PT" sz="70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sz="1800" dirty="0"/>
              <a:t> 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1800" dirty="0"/>
              <a:t> </a:t>
            </a:r>
            <a:r>
              <a:rPr lang="pt-PT" sz="1800" dirty="0">
                <a:latin typeface="Calibri" panose="020F0502020204030204" pitchFamily="34" charset="0"/>
              </a:rPr>
              <a:t>Estado de arte:</a:t>
            </a:r>
          </a:p>
          <a:p>
            <a:pPr lvl="2"/>
            <a:r>
              <a:rPr lang="pt-PT" sz="1100" dirty="0"/>
              <a:t>Acabar</a:t>
            </a:r>
          </a:p>
          <a:p>
            <a:pPr lvl="2"/>
            <a:r>
              <a:rPr lang="pt-PT" sz="1100" dirty="0">
                <a:latin typeface="Calibri" panose="020F0502020204030204" pitchFamily="34" charset="0"/>
              </a:rPr>
              <a:t>Corrigir</a:t>
            </a:r>
          </a:p>
          <a:p>
            <a:pPr marL="1051560" lvl="2" indent="-457200">
              <a:buFont typeface="+mj-lt"/>
              <a:buAutoNum type="arabicPeriod"/>
            </a:pPr>
            <a:endParaRPr lang="pt-PT" sz="1100" dirty="0">
              <a:latin typeface="Calibri" panose="020F0502020204030204" pitchFamily="34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pt-PT" sz="1800" dirty="0"/>
              <a:t>Background </a:t>
            </a:r>
            <a:r>
              <a:rPr lang="pt-PT" sz="1800" dirty="0" err="1"/>
              <a:t>Theory</a:t>
            </a:r>
            <a:endParaRPr lang="pt-PT" sz="1800" dirty="0"/>
          </a:p>
          <a:p>
            <a:pPr lvl="2"/>
            <a:r>
              <a:rPr lang="pt-PT" sz="1100" dirty="0"/>
              <a:t>Corrigir imagens</a:t>
            </a:r>
            <a:br>
              <a:rPr lang="pt-PT" sz="1100" b="1" dirty="0"/>
            </a:br>
            <a:r>
              <a:rPr lang="pt-PT" sz="1100" b="1" dirty="0"/>
              <a:t>      </a:t>
            </a:r>
            <a:endParaRPr lang="pt-PT" sz="1000" dirty="0"/>
          </a:p>
          <a:p>
            <a:pPr marL="560070" indent="-514350">
              <a:buFont typeface="+mj-lt"/>
              <a:buAutoNum type="arabicPeriod"/>
            </a:pPr>
            <a:r>
              <a:rPr lang="en-GB" sz="1800" dirty="0"/>
              <a:t>Basic drone modelling and control</a:t>
            </a:r>
          </a:p>
          <a:p>
            <a:pPr marL="1051560" lvl="2" indent="-457200">
              <a:buFont typeface="+mj-lt"/>
              <a:buAutoNum type="arabicPeriod"/>
            </a:pPr>
            <a:endParaRPr lang="en-GB" sz="1100" dirty="0"/>
          </a:p>
          <a:p>
            <a:pPr marL="560070" indent="-514350">
              <a:buFont typeface="+mj-lt"/>
              <a:buAutoNum type="arabicPeriod"/>
            </a:pPr>
            <a:r>
              <a:rPr lang="en-GB" sz="1800" b="0" i="0" dirty="0">
                <a:effectLst/>
                <a:latin typeface="+mn-lt"/>
              </a:rPr>
              <a:t> Aerodynamics modelling and control</a:t>
            </a:r>
          </a:p>
          <a:p>
            <a:pPr lvl="2"/>
            <a:r>
              <a:rPr lang="pt-PT" sz="1100" dirty="0"/>
              <a:t>Estudo da função de </a:t>
            </a:r>
            <a:r>
              <a:rPr lang="pt-PT" sz="1100" dirty="0" err="1"/>
              <a:t>downwash</a:t>
            </a:r>
            <a:r>
              <a:rPr lang="pt-PT" sz="1100" dirty="0"/>
              <a:t> (2D e 3D)</a:t>
            </a:r>
          </a:p>
          <a:p>
            <a:pPr lvl="2"/>
            <a:r>
              <a:rPr lang="pt-PT" sz="1100" dirty="0" err="1"/>
              <a:t>Downwash</a:t>
            </a:r>
            <a:r>
              <a:rPr lang="pt-PT" sz="1100" dirty="0"/>
              <a:t> para </a:t>
            </a:r>
            <a:r>
              <a:rPr lang="pt-PT" sz="1100" dirty="0" err="1"/>
              <a:t>forward</a:t>
            </a:r>
            <a:r>
              <a:rPr lang="pt-PT" sz="1100" dirty="0"/>
              <a:t> </a:t>
            </a:r>
            <a:r>
              <a:rPr lang="pt-PT" sz="1100" dirty="0" err="1"/>
              <a:t>flight</a:t>
            </a:r>
            <a:endParaRPr lang="pt-PT" sz="1100" dirty="0"/>
          </a:p>
          <a:p>
            <a:pPr marL="1051560" lvl="2" indent="-457200">
              <a:buFont typeface="+mj-lt"/>
              <a:buAutoNum type="arabicPeriod"/>
            </a:pPr>
            <a:endParaRPr lang="pt-PT" sz="1100" dirty="0"/>
          </a:p>
          <a:p>
            <a:pPr marL="560070" indent="-514350">
              <a:buFont typeface="+mj-lt"/>
              <a:buAutoNum type="arabicPeriod"/>
            </a:pPr>
            <a:r>
              <a:rPr lang="pt-PT" sz="1800" dirty="0" err="1"/>
              <a:t>Simulation</a:t>
            </a:r>
            <a:r>
              <a:rPr lang="pt-PT" sz="1800" dirty="0"/>
              <a:t> </a:t>
            </a:r>
            <a:r>
              <a:rPr lang="pt-PT" sz="1800" dirty="0" err="1"/>
              <a:t>results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discussion</a:t>
            </a:r>
            <a:endParaRPr lang="pt-PT" sz="1800" dirty="0"/>
          </a:p>
          <a:p>
            <a:pPr lvl="2"/>
            <a:r>
              <a:rPr lang="pt-PT" sz="1100" dirty="0" err="1"/>
              <a:t>Simulacao</a:t>
            </a:r>
            <a:r>
              <a:rPr lang="pt-PT" sz="1100" dirty="0"/>
              <a:t> comparativa dos quatro cenários</a:t>
            </a:r>
          </a:p>
          <a:p>
            <a:pPr lvl="2"/>
            <a:r>
              <a:rPr lang="pt-PT" sz="1100" dirty="0"/>
              <a:t>Simulações de </a:t>
            </a:r>
            <a:r>
              <a:rPr lang="pt-PT" sz="1100" dirty="0" err="1"/>
              <a:t>downwash</a:t>
            </a:r>
            <a:endParaRPr lang="pt-PT" sz="1100" dirty="0"/>
          </a:p>
          <a:p>
            <a:pPr lvl="2"/>
            <a:r>
              <a:rPr lang="pt-PT" sz="1100" dirty="0" err="1"/>
              <a:t>Discussao</a:t>
            </a:r>
            <a:endParaRPr lang="pt-PT" sz="1100" dirty="0"/>
          </a:p>
          <a:p>
            <a:pPr marL="560070" indent="-514350">
              <a:buFont typeface="+mj-lt"/>
              <a:buAutoNum type="arabicPeriod"/>
            </a:pPr>
            <a:r>
              <a:rPr lang="pt-PT" sz="1800" dirty="0" err="1"/>
              <a:t>Conclusions</a:t>
            </a:r>
            <a:endParaRPr lang="pt-PT" sz="1800" dirty="0"/>
          </a:p>
          <a:p>
            <a:pPr lvl="2"/>
            <a:r>
              <a:rPr lang="pt-PT" sz="1100" dirty="0"/>
              <a:t>  Acabar</a:t>
            </a:r>
            <a:br>
              <a:rPr lang="pt-PT" sz="700" b="1" dirty="0"/>
            </a:br>
            <a:r>
              <a:rPr lang="pt-PT" sz="700" b="1" dirty="0"/>
              <a:t>	</a:t>
            </a:r>
            <a:r>
              <a:rPr lang="pt-PT" sz="700" b="1" dirty="0">
                <a:latin typeface="Calibri" panose="020F0502020204030204" pitchFamily="34" charset="0"/>
              </a:rPr>
              <a:t>			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A008B28-8FB7-CD9C-DA3C-1C3815FBB13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/>
              <a:t> (Código)</a:t>
            </a:r>
            <a:endParaRPr lang="pt-PT" dirty="0">
              <a:latin typeface="Cambria" panose="020405030504060302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2D9E79-8EAE-CE11-A2E6-FCA2946C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31" y="1954437"/>
            <a:ext cx="4012727" cy="34215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B5D7F95-C53B-1771-2F31-C6128B8A6322}"/>
              </a:ext>
            </a:extLst>
          </p:cNvPr>
          <p:cNvSpPr txBox="1"/>
          <p:nvPr/>
        </p:nvSpPr>
        <p:spPr>
          <a:xfrm>
            <a:off x="1760220" y="1564124"/>
            <a:ext cx="19050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/>
              <a:t>controlador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FE40FC-F622-E3A3-2358-DB92CADADCBA}"/>
              </a:ext>
            </a:extLst>
          </p:cNvPr>
          <p:cNvSpPr txBox="1"/>
          <p:nvPr/>
        </p:nvSpPr>
        <p:spPr>
          <a:xfrm>
            <a:off x="6964525" y="1496944"/>
            <a:ext cx="19050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/>
              <a:t>modelo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7A30CE-39CF-F352-293D-6FB7B20A9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76" y="1933456"/>
            <a:ext cx="4250827" cy="4716672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F6DA27A4-4606-B7D4-259A-9D31A342F12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05874-9CA2-AAA0-2631-D49655BA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Downwash (Como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pensado</a:t>
            </a:r>
            <a:r>
              <a:rPr lang="en-GB" dirty="0"/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879F5B-CD64-AB28-C33B-6CBB48511752}"/>
              </a:ext>
            </a:extLst>
          </p:cNvPr>
          <p:cNvSpPr/>
          <p:nvPr/>
        </p:nvSpPr>
        <p:spPr>
          <a:xfrm>
            <a:off x="2236237" y="1833466"/>
            <a:ext cx="2895600" cy="153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dirty="0"/>
              <a:t>…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dirty="0"/>
              <a:t>Controlador_1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75A042-34C6-7031-7D2A-B879F5FF2432}"/>
              </a:ext>
            </a:extLst>
          </p:cNvPr>
          <p:cNvSpPr/>
          <p:nvPr/>
        </p:nvSpPr>
        <p:spPr>
          <a:xfrm>
            <a:off x="2236237" y="4766389"/>
            <a:ext cx="2895600" cy="153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sz="1200" dirty="0"/>
              <a:t>(para já, não há compensação para a o </a:t>
            </a:r>
            <a:r>
              <a:rPr lang="pt-PT" sz="1200" dirty="0" err="1"/>
              <a:t>downwash</a:t>
            </a:r>
            <a:r>
              <a:rPr lang="pt-PT" sz="1200" dirty="0"/>
              <a:t>, sendo que a velocidade do mesmo é incorporada no </a:t>
            </a:r>
            <a:r>
              <a:rPr lang="pt-PT" sz="1200" dirty="0" err="1"/>
              <a:t>v_air</a:t>
            </a:r>
            <a:r>
              <a:rPr lang="pt-PT" sz="1200" dirty="0"/>
              <a:t> diretamente do </a:t>
            </a:r>
            <a:r>
              <a:rPr lang="pt-PT" sz="1200" dirty="0" err="1"/>
              <a:t>drone</a:t>
            </a:r>
            <a:r>
              <a:rPr lang="pt-PT" sz="1200" dirty="0"/>
              <a:t> 2)</a:t>
            </a:r>
          </a:p>
          <a:p>
            <a:pPr algn="ctr"/>
            <a:endParaRPr lang="pt-PT" dirty="0"/>
          </a:p>
          <a:p>
            <a:pPr algn="ctr"/>
            <a:r>
              <a:rPr lang="pt-PT" dirty="0"/>
              <a:t>Controlador_2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143997-42C3-0E74-3265-1F14BB7EBDB9}"/>
              </a:ext>
            </a:extLst>
          </p:cNvPr>
          <p:cNvSpPr/>
          <p:nvPr/>
        </p:nvSpPr>
        <p:spPr>
          <a:xfrm>
            <a:off x="6718042" y="1833466"/>
            <a:ext cx="2895600" cy="153022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r>
              <a:rPr lang="pt-PT" sz="1400" dirty="0"/>
              <a:t>(tendo a condição em conta)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dirty="0"/>
              <a:t>Modelo_drone_1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7E650C-2727-A058-323A-3E4345C9A6AB}"/>
              </a:ext>
            </a:extLst>
          </p:cNvPr>
          <p:cNvSpPr/>
          <p:nvPr/>
        </p:nvSpPr>
        <p:spPr>
          <a:xfrm>
            <a:off x="6718042" y="4766389"/>
            <a:ext cx="2895600" cy="153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dirty="0"/>
              <a:t>…</a:t>
            </a:r>
          </a:p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dirty="0"/>
              <a:t>Modelo_drone_2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050F53B4-D804-0071-BF28-B3D81190A747}"/>
              </a:ext>
            </a:extLst>
          </p:cNvPr>
          <p:cNvCxnSpPr>
            <a:cxnSpLocks/>
          </p:cNvCxnSpPr>
          <p:nvPr/>
        </p:nvCxnSpPr>
        <p:spPr>
          <a:xfrm>
            <a:off x="9613642" y="2939143"/>
            <a:ext cx="132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A9F250A3-1419-90F0-72C8-73FFA07D24FC}"/>
              </a:ext>
            </a:extLst>
          </p:cNvPr>
          <p:cNvCxnSpPr>
            <a:cxnSpLocks/>
          </p:cNvCxnSpPr>
          <p:nvPr/>
        </p:nvCxnSpPr>
        <p:spPr>
          <a:xfrm>
            <a:off x="10935478" y="2939143"/>
            <a:ext cx="0" cy="121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A8D0B86A-0EA3-3001-7AA0-EE2CB0DC3B45}"/>
              </a:ext>
            </a:extLst>
          </p:cNvPr>
          <p:cNvCxnSpPr>
            <a:cxnSpLocks/>
          </p:cNvCxnSpPr>
          <p:nvPr/>
        </p:nvCxnSpPr>
        <p:spPr>
          <a:xfrm flipH="1">
            <a:off x="6370014" y="4152122"/>
            <a:ext cx="4565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CE6B7B52-4E6E-6F09-369C-00A4AD0F6662}"/>
              </a:ext>
            </a:extLst>
          </p:cNvPr>
          <p:cNvCxnSpPr>
            <a:cxnSpLocks/>
          </p:cNvCxnSpPr>
          <p:nvPr/>
        </p:nvCxnSpPr>
        <p:spPr>
          <a:xfrm>
            <a:off x="6370014" y="4152122"/>
            <a:ext cx="0" cy="1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0E7B67BC-A1F3-5989-3407-901A8AADEE6A}"/>
              </a:ext>
            </a:extLst>
          </p:cNvPr>
          <p:cNvCxnSpPr>
            <a:cxnSpLocks/>
          </p:cNvCxnSpPr>
          <p:nvPr/>
        </p:nvCxnSpPr>
        <p:spPr>
          <a:xfrm flipH="1">
            <a:off x="6370014" y="5309118"/>
            <a:ext cx="357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D7146F00-7790-2D1B-AE68-6E9B4A055372}"/>
              </a:ext>
            </a:extLst>
          </p:cNvPr>
          <p:cNvCxnSpPr>
            <a:cxnSpLocks/>
          </p:cNvCxnSpPr>
          <p:nvPr/>
        </p:nvCxnSpPr>
        <p:spPr>
          <a:xfrm>
            <a:off x="5131836" y="5725807"/>
            <a:ext cx="1586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F8C646A8-FAC0-1F77-1E31-E209626B45EA}"/>
              </a:ext>
            </a:extLst>
          </p:cNvPr>
          <p:cNvCxnSpPr>
            <a:cxnSpLocks/>
          </p:cNvCxnSpPr>
          <p:nvPr/>
        </p:nvCxnSpPr>
        <p:spPr>
          <a:xfrm>
            <a:off x="5131836" y="2261118"/>
            <a:ext cx="1586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0D04FA-C629-7441-30EB-4CD830E42864}"/>
              </a:ext>
            </a:extLst>
          </p:cNvPr>
          <p:cNvSpPr txBox="1"/>
          <p:nvPr/>
        </p:nvSpPr>
        <p:spPr>
          <a:xfrm>
            <a:off x="466919" y="5419055"/>
            <a:ext cx="102143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sz="2800" dirty="0"/>
              <a:t>ID = 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CF660B-F777-21CE-B648-0E61FC3202CF}"/>
              </a:ext>
            </a:extLst>
          </p:cNvPr>
          <p:cNvSpPr txBox="1"/>
          <p:nvPr/>
        </p:nvSpPr>
        <p:spPr>
          <a:xfrm>
            <a:off x="434383" y="2463892"/>
            <a:ext cx="108650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sz="2800" dirty="0"/>
              <a:t>ID =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D1ECA02-CE0F-AE23-B0D1-8E7BDC5B8FD1}"/>
              </a:ext>
            </a:extLst>
          </p:cNvPr>
          <p:cNvSpPr txBox="1"/>
          <p:nvPr/>
        </p:nvSpPr>
        <p:spPr>
          <a:xfrm>
            <a:off x="5308961" y="1798561"/>
            <a:ext cx="107644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/>
              <a:t>T_1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37079A1-F183-106F-570C-9C9E2D2BBFDE}"/>
              </a:ext>
            </a:extLst>
          </p:cNvPr>
          <p:cNvSpPr txBox="1"/>
          <p:nvPr/>
        </p:nvSpPr>
        <p:spPr>
          <a:xfrm>
            <a:off x="5386715" y="5823093"/>
            <a:ext cx="107644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/>
              <a:t>T_2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B8514899-7C55-5DDD-DAF6-EC7555EE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74" y="2454552"/>
            <a:ext cx="2157780" cy="54730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826E6AE-21ED-51CD-345B-B92E36A9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47" y="4981924"/>
            <a:ext cx="2563989" cy="27276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606BF74-DAFF-8D1E-6DF0-E9739350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17" y="5036353"/>
            <a:ext cx="2563989" cy="272765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9FD54A6-3F4A-A285-126D-9F3D81D10535}"/>
              </a:ext>
            </a:extLst>
          </p:cNvPr>
          <p:cNvSpPr txBox="1"/>
          <p:nvPr/>
        </p:nvSpPr>
        <p:spPr>
          <a:xfrm>
            <a:off x="7086951" y="2966813"/>
            <a:ext cx="215778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sz="1200" dirty="0"/>
              <a:t>(k = 0.80 e h = 0.36)</a:t>
            </a:r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59A13640-F9E1-9E69-264F-3809E32938E3}"/>
              </a:ext>
            </a:extLst>
          </p:cNvPr>
          <p:cNvCxnSpPr>
            <a:cxnSpLocks/>
          </p:cNvCxnSpPr>
          <p:nvPr/>
        </p:nvCxnSpPr>
        <p:spPr>
          <a:xfrm flipH="1">
            <a:off x="1874214" y="4152122"/>
            <a:ext cx="4511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51034E76-C2EF-B6B0-8ED1-78ECD6935DE4}"/>
              </a:ext>
            </a:extLst>
          </p:cNvPr>
          <p:cNvCxnSpPr>
            <a:cxnSpLocks/>
          </p:cNvCxnSpPr>
          <p:nvPr/>
        </p:nvCxnSpPr>
        <p:spPr>
          <a:xfrm>
            <a:off x="1874214" y="4152122"/>
            <a:ext cx="0" cy="1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642A507E-818C-9800-89FC-6918DED32493}"/>
              </a:ext>
            </a:extLst>
          </p:cNvPr>
          <p:cNvCxnSpPr>
            <a:cxnSpLocks/>
          </p:cNvCxnSpPr>
          <p:nvPr/>
        </p:nvCxnSpPr>
        <p:spPr>
          <a:xfrm flipH="1">
            <a:off x="1874214" y="5309118"/>
            <a:ext cx="357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B0CAA0F-DE63-A4BB-2EBE-E8AF2FD8F250}"/>
              </a:ext>
            </a:extLst>
          </p:cNvPr>
          <p:cNvSpPr txBox="1"/>
          <p:nvPr/>
        </p:nvSpPr>
        <p:spPr>
          <a:xfrm>
            <a:off x="5591157" y="3833898"/>
            <a:ext cx="15577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 err="1"/>
              <a:t>dw</a:t>
            </a:r>
            <a:r>
              <a:rPr lang="pt-PT" dirty="0"/>
              <a:t> = </a:t>
            </a:r>
            <a:r>
              <a:rPr lang="pt-PT" dirty="0" err="1"/>
              <a:t>Vc</a:t>
            </a:r>
            <a:endParaRPr lang="pt-PT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B3EAC-C247-6E8E-35F1-3AC27B793DAC}"/>
              </a:ext>
            </a:extLst>
          </p:cNvPr>
          <p:cNvSpPr txBox="1"/>
          <p:nvPr/>
        </p:nvSpPr>
        <p:spPr>
          <a:xfrm>
            <a:off x="1219200" y="4701539"/>
            <a:ext cx="48920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dirty="0" err="1"/>
              <a:t>dw</a:t>
            </a:r>
            <a:endParaRPr lang="pt-PT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3336B13-C95D-E0EF-F440-0A4D622BF48B}"/>
              </a:ext>
            </a:extLst>
          </p:cNvPr>
          <p:cNvSpPr txBox="1"/>
          <p:nvPr/>
        </p:nvSpPr>
        <p:spPr>
          <a:xfrm>
            <a:off x="5680335" y="4754299"/>
            <a:ext cx="48920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dirty="0" err="1"/>
              <a:t>dw</a:t>
            </a:r>
            <a:endParaRPr lang="pt-PT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FF55241-6C44-3EAB-D699-E2870A41FA62}"/>
              </a:ext>
            </a:extLst>
          </p:cNvPr>
          <p:cNvSpPr txBox="1"/>
          <p:nvPr/>
        </p:nvSpPr>
        <p:spPr>
          <a:xfrm>
            <a:off x="9634480" y="2582743"/>
            <a:ext cx="4267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dirty="0" err="1"/>
              <a:t>Vc</a:t>
            </a:r>
            <a:endParaRPr lang="pt-PT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9607661-3D87-C775-CC9A-8EC32E6DBB9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0804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D394F-AC00-4B2F-4673-9D8DAA63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385BB3-BFDC-B22E-2953-27FA34E5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(Estudo da função )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9F59B3F3-A0EE-3E89-6C2D-B38D499954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79219" y="1657632"/>
            <a:ext cx="5661363" cy="4305672"/>
          </a:xfr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2624B86-9115-2176-278E-BDC740439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020" y="1611907"/>
            <a:ext cx="3924640" cy="4351397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E3816A8B-03A8-9450-0C92-D8BF19C0FF1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844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9584D-84B7-63AD-036C-0657DBC8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F43DE5-D2E7-0410-BC45-A02FB3F9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(Estudo da função - prático)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D9EBEFD8-25A0-4552-BBB1-2B7E2631AC6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B880C-70CC-C2FC-2515-E246007D0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366" y="2093684"/>
            <a:ext cx="5682109" cy="42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(Estudo da função - teórico)</a:t>
            </a:r>
          </a:p>
        </p:txBody>
      </p:sp>
      <p:pic>
        <p:nvPicPr>
          <p:cNvPr id="5" name="Marcador de Posição de Conteúdo 4" descr="Uma imagem com file, texto, Gráfico, diagrama&#10;&#10;Descrição gerada automaticamente">
            <a:extLst>
              <a:ext uri="{FF2B5EF4-FFF2-40B4-BE49-F238E27FC236}">
                <a16:creationId xmlns:a16="http://schemas.microsoft.com/office/drawing/2014/main" id="{4032853E-C627-36FE-A9D7-FC9687EB1B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50920"/>
            <a:ext cx="5333333" cy="4000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C0E9A7-7749-4566-780C-B538C47DABFF}"/>
              </a:ext>
            </a:extLst>
          </p:cNvPr>
          <p:cNvSpPr txBox="1"/>
          <p:nvPr/>
        </p:nvSpPr>
        <p:spPr>
          <a:xfrm>
            <a:off x="7162800" y="2665214"/>
            <a:ext cx="60960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/>
              <a:t>k = 0.80 e h = 0.36 ( sugestão Gemini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zr</a:t>
            </a:r>
            <a:r>
              <a:rPr lang="pt-PT" dirty="0"/>
              <a:t> (Altura do rotor) = 3 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vi = 4 m/s;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Condição: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Raio do rotor = 0.18 m</a:t>
            </a:r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EB4CDD-F310-6E80-9A9C-2B9040DC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701596"/>
            <a:ext cx="2903220" cy="7363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D5CA838-C933-F2FD-D717-37A7160EE5F9}"/>
              </a:ext>
            </a:extLst>
          </p:cNvPr>
          <p:cNvSpPr txBox="1"/>
          <p:nvPr/>
        </p:nvSpPr>
        <p:spPr>
          <a:xfrm>
            <a:off x="3314700" y="4420213"/>
            <a:ext cx="899160" cy="2616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sz="1100" dirty="0"/>
              <a:t>2 x 0.18 m</a:t>
            </a:r>
          </a:p>
        </p:txBody>
      </p:sp>
      <p:sp>
        <p:nvSpPr>
          <p:cNvPr id="10" name="Chaveta à direita 9">
            <a:extLst>
              <a:ext uri="{FF2B5EF4-FFF2-40B4-BE49-F238E27FC236}">
                <a16:creationId xmlns:a16="http://schemas.microsoft.com/office/drawing/2014/main" id="{6E3E3F56-5B54-FE4B-CE31-E71B6365A1A3}"/>
              </a:ext>
            </a:extLst>
          </p:cNvPr>
          <p:cNvSpPr/>
          <p:nvPr/>
        </p:nvSpPr>
        <p:spPr>
          <a:xfrm rot="16200000">
            <a:off x="3595424" y="4530144"/>
            <a:ext cx="241192" cy="7569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721A7B2-2AC7-363C-E411-28C2681A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591" y="4401988"/>
            <a:ext cx="4359018" cy="114309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C33FE93-84D2-71D0-226E-981065610B1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5209" y="4595463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7A31D-0800-2A13-6CA3-9F21A59F3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5F26EB-E282-A237-9799-7BCF067C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(Simulações)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066A6B0-6250-BDFB-FEA7-8F26939785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Simulação para dist</a:t>
            </a:r>
            <a:r>
              <a:rPr lang="pt-PT" dirty="0"/>
              <a:t>ância de 0.18 m (inferior a 2 x raio)</a:t>
            </a:r>
          </a:p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C115AB-3DFA-D906-DB49-160DCD0D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46" y="2224909"/>
            <a:ext cx="4410596" cy="33205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50317C-6A58-B1F8-1F16-440AF6886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796" y="3048991"/>
            <a:ext cx="6271291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6">
        <p:fade/>
      </p:transition>
    </mc:Choice>
    <mc:Fallback>
      <p:transition spd="med" advTm="5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BE073-131B-DEDB-98F9-FD2F0C171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C87FEB-E546-1603-D3AF-EF0E8BFA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Cambria" panose="02040503050406030204" pitchFamily="18" charset="0"/>
              </a:rPr>
              <a:t>Downwash</a:t>
            </a:r>
            <a:r>
              <a:rPr lang="pt-PT" dirty="0">
                <a:latin typeface="Cambria" panose="02040503050406030204" pitchFamily="18" charset="0"/>
              </a:rPr>
              <a:t> (Simulações)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90CEBA4E-CF6E-BC20-6E2E-9F3E4B310C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Simulação para dist</a:t>
            </a:r>
            <a:r>
              <a:rPr lang="pt-PT" dirty="0"/>
              <a:t>ância de 0.18 m (inferior a 2 x raio)</a:t>
            </a:r>
          </a:p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52F3B4C-86A0-BFFE-1725-D9F3CB97F6C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2B6C1E-DFBE-0A82-88D0-F31C45C3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2154151"/>
            <a:ext cx="4694179" cy="35928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857AB-AF21-4267-ED4D-91CD2AAEA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11" y="1936884"/>
            <a:ext cx="4225332" cy="47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o plano empresarial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9_TF03460662" id="{4DF9B63F-32AB-4646-9E4D-A330B207CC13}" vid="{935718E4-6BB0-4DE1-90AA-4018210A261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empresarial</Template>
  <TotalTime>1364</TotalTime>
  <Words>321</Words>
  <Application>Microsoft Office PowerPoint</Application>
  <PresentationFormat>Ecrã Panorâmico</PresentationFormat>
  <Paragraphs>97</Paragraphs>
  <Slides>12</Slides>
  <Notes>11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 2</vt:lpstr>
      <vt:lpstr>Apresentação do plano empresarial</vt:lpstr>
      <vt:lpstr>Integration and control of a shuttle drone for cooperative and non-cooperative capture</vt:lpstr>
      <vt:lpstr>Estado da Tese (com o que falta)</vt:lpstr>
      <vt:lpstr>Downwash (Código)</vt:lpstr>
      <vt:lpstr>Downwash (Como foi pensado)</vt:lpstr>
      <vt:lpstr>Downwash (Estudo da função )</vt:lpstr>
      <vt:lpstr>Downwash (Estudo da função - prático)</vt:lpstr>
      <vt:lpstr>Downwash (Estudo da função - teórico)</vt:lpstr>
      <vt:lpstr>Downwash (Simulações)</vt:lpstr>
      <vt:lpstr>Downwash (Simulações)</vt:lpstr>
      <vt:lpstr>Downwash (Simulações)</vt:lpstr>
      <vt:lpstr>Downwash (Simulações)</vt:lpstr>
      <vt:lpstr>Downwash (Simulações)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Empresa</dc:title>
  <dc:creator>salvas pronto</dc:creator>
  <cp:lastModifiedBy>Antonio Salvador Bouza Serrano Santos Costa</cp:lastModifiedBy>
  <cp:revision>4</cp:revision>
  <dcterms:created xsi:type="dcterms:W3CDTF">2023-03-01T15:42:35Z</dcterms:created>
  <dcterms:modified xsi:type="dcterms:W3CDTF">2024-02-21T02:23:15Z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