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59" r:id="rId12"/>
    <p:sldId id="269" r:id="rId1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4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16811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5488940"/>
            <a:ext cx="8445500" cy="116585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AAC81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2777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7721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717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ilagođeni izg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3670300" y="2222500"/>
            <a:ext cx="8178800" cy="10033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50" y="4854446"/>
            <a:ext cx="4739650" cy="1594107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52"/>
          <a:stretch/>
        </p:blipFill>
        <p:spPr>
          <a:xfrm>
            <a:off x="292100" y="3776430"/>
            <a:ext cx="2730500" cy="721445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9" r="29353"/>
          <a:stretch/>
        </p:blipFill>
        <p:spPr>
          <a:xfrm>
            <a:off x="424175" y="4500330"/>
            <a:ext cx="2159000" cy="721445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06" r="13854"/>
          <a:stretch/>
        </p:blipFill>
        <p:spPr>
          <a:xfrm>
            <a:off x="436875" y="5198830"/>
            <a:ext cx="1130300" cy="7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7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16811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5488940"/>
            <a:ext cx="8445500" cy="116585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D9FF2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0436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812801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4612641"/>
            <a:ext cx="8445500" cy="467360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AAC81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625" y="5080001"/>
            <a:ext cx="4739650" cy="159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3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75" y="4765546"/>
            <a:ext cx="4739650" cy="1594107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54"/>
          <a:stretch/>
        </p:blipFill>
        <p:spPr>
          <a:xfrm>
            <a:off x="4737100" y="3969976"/>
            <a:ext cx="6070600" cy="7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3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6290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94055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08100" y="1709739"/>
            <a:ext cx="10337800" cy="1566862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308100" y="3581401"/>
            <a:ext cx="10337800" cy="2508250"/>
          </a:xfrm>
        </p:spPr>
        <p:txBody>
          <a:bodyPr/>
          <a:lstStyle>
            <a:lvl1pPr marL="0" indent="0">
              <a:buNone/>
              <a:defRPr sz="2400">
                <a:solidFill>
                  <a:srgbClr val="AAC81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</p:spTree>
    <p:extLst>
      <p:ext uri="{BB962C8B-B14F-4D97-AF65-F5344CB8AC3E}">
        <p14:creationId xmlns:p14="http://schemas.microsoft.com/office/powerpoint/2010/main" val="303326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1282700" y="1825624"/>
            <a:ext cx="5232400" cy="467677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6616700" y="1825624"/>
            <a:ext cx="5232400" cy="467677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120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57301" y="365125"/>
            <a:ext cx="10477499" cy="1325563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257300" y="1681163"/>
            <a:ext cx="511782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1257300" y="2505074"/>
            <a:ext cx="5117828" cy="392112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6591768" y="1681163"/>
            <a:ext cx="5143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6591768" y="2505074"/>
            <a:ext cx="5143032" cy="392112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8957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1282700" y="365125"/>
            <a:ext cx="105664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Uredite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282700" y="1765300"/>
            <a:ext cx="10566400" cy="4724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Uredite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8751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AAC81E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resource.com/mysql-exercises/basic-simple-exercises/index.php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>
                <a:solidFill>
                  <a:schemeClr val="tx1"/>
                </a:solidFill>
              </a:rPr>
              <a:t>RELACIJSKE BAZE PODATAKA</a:t>
            </a:r>
            <a:endParaRPr lang="hr-HR" dirty="0">
              <a:solidFill>
                <a:schemeClr val="tx1"/>
              </a:solidFill>
            </a:endParaRP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>
                <a:solidFill>
                  <a:schemeClr val="tx1"/>
                </a:solidFill>
              </a:rPr>
              <a:t>SQL - upiti nad bazom</a:t>
            </a:r>
            <a:endParaRPr lang="hr-H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78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Korisne funkcije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TO_DATE (Oracle, </a:t>
            </a:r>
            <a:r>
              <a:rPr lang="hr-HR" dirty="0" err="1" smtClean="0"/>
              <a:t>PostgreSQL</a:t>
            </a:r>
            <a:r>
              <a:rPr lang="hr-HR" dirty="0" smtClean="0"/>
              <a:t>), STR_TO_DATE(</a:t>
            </a:r>
            <a:r>
              <a:rPr lang="hr-HR" dirty="0" err="1" smtClean="0"/>
              <a:t>MySQL</a:t>
            </a:r>
            <a:r>
              <a:rPr lang="hr-HR" dirty="0" smtClean="0"/>
              <a:t>)</a:t>
            </a:r>
          </a:p>
          <a:p>
            <a:pPr lvl="1"/>
            <a:r>
              <a:rPr lang="hr-HR" dirty="0" smtClean="0"/>
              <a:t>pretvaranje </a:t>
            </a:r>
            <a:r>
              <a:rPr lang="hr-HR" dirty="0" err="1" smtClean="0"/>
              <a:t>string</a:t>
            </a:r>
            <a:r>
              <a:rPr lang="hr-HR" dirty="0" smtClean="0"/>
              <a:t>-ova u datume</a:t>
            </a:r>
          </a:p>
          <a:p>
            <a:r>
              <a:rPr lang="hr-HR" dirty="0" smtClean="0"/>
              <a:t>CURRENT_TIMESTAMP</a:t>
            </a:r>
          </a:p>
          <a:p>
            <a:pPr lvl="1"/>
            <a:r>
              <a:rPr lang="hr-HR" dirty="0" smtClean="0"/>
              <a:t>vraća trenutačno vrijeme</a:t>
            </a:r>
            <a:endParaRPr lang="hr-HR" dirty="0"/>
          </a:p>
          <a:p>
            <a:r>
              <a:rPr lang="hr-HR" dirty="0" smtClean="0"/>
              <a:t>UNION, EXCEPT i INTERSECT</a:t>
            </a:r>
          </a:p>
          <a:p>
            <a:pPr lvl="1"/>
            <a:r>
              <a:rPr lang="hr-HR" dirty="0" smtClean="0"/>
              <a:t>Unija, razlika i presjek skupova</a:t>
            </a:r>
          </a:p>
          <a:p>
            <a:pPr marL="457200" lvl="1" indent="0">
              <a:buNone/>
            </a:pPr>
            <a:r>
              <a:rPr lang="hr-HR" dirty="0" smtClean="0"/>
              <a:t>SELECT naziv_stupca_1, naziv_stupca_2 FROM naziv_tablice_1</a:t>
            </a:r>
          </a:p>
          <a:p>
            <a:pPr marL="457200" lvl="1" indent="0">
              <a:buNone/>
            </a:pPr>
            <a:r>
              <a:rPr lang="hr-HR" dirty="0" smtClean="0"/>
              <a:t>UNION / EXCEPT / INTERSECT</a:t>
            </a:r>
          </a:p>
          <a:p>
            <a:pPr marL="457200" lvl="1" indent="0">
              <a:buNone/>
            </a:pPr>
            <a:r>
              <a:rPr lang="hr-HR" dirty="0" smtClean="0"/>
              <a:t>SELECT naziv_stupca_1, naziv_stupca_2 FROM naziv_tablice_2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66004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Zadaci: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r-HR" dirty="0" smtClean="0"/>
              <a:t>Napišite </a:t>
            </a:r>
            <a:r>
              <a:rPr lang="hr-HR" dirty="0" err="1" smtClean="0"/>
              <a:t>query</a:t>
            </a:r>
            <a:r>
              <a:rPr lang="hr-HR" dirty="0" smtClean="0"/>
              <a:t>-je za zadatke </a:t>
            </a:r>
            <a:r>
              <a:rPr lang="hr-HR" dirty="0"/>
              <a:t>s </a:t>
            </a:r>
            <a:r>
              <a:rPr lang="hr-HR" dirty="0" smtClean="0"/>
              <a:t>poveznice:</a:t>
            </a:r>
          </a:p>
          <a:p>
            <a:pPr marL="0" indent="0">
              <a:buNone/>
            </a:pPr>
            <a:r>
              <a:rPr lang="hr-HR" dirty="0" smtClean="0">
                <a:hlinkClick r:id="rId2"/>
              </a:rPr>
              <a:t>https</a:t>
            </a:r>
            <a:r>
              <a:rPr lang="hr-HR" dirty="0">
                <a:hlinkClick r:id="rId2"/>
              </a:rPr>
              <a:t>://</a:t>
            </a:r>
            <a:r>
              <a:rPr lang="hr-HR" dirty="0" smtClean="0">
                <a:hlinkClick r:id="rId2"/>
              </a:rPr>
              <a:t>www.w3resource.com/mysql-exercises/basic-simple-exercises/index.php</a:t>
            </a:r>
            <a:endParaRPr lang="hr-HR" dirty="0" smtClean="0"/>
          </a:p>
          <a:p>
            <a:pPr marL="0" indent="0">
              <a:buNone/>
            </a:pPr>
            <a:r>
              <a:rPr lang="hr-HR" dirty="0" smtClean="0"/>
              <a:t>Isprobajte ih i spremite u tekstualnu datoteku.</a:t>
            </a:r>
          </a:p>
        </p:txBody>
      </p:sp>
    </p:spTree>
    <p:extLst>
      <p:ext uri="{BB962C8B-B14F-4D97-AF65-F5344CB8AC3E}">
        <p14:creationId xmlns:p14="http://schemas.microsoft.com/office/powerpoint/2010/main" val="172726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Rezervirano mjesto sadržaja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</p:spPr>
      </p:pic>
    </p:spTree>
    <p:extLst>
      <p:ext uri="{BB962C8B-B14F-4D97-AF65-F5344CB8AC3E}">
        <p14:creationId xmlns:p14="http://schemas.microsoft.com/office/powerpoint/2010/main" val="172281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SQL upiti</a:t>
            </a:r>
            <a:endParaRPr lang="hr-HR" dirty="0"/>
          </a:p>
        </p:txBody>
      </p:sp>
      <p:sp>
        <p:nvSpPr>
          <p:cNvPr id="5" name="Rezervirano mjesto sadržaja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SQL upiti ili SQL </a:t>
            </a:r>
            <a:r>
              <a:rPr lang="hr-HR" dirty="0" err="1" smtClean="0"/>
              <a:t>queries</a:t>
            </a:r>
            <a:r>
              <a:rPr lang="hr-HR" dirty="0" smtClean="0"/>
              <a:t> (</a:t>
            </a:r>
            <a:r>
              <a:rPr lang="hr-HR" dirty="0" err="1" smtClean="0"/>
              <a:t>query</a:t>
            </a:r>
            <a:r>
              <a:rPr lang="hr-HR" dirty="0" smtClean="0"/>
              <a:t>) služe kako bi izvukli podatke iz baze ovisno o našim željama</a:t>
            </a:r>
          </a:p>
          <a:p>
            <a:r>
              <a:rPr lang="hr-HR" dirty="0" smtClean="0"/>
              <a:t>Podaci iz baze su strukturirani na taj način da ih posebnim naredbama možemo filtrirati, kombinirati, izabirati, itd.</a:t>
            </a:r>
          </a:p>
          <a:p>
            <a:r>
              <a:rPr lang="hr-HR" dirty="0" smtClean="0"/>
              <a:t>SQL upiti se mogu protezati u više redova, uobičajeno je da se ključne riječi pišu velikim slovima, a završavaju sa znakom </a:t>
            </a:r>
            <a:r>
              <a:rPr lang="hr-HR" i="1" dirty="0" smtClean="0"/>
              <a:t>;</a:t>
            </a:r>
            <a:endParaRPr lang="hr-HR" i="1" dirty="0"/>
          </a:p>
        </p:txBody>
      </p:sp>
    </p:spTree>
    <p:extLst>
      <p:ext uri="{BB962C8B-B14F-4D97-AF65-F5344CB8AC3E}">
        <p14:creationId xmlns:p14="http://schemas.microsoft.com/office/powerpoint/2010/main" val="78451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Osnovni upiti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dirty="0" smtClean="0"/>
              <a:t>Osnovna naredba za prikaz svih podataka u tablici</a:t>
            </a:r>
          </a:p>
          <a:p>
            <a:pPr marL="457200" lvl="1" indent="0">
              <a:buNone/>
            </a:pPr>
            <a:r>
              <a:rPr lang="hr-HR" dirty="0" smtClean="0"/>
              <a:t>SELECT </a:t>
            </a:r>
            <a:r>
              <a:rPr lang="hr-HR" i="1" dirty="0" smtClean="0"/>
              <a:t>*</a:t>
            </a:r>
            <a:r>
              <a:rPr lang="hr-HR" dirty="0" smtClean="0"/>
              <a:t> FROM </a:t>
            </a:r>
            <a:r>
              <a:rPr lang="hr-HR" i="1" dirty="0" err="1" smtClean="0"/>
              <a:t>naziv_tablice</a:t>
            </a:r>
            <a:endParaRPr lang="hr-HR" i="1" dirty="0" smtClean="0"/>
          </a:p>
          <a:p>
            <a:r>
              <a:rPr lang="hr-HR" dirty="0" smtClean="0"/>
              <a:t>Filtriranje stupaca</a:t>
            </a:r>
          </a:p>
          <a:p>
            <a:pPr marL="457200" lvl="1" indent="0">
              <a:buNone/>
            </a:pPr>
            <a:r>
              <a:rPr lang="hr-HR" dirty="0" smtClean="0"/>
              <a:t>SELECT </a:t>
            </a:r>
            <a:r>
              <a:rPr lang="hr-HR" i="1" dirty="0" smtClean="0"/>
              <a:t>naziv stupaca (odvojiti zarezom)</a:t>
            </a:r>
            <a:r>
              <a:rPr lang="hr-HR" dirty="0" smtClean="0"/>
              <a:t> FROM </a:t>
            </a:r>
            <a:r>
              <a:rPr lang="hr-HR" i="1" dirty="0" smtClean="0"/>
              <a:t>naziv tablice</a:t>
            </a:r>
            <a:endParaRPr lang="hr-HR" dirty="0" smtClean="0"/>
          </a:p>
          <a:p>
            <a:r>
              <a:rPr lang="hr-HR" dirty="0" smtClean="0"/>
              <a:t>Filtriranje redaka</a:t>
            </a:r>
          </a:p>
          <a:p>
            <a:pPr marL="457200" lvl="1" indent="0">
              <a:buNone/>
            </a:pPr>
            <a:r>
              <a:rPr lang="hr-HR" dirty="0" smtClean="0"/>
              <a:t>WHERE </a:t>
            </a:r>
            <a:r>
              <a:rPr lang="hr-HR" i="1" dirty="0" smtClean="0"/>
              <a:t>naziv stupca = vrijednost iz stupca</a:t>
            </a:r>
            <a:endParaRPr lang="hr-HR" dirty="0"/>
          </a:p>
          <a:p>
            <a:r>
              <a:rPr lang="hr-HR" dirty="0" err="1" smtClean="0"/>
              <a:t>Agregacija</a:t>
            </a:r>
            <a:r>
              <a:rPr lang="hr-HR" dirty="0" smtClean="0"/>
              <a:t> dobivenih podataka - </a:t>
            </a:r>
          </a:p>
          <a:p>
            <a:pPr marL="457200" lvl="1" indent="0">
              <a:buNone/>
            </a:pPr>
            <a:r>
              <a:rPr lang="hr-HR" dirty="0" smtClean="0"/>
              <a:t>GROUP BY </a:t>
            </a:r>
            <a:r>
              <a:rPr lang="hr-HR" i="1" dirty="0" err="1" smtClean="0"/>
              <a:t>naziv_stupca</a:t>
            </a:r>
            <a:endParaRPr lang="hr-HR" dirty="0" smtClean="0"/>
          </a:p>
          <a:p>
            <a:r>
              <a:rPr lang="hr-HR" dirty="0" smtClean="0"/>
              <a:t>Ograničavanje </a:t>
            </a:r>
            <a:r>
              <a:rPr lang="hr-HR" dirty="0" err="1" smtClean="0"/>
              <a:t>agregacije</a:t>
            </a:r>
            <a:r>
              <a:rPr lang="hr-HR" dirty="0" smtClean="0"/>
              <a:t> dobivenih podataka</a:t>
            </a:r>
          </a:p>
          <a:p>
            <a:pPr marL="457200" lvl="1" indent="0">
              <a:buNone/>
            </a:pPr>
            <a:r>
              <a:rPr lang="hr-HR" dirty="0" smtClean="0"/>
              <a:t>HAVING </a:t>
            </a:r>
            <a:r>
              <a:rPr lang="hr-HR" i="1" dirty="0" smtClean="0"/>
              <a:t>uvjet</a:t>
            </a:r>
            <a:endParaRPr lang="hr-HR" dirty="0" smtClean="0"/>
          </a:p>
          <a:p>
            <a:r>
              <a:rPr lang="hr-HR" dirty="0" smtClean="0"/>
              <a:t>Postavljanje redoslijeda rezultata</a:t>
            </a:r>
          </a:p>
          <a:p>
            <a:pPr marL="457200" lvl="1" indent="0">
              <a:buNone/>
            </a:pPr>
            <a:r>
              <a:rPr lang="hr-HR" dirty="0" smtClean="0"/>
              <a:t>ORDER BY </a:t>
            </a:r>
            <a:r>
              <a:rPr lang="hr-HR" i="1" dirty="0" err="1" smtClean="0"/>
              <a:t>naziv_stupca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121046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Osnovni upiti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Posebni znak * predstavlja „sve”</a:t>
            </a:r>
          </a:p>
          <a:p>
            <a:r>
              <a:rPr lang="hr-HR" dirty="0" smtClean="0"/>
              <a:t>Dodatne ključne riječi:</a:t>
            </a:r>
          </a:p>
          <a:p>
            <a:pPr lvl="1"/>
            <a:r>
              <a:rPr lang="hr-HR" dirty="0" smtClean="0"/>
              <a:t>DISTINCT – vraća jedinstvene rezultate</a:t>
            </a:r>
          </a:p>
          <a:p>
            <a:pPr marL="457200" lvl="1" indent="0">
              <a:buNone/>
            </a:pPr>
            <a:r>
              <a:rPr lang="hr-HR" dirty="0" smtClean="0"/>
              <a:t>	SELECT DISTINCT </a:t>
            </a:r>
            <a:r>
              <a:rPr lang="hr-HR" i="1" dirty="0" err="1" smtClean="0"/>
              <a:t>naziv_stupca</a:t>
            </a:r>
            <a:r>
              <a:rPr lang="hr-HR" dirty="0" smtClean="0"/>
              <a:t> FROM </a:t>
            </a:r>
            <a:r>
              <a:rPr lang="hr-HR" i="1" dirty="0" err="1" smtClean="0"/>
              <a:t>naziv_tablice</a:t>
            </a:r>
            <a:endParaRPr lang="hr-HR" i="1" dirty="0" smtClean="0"/>
          </a:p>
          <a:p>
            <a:pPr lvl="1"/>
            <a:r>
              <a:rPr lang="hr-HR" dirty="0" smtClean="0"/>
              <a:t>BETWEEN </a:t>
            </a:r>
            <a:r>
              <a:rPr lang="hr-HR" i="1" dirty="0" smtClean="0"/>
              <a:t>a </a:t>
            </a:r>
            <a:r>
              <a:rPr lang="hr-HR" dirty="0" smtClean="0"/>
              <a:t>AND </a:t>
            </a:r>
            <a:r>
              <a:rPr lang="hr-HR" i="1" dirty="0" smtClean="0"/>
              <a:t>b</a:t>
            </a:r>
            <a:r>
              <a:rPr lang="hr-HR" dirty="0" smtClean="0"/>
              <a:t> – ograničavanje područja</a:t>
            </a:r>
          </a:p>
          <a:p>
            <a:pPr marL="457200" lvl="1" indent="0">
              <a:buNone/>
            </a:pPr>
            <a:r>
              <a:rPr lang="hr-HR" dirty="0"/>
              <a:t>	</a:t>
            </a:r>
            <a:r>
              <a:rPr lang="hr-HR" dirty="0" smtClean="0"/>
              <a:t>WHERE </a:t>
            </a:r>
            <a:r>
              <a:rPr lang="hr-HR" i="1" dirty="0" err="1" smtClean="0"/>
              <a:t>naziv_stupca</a:t>
            </a:r>
            <a:r>
              <a:rPr lang="hr-HR" i="1" dirty="0" smtClean="0"/>
              <a:t> </a:t>
            </a:r>
            <a:r>
              <a:rPr lang="hr-HR" dirty="0" smtClean="0"/>
              <a:t>BETWEEN </a:t>
            </a:r>
            <a:r>
              <a:rPr lang="hr-HR" i="1" dirty="0" smtClean="0"/>
              <a:t>a </a:t>
            </a:r>
            <a:r>
              <a:rPr lang="hr-HR" dirty="0" smtClean="0"/>
              <a:t>AND </a:t>
            </a:r>
            <a:r>
              <a:rPr lang="hr-HR" i="1" dirty="0" smtClean="0"/>
              <a:t>b</a:t>
            </a:r>
            <a:endParaRPr lang="hr-HR" dirty="0" smtClean="0"/>
          </a:p>
          <a:p>
            <a:pPr lvl="1"/>
            <a:r>
              <a:rPr lang="hr-HR" dirty="0" smtClean="0"/>
              <a:t>LIKE – traženje uzoraka u tekstualnim stupcima</a:t>
            </a:r>
          </a:p>
          <a:p>
            <a:pPr marL="457200" lvl="1" indent="0">
              <a:buNone/>
            </a:pPr>
            <a:r>
              <a:rPr lang="hr-HR" dirty="0"/>
              <a:t>	</a:t>
            </a:r>
            <a:r>
              <a:rPr lang="hr-HR" dirty="0" smtClean="0"/>
              <a:t>WHERE </a:t>
            </a:r>
            <a:r>
              <a:rPr lang="hr-HR" i="1" dirty="0" err="1" smtClean="0"/>
              <a:t>naziv_stupca</a:t>
            </a:r>
            <a:r>
              <a:rPr lang="hr-HR" dirty="0" smtClean="0"/>
              <a:t> LIKE ‘_</a:t>
            </a:r>
            <a:r>
              <a:rPr lang="hr-HR" dirty="0" err="1" smtClean="0"/>
              <a:t>ab%c</a:t>
            </a:r>
            <a:r>
              <a:rPr lang="hr-HR" dirty="0" smtClean="0"/>
              <a:t>’</a:t>
            </a:r>
          </a:p>
          <a:p>
            <a:pPr marL="457200" lvl="1" indent="0">
              <a:buNone/>
            </a:pPr>
            <a:r>
              <a:rPr lang="hr-HR" dirty="0"/>
              <a:t>	</a:t>
            </a:r>
            <a:r>
              <a:rPr lang="hr-HR" dirty="0" smtClean="0"/>
              <a:t>% - predstavlja 0, 1 ili više znakova; _ - predstavlja točno 1 znak</a:t>
            </a:r>
          </a:p>
          <a:p>
            <a:pPr lvl="1"/>
            <a:r>
              <a:rPr lang="hr-HR" dirty="0" smtClean="0"/>
              <a:t>IN – je li vrijednost jedna od navedenih</a:t>
            </a:r>
            <a:endParaRPr lang="hr-HR" dirty="0"/>
          </a:p>
          <a:p>
            <a:pPr marL="457200" lvl="1" indent="0">
              <a:buNone/>
            </a:pPr>
            <a:r>
              <a:rPr lang="hr-HR" dirty="0" smtClean="0"/>
              <a:t>	WHERE </a:t>
            </a:r>
            <a:r>
              <a:rPr lang="hr-HR" i="1" dirty="0" err="1" smtClean="0"/>
              <a:t>naziv_stupca</a:t>
            </a:r>
            <a:r>
              <a:rPr lang="hr-HR" dirty="0" smtClean="0"/>
              <a:t> IN (‘a’, ‘b’, ‘c’)</a:t>
            </a:r>
          </a:p>
        </p:txBody>
      </p:sp>
    </p:spTree>
    <p:extLst>
      <p:ext uri="{BB962C8B-B14F-4D97-AF65-F5344CB8AC3E}">
        <p14:creationId xmlns:p14="http://schemas.microsoft.com/office/powerpoint/2010/main" val="130440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Agregacije</a:t>
            </a:r>
            <a:r>
              <a:rPr lang="hr-HR" dirty="0" smtClean="0"/>
              <a:t> i sortiranje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Agregacije</a:t>
            </a:r>
            <a:r>
              <a:rPr lang="hr-HR" dirty="0" smtClean="0"/>
              <a:t> (GROUP BY) se koriste u kombinaciji s </a:t>
            </a:r>
            <a:r>
              <a:rPr lang="hr-HR" dirty="0" err="1" smtClean="0"/>
              <a:t>agregacijskim</a:t>
            </a:r>
            <a:r>
              <a:rPr lang="hr-HR" dirty="0" smtClean="0"/>
              <a:t> funkcijama</a:t>
            </a:r>
          </a:p>
          <a:p>
            <a:pPr lvl="1"/>
            <a:r>
              <a:rPr lang="hr-HR" dirty="0" smtClean="0"/>
              <a:t>COUNT – prebrojava retke</a:t>
            </a:r>
          </a:p>
          <a:p>
            <a:pPr lvl="1"/>
            <a:r>
              <a:rPr lang="hr-HR" dirty="0" smtClean="0"/>
              <a:t>SUM – zbraja vrijednosti</a:t>
            </a:r>
          </a:p>
          <a:p>
            <a:pPr lvl="1"/>
            <a:r>
              <a:rPr lang="hr-HR" dirty="0" smtClean="0"/>
              <a:t>AVG – vraća prosjek </a:t>
            </a:r>
            <a:r>
              <a:rPr lang="hr-HR" smtClean="0"/>
              <a:t>vrijednosti </a:t>
            </a:r>
            <a:r>
              <a:rPr lang="hr-HR" smtClean="0"/>
              <a:t>redaka</a:t>
            </a:r>
            <a:endParaRPr lang="hr-HR" dirty="0" smtClean="0"/>
          </a:p>
          <a:p>
            <a:pPr lvl="1"/>
            <a:r>
              <a:rPr lang="hr-HR" dirty="0" smtClean="0"/>
              <a:t>MIN / MAX – vraća najmanju /najveću vrijednost</a:t>
            </a:r>
            <a:endParaRPr lang="hr-HR" dirty="0"/>
          </a:p>
          <a:p>
            <a:endParaRPr lang="hr-HR" dirty="0" smtClean="0"/>
          </a:p>
          <a:p>
            <a:r>
              <a:rPr lang="hr-HR" dirty="0" smtClean="0"/>
              <a:t>Sortiranja (ORDER BY) se koriste kako bi se podaci prikazali u redoslijedu</a:t>
            </a:r>
          </a:p>
          <a:p>
            <a:pPr lvl="1"/>
            <a:r>
              <a:rPr lang="hr-HR" dirty="0" smtClean="0"/>
              <a:t>ASC –uzlazni redoslijed </a:t>
            </a:r>
            <a:r>
              <a:rPr lang="hr-HR" dirty="0"/>
              <a:t>(</a:t>
            </a:r>
            <a:r>
              <a:rPr lang="hr-HR" dirty="0" err="1"/>
              <a:t>ascending</a:t>
            </a:r>
            <a:r>
              <a:rPr lang="hr-HR" dirty="0" smtClean="0"/>
              <a:t>)</a:t>
            </a:r>
          </a:p>
          <a:p>
            <a:pPr lvl="1"/>
            <a:r>
              <a:rPr lang="hr-HR" dirty="0" smtClean="0"/>
              <a:t>DESC – silazni redoslijed </a:t>
            </a:r>
            <a:r>
              <a:rPr lang="hr-HR" dirty="0"/>
              <a:t>(</a:t>
            </a:r>
            <a:r>
              <a:rPr lang="hr-HR" dirty="0" err="1"/>
              <a:t>descending</a:t>
            </a:r>
            <a:r>
              <a:rPr lang="hr-H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9336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Views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Views</a:t>
            </a:r>
            <a:r>
              <a:rPr lang="hr-HR" dirty="0" smtClean="0"/>
              <a:t> ili virtualne tablice su rezultat nekog upita</a:t>
            </a:r>
          </a:p>
          <a:p>
            <a:r>
              <a:rPr lang="hr-HR" dirty="0" smtClean="0"/>
              <a:t>Koriste se za izradu pomoćnih tablica kod kompleksnih upita</a:t>
            </a:r>
          </a:p>
          <a:p>
            <a:r>
              <a:rPr lang="hr-HR" dirty="0" smtClean="0"/>
              <a:t>Stvaranje </a:t>
            </a:r>
            <a:r>
              <a:rPr lang="hr-HR" dirty="0" err="1" smtClean="0"/>
              <a:t>view</a:t>
            </a:r>
            <a:r>
              <a:rPr lang="hr-HR" dirty="0" smtClean="0"/>
              <a:t>-a – iznad željenog upita dodamo naredbu CREATE VIEW</a:t>
            </a:r>
          </a:p>
          <a:p>
            <a:pPr marL="457200" lvl="1" indent="0">
              <a:buNone/>
            </a:pPr>
            <a:r>
              <a:rPr lang="hr-HR" dirty="0" smtClean="0"/>
              <a:t>CREATE VIEW </a:t>
            </a:r>
            <a:r>
              <a:rPr lang="hr-HR" i="1" dirty="0" err="1" smtClean="0"/>
              <a:t>naziv_view</a:t>
            </a:r>
            <a:r>
              <a:rPr lang="hr-HR" i="1" dirty="0" smtClean="0"/>
              <a:t>-a</a:t>
            </a:r>
            <a:r>
              <a:rPr lang="hr-HR" dirty="0" smtClean="0"/>
              <a:t> AS</a:t>
            </a:r>
          </a:p>
          <a:p>
            <a:pPr marL="457200" lvl="1" indent="0">
              <a:buNone/>
            </a:pPr>
            <a:r>
              <a:rPr lang="hr-HR" i="1" dirty="0" smtClean="0"/>
              <a:t>…željeni </a:t>
            </a:r>
            <a:r>
              <a:rPr lang="hr-HR" i="1" dirty="0" err="1" smtClean="0"/>
              <a:t>query</a:t>
            </a:r>
            <a:r>
              <a:rPr lang="hr-HR" i="1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3588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JOINS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282700" y="1600200"/>
            <a:ext cx="10566400" cy="4724401"/>
          </a:xfrm>
        </p:spPr>
        <p:txBody>
          <a:bodyPr/>
          <a:lstStyle/>
          <a:p>
            <a:r>
              <a:rPr lang="hr-HR" dirty="0" err="1" smtClean="0"/>
              <a:t>Joins</a:t>
            </a:r>
            <a:r>
              <a:rPr lang="hr-HR" dirty="0" smtClean="0"/>
              <a:t> su upiti nad više tablica odjednom</a:t>
            </a:r>
          </a:p>
          <a:p>
            <a:r>
              <a:rPr lang="hr-HR" dirty="0" smtClean="0"/>
              <a:t>Postoji više vrsta </a:t>
            </a:r>
            <a:r>
              <a:rPr lang="hr-HR" dirty="0" err="1" smtClean="0"/>
              <a:t>join</a:t>
            </a:r>
            <a:r>
              <a:rPr lang="hr-HR" dirty="0" smtClean="0"/>
              <a:t>-ova, ovisno o podacima koje želimo izvići iz svake od tablica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1079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47" y="721636"/>
            <a:ext cx="10597163" cy="59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Semi</a:t>
            </a:r>
            <a:r>
              <a:rPr lang="hr-HR" dirty="0" smtClean="0"/>
              <a:t> </a:t>
            </a:r>
            <a:r>
              <a:rPr lang="hr-HR" dirty="0" err="1" smtClean="0"/>
              <a:t>join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Umjesto JOIN-ova se mogu koristiti </a:t>
            </a:r>
            <a:r>
              <a:rPr lang="hr-HR" dirty="0" err="1" smtClean="0"/>
              <a:t>podupiti</a:t>
            </a:r>
            <a:r>
              <a:rPr lang="hr-HR" dirty="0" smtClean="0"/>
              <a:t> (</a:t>
            </a:r>
            <a:r>
              <a:rPr lang="hr-HR" dirty="0" err="1" smtClean="0"/>
              <a:t>subqueries</a:t>
            </a:r>
            <a:r>
              <a:rPr lang="hr-HR" dirty="0" smtClean="0"/>
              <a:t>)</a:t>
            </a:r>
          </a:p>
          <a:p>
            <a:pPr marL="457200" lvl="1" indent="0">
              <a:buNone/>
            </a:pPr>
            <a:r>
              <a:rPr lang="hr-HR" dirty="0" smtClean="0"/>
              <a:t>SELECT </a:t>
            </a:r>
            <a:r>
              <a:rPr lang="hr-HR" i="1" dirty="0" smtClean="0"/>
              <a:t>naziv_stupca1</a:t>
            </a:r>
            <a:r>
              <a:rPr lang="hr-HR" dirty="0" smtClean="0"/>
              <a:t>, </a:t>
            </a:r>
            <a:r>
              <a:rPr lang="hr-HR" i="1" dirty="0" smtClean="0"/>
              <a:t>naziv_stupca2</a:t>
            </a:r>
            <a:r>
              <a:rPr lang="hr-HR" dirty="0" smtClean="0"/>
              <a:t> FROM </a:t>
            </a:r>
            <a:r>
              <a:rPr lang="hr-HR" i="1" dirty="0" smtClean="0"/>
              <a:t>tablica1</a:t>
            </a:r>
          </a:p>
          <a:p>
            <a:pPr marL="457200" lvl="1" indent="0">
              <a:buNone/>
            </a:pPr>
            <a:r>
              <a:rPr lang="hr-HR" dirty="0" smtClean="0"/>
              <a:t>WHERE </a:t>
            </a:r>
            <a:r>
              <a:rPr lang="hr-HR" i="1" dirty="0" err="1" smtClean="0"/>
              <a:t>id</a:t>
            </a:r>
            <a:r>
              <a:rPr lang="hr-HR" dirty="0" smtClean="0"/>
              <a:t> IN (SELECT </a:t>
            </a:r>
            <a:r>
              <a:rPr lang="hr-HR" i="1" dirty="0" err="1" smtClean="0"/>
              <a:t>vanjski_kljuc</a:t>
            </a:r>
            <a:r>
              <a:rPr lang="hr-HR" i="1" dirty="0" smtClean="0"/>
              <a:t> </a:t>
            </a:r>
            <a:r>
              <a:rPr lang="hr-HR" dirty="0" smtClean="0"/>
              <a:t>FROM </a:t>
            </a:r>
            <a:r>
              <a:rPr lang="hr-HR" i="1" dirty="0" smtClean="0"/>
              <a:t>tablica2</a:t>
            </a:r>
            <a:endParaRPr lang="hr-HR" dirty="0" smtClean="0"/>
          </a:p>
          <a:p>
            <a:pPr marL="457200" lvl="1" indent="0">
              <a:buNone/>
            </a:pPr>
            <a:r>
              <a:rPr lang="hr-HR" dirty="0" smtClean="0"/>
              <a:t>WHERE </a:t>
            </a:r>
            <a:r>
              <a:rPr lang="hr-HR" i="1" dirty="0" smtClean="0"/>
              <a:t>uvjet</a:t>
            </a:r>
            <a:r>
              <a:rPr lang="hr-HR" dirty="0" smtClean="0"/>
              <a:t>)</a:t>
            </a:r>
            <a:endParaRPr lang="hr-HR" i="1" dirty="0"/>
          </a:p>
        </p:txBody>
      </p:sp>
    </p:spTree>
    <p:extLst>
      <p:ext uri="{BB962C8B-B14F-4D97-AF65-F5344CB8AC3E}">
        <p14:creationId xmlns:p14="http://schemas.microsoft.com/office/powerpoint/2010/main" val="1675405865"/>
      </p:ext>
    </p:extLst>
  </p:cSld>
  <p:clrMapOvr>
    <a:masterClrMapping/>
  </p:clrMapOvr>
</p:sld>
</file>

<file path=ppt/theme/theme1.xml><?xml version="1.0" encoding="utf-8"?>
<a:theme xmlns:a="http://schemas.openxmlformats.org/drawingml/2006/main" name="BootcampI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BootcampIT-template</Template>
  <TotalTime>710</TotalTime>
  <Words>365</Words>
  <Application>Microsoft Office PowerPoint</Application>
  <PresentationFormat>Široki zaslon</PresentationFormat>
  <Paragraphs>69</Paragraphs>
  <Slides>12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2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12</vt:i4>
      </vt:variant>
    </vt:vector>
  </HeadingPairs>
  <TitlesOfParts>
    <vt:vector size="15" baseType="lpstr">
      <vt:lpstr>Arial</vt:lpstr>
      <vt:lpstr>Calibri</vt:lpstr>
      <vt:lpstr>BootcampIT-template</vt:lpstr>
      <vt:lpstr>RELACIJSKE BAZE PODATAKA</vt:lpstr>
      <vt:lpstr>SQL upiti</vt:lpstr>
      <vt:lpstr>Osnovni upiti</vt:lpstr>
      <vt:lpstr>Osnovni upiti</vt:lpstr>
      <vt:lpstr>Agregacije i sortiranje</vt:lpstr>
      <vt:lpstr>Views</vt:lpstr>
      <vt:lpstr>JOINS</vt:lpstr>
      <vt:lpstr>PowerPoint prezentacija</vt:lpstr>
      <vt:lpstr>Semi join</vt:lpstr>
      <vt:lpstr>Korisne funkcije</vt:lpstr>
      <vt:lpstr>Zadaci: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podataka (SQL)</dc:title>
  <dc:creator>Ivan Mušanović</dc:creator>
  <cp:lastModifiedBy>Ivan Mušanović</cp:lastModifiedBy>
  <cp:revision>33</cp:revision>
  <dcterms:created xsi:type="dcterms:W3CDTF">2017-04-13T06:36:57Z</dcterms:created>
  <dcterms:modified xsi:type="dcterms:W3CDTF">2018-12-21T08:11:54Z</dcterms:modified>
</cp:coreProperties>
</file>