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8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7208" autoAdjust="0"/>
  </p:normalViewPr>
  <p:slideViewPr>
    <p:cSldViewPr snapToGrid="0">
      <p:cViewPr varScale="1">
        <p:scale>
          <a:sx n="76" d="100"/>
          <a:sy n="7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E015-1F58-4BAB-ACF5-F24D51D5D98A}" type="datetimeFigureOut">
              <a:rPr lang="hr-HR" smtClean="0"/>
              <a:t>25.11.2018.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0A23C-B32B-4A12-A493-AE0DA492D1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548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0A23C-B32B-4A12-A493-AE0DA492D12B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264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0A23C-B32B-4A12-A493-AE0DA492D12B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018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4437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44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65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1009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6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117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28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73386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75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572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560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000" dirty="0" smtClean="0"/>
              <a:t>Sustavi za upravljanje izvornim kodom</a:t>
            </a:r>
            <a:endParaRPr lang="hr-HR" sz="4000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GIT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Korištenje </a:t>
            </a:r>
            <a:r>
              <a:rPr lang="hr-HR" dirty="0" err="1" smtClean="0"/>
              <a:t>GitHub</a:t>
            </a:r>
            <a:r>
              <a:rPr lang="hr-HR" dirty="0" smtClean="0"/>
              <a:t>-a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Provjera je li instaliran (u CMD):</a:t>
            </a:r>
          </a:p>
          <a:p>
            <a:pPr marL="457200" lvl="1" indent="0">
              <a:buNone/>
            </a:pPr>
            <a:r>
              <a:rPr lang="hr-HR" i="1" dirty="0" err="1" smtClean="0"/>
              <a:t>git</a:t>
            </a:r>
            <a:r>
              <a:rPr lang="hr-HR" i="1" dirty="0" smtClean="0"/>
              <a:t> --</a:t>
            </a:r>
            <a:r>
              <a:rPr lang="hr-HR" i="1" dirty="0" err="1" smtClean="0"/>
              <a:t>version</a:t>
            </a:r>
            <a:endParaRPr lang="hr-HR" i="1" dirty="0" smtClean="0"/>
          </a:p>
          <a:p>
            <a:endParaRPr lang="hr-HR" dirty="0" smtClean="0"/>
          </a:p>
          <a:p>
            <a:r>
              <a:rPr lang="hr-HR" dirty="0" smtClean="0"/>
              <a:t>Dohvaćanje postojećih repozitorija</a:t>
            </a:r>
          </a:p>
          <a:p>
            <a:pPr marL="457200" lvl="1" indent="0">
              <a:buNone/>
            </a:pPr>
            <a:r>
              <a:rPr lang="hr-HR" i="1" dirty="0" err="1" smtClean="0"/>
              <a:t>git</a:t>
            </a:r>
            <a:r>
              <a:rPr lang="hr-HR" i="1" dirty="0" smtClean="0"/>
              <a:t> </a:t>
            </a:r>
            <a:r>
              <a:rPr lang="hr-HR" i="1" dirty="0" err="1" smtClean="0"/>
              <a:t>clone</a:t>
            </a:r>
            <a:r>
              <a:rPr lang="hr-HR" i="1" dirty="0" smtClean="0"/>
              <a:t> &lt;ADRESA&gt;</a:t>
            </a:r>
          </a:p>
          <a:p>
            <a:endParaRPr lang="hr-HR" dirty="0"/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429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Kreiranje novog repozitorija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3881727" cy="4724401"/>
          </a:xfrm>
        </p:spPr>
        <p:txBody>
          <a:bodyPr/>
          <a:lstStyle/>
          <a:p>
            <a:r>
              <a:rPr lang="hr-HR" dirty="0"/>
              <a:t>Novi repozitorij ćemo kreirati tako da ga prvo stvorimo na </a:t>
            </a:r>
            <a:r>
              <a:rPr lang="hr-HR" dirty="0" err="1"/>
              <a:t>GitHub</a:t>
            </a:r>
            <a:r>
              <a:rPr lang="hr-HR" dirty="0"/>
              <a:t> stranicama, a zatim pratimo upute koristeći naredbe koje su dane na </a:t>
            </a:r>
            <a:r>
              <a:rPr lang="hr-HR" dirty="0" smtClean="0"/>
              <a:t>stranici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185" b="-2"/>
          <a:stretch/>
        </p:blipFill>
        <p:spPr>
          <a:xfrm>
            <a:off x="5275187" y="1765300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Zapisivanje promjena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Da bi dodali neke datoteke možemo koristiti </a:t>
            </a:r>
            <a:r>
              <a:rPr lang="hr-HR" dirty="0" smtClean="0"/>
              <a:t>naredbu </a:t>
            </a:r>
            <a:r>
              <a:rPr lang="hr-HR" i="1" dirty="0" err="1" smtClean="0"/>
              <a:t>g</a:t>
            </a:r>
            <a:r>
              <a:rPr lang="hr-HR" i="1" dirty="0" err="1" smtClean="0">
                <a:latin typeface="Consolas" panose="020B0609020204030204" pitchFamily="49" charset="0"/>
              </a:rPr>
              <a:t>it</a:t>
            </a:r>
            <a:r>
              <a:rPr lang="hr-HR" i="1" dirty="0" smtClean="0">
                <a:latin typeface="Consolas" panose="020B0609020204030204" pitchFamily="49" charset="0"/>
              </a:rPr>
              <a:t> </a:t>
            </a:r>
            <a:r>
              <a:rPr lang="hr-HR" i="1" dirty="0" err="1">
                <a:latin typeface="Consolas" panose="020B0609020204030204" pitchFamily="49" charset="0"/>
              </a:rPr>
              <a:t>add</a:t>
            </a:r>
            <a:endParaRPr lang="hr-HR" i="1" dirty="0">
              <a:latin typeface="Consolas" panose="020B0609020204030204" pitchFamily="49" charset="0"/>
            </a:endParaRPr>
          </a:p>
          <a:p>
            <a:r>
              <a:rPr lang="hr-HR" dirty="0"/>
              <a:t>To će nam omogućiti dodavanje datoteka koje onda pri provjeri statusa prelaze u zelenu boju</a:t>
            </a:r>
          </a:p>
          <a:p>
            <a:r>
              <a:rPr lang="hr-HR" dirty="0"/>
              <a:t>Postoje neke specijalne verzije te komande gdje se primjerice sa -A mogu uključiti sve datoteke koje čekaju promjene</a:t>
            </a:r>
          </a:p>
        </p:txBody>
      </p:sp>
    </p:spTree>
    <p:extLst>
      <p:ext uri="{BB962C8B-B14F-4D97-AF65-F5344CB8AC3E}">
        <p14:creationId xmlns:p14="http://schemas.microsoft.com/office/powerpoint/2010/main" val="311508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Commit</a:t>
            </a:r>
            <a:r>
              <a:rPr lang="hr-HR" dirty="0" smtClean="0"/>
              <a:t> (i </a:t>
            </a:r>
            <a:r>
              <a:rPr lang="hr-HR" dirty="0" err="1" smtClean="0"/>
              <a:t>commit</a:t>
            </a:r>
            <a:r>
              <a:rPr lang="hr-HR" dirty="0" smtClean="0"/>
              <a:t> poruke)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4384004" cy="4724401"/>
          </a:xfrm>
        </p:spPr>
        <p:txBody>
          <a:bodyPr/>
          <a:lstStyle/>
          <a:p>
            <a:r>
              <a:rPr lang="hr-HR" sz="2000" dirty="0"/>
              <a:t>Nakon dodavanja datoteka potrebno je napraviti </a:t>
            </a:r>
            <a:r>
              <a:rPr lang="hr-HR" sz="2000" i="1" dirty="0" err="1"/>
              <a:t>commit</a:t>
            </a:r>
            <a:endParaRPr lang="hr-HR" sz="2000" i="1" dirty="0"/>
          </a:p>
          <a:p>
            <a:r>
              <a:rPr lang="hr-HR" sz="2000" i="1" dirty="0" err="1"/>
              <a:t>Commit</a:t>
            </a:r>
            <a:r>
              <a:rPr lang="hr-HR" sz="2000" dirty="0"/>
              <a:t> se napravi sa vrlo jednostavnom komandom:</a:t>
            </a:r>
          </a:p>
          <a:p>
            <a:pPr marL="457200" lvl="1" indent="0">
              <a:buNone/>
            </a:pPr>
            <a:r>
              <a:rPr lang="hr-HR" sz="1600" dirty="0" err="1">
                <a:latin typeface="Consolas" panose="020B0609020204030204" pitchFamily="49" charset="0"/>
              </a:rPr>
              <a:t>git</a:t>
            </a:r>
            <a:r>
              <a:rPr lang="hr-HR" sz="1600" dirty="0">
                <a:latin typeface="Consolas" panose="020B0609020204030204" pitchFamily="49" charset="0"/>
              </a:rPr>
              <a:t> </a:t>
            </a:r>
            <a:r>
              <a:rPr lang="hr-HR" sz="1600" dirty="0" err="1">
                <a:latin typeface="Consolas" panose="020B0609020204030204" pitchFamily="49" charset="0"/>
              </a:rPr>
              <a:t>commit</a:t>
            </a:r>
            <a:endParaRPr lang="hr-HR" sz="1600" dirty="0">
              <a:latin typeface="Consolas" panose="020B0609020204030204" pitchFamily="49" charset="0"/>
            </a:endParaRPr>
          </a:p>
          <a:p>
            <a:r>
              <a:rPr lang="hr-HR" sz="2000" dirty="0"/>
              <a:t>Kada to napišemo dobijemo opciju za unos poruke koja mora biti:</a:t>
            </a:r>
          </a:p>
          <a:p>
            <a:pPr lvl="1"/>
            <a:r>
              <a:rPr lang="hr-HR" sz="1600" dirty="0" smtClean="0"/>
              <a:t>Jasna</a:t>
            </a:r>
            <a:endParaRPr lang="hr-HR" sz="1600" dirty="0"/>
          </a:p>
          <a:p>
            <a:pPr lvl="1"/>
            <a:r>
              <a:rPr lang="hr-HR" sz="1600" dirty="0"/>
              <a:t>Kratka</a:t>
            </a:r>
          </a:p>
          <a:p>
            <a:r>
              <a:rPr lang="hr-HR" sz="2000" dirty="0"/>
              <a:t>Poruke nam puno pomažu pri pregledu povijesti</a:t>
            </a:r>
            <a:r>
              <a:rPr lang="hr-HR" sz="2000" dirty="0" smtClean="0"/>
              <a:t>!</a:t>
            </a:r>
            <a:endParaRPr lang="hr-HR" sz="2000" dirty="0"/>
          </a:p>
        </p:txBody>
      </p:sp>
      <p:pic>
        <p:nvPicPr>
          <p:cNvPr id="4" name="Picture 2" descr="https://imgs.xkcd.com/comics/git_comm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92" b="-20258"/>
          <a:stretch/>
        </p:blipFill>
        <p:spPr bwMode="auto">
          <a:xfrm>
            <a:off x="5768731" y="1600200"/>
            <a:ext cx="5835992" cy="400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1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Push</a:t>
            </a:r>
            <a:r>
              <a:rPr lang="hr-HR" dirty="0" smtClean="0"/>
              <a:t> na repozitorij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Narebom</a:t>
            </a:r>
            <a:r>
              <a:rPr lang="hr-HR" dirty="0" smtClean="0"/>
              <a:t> </a:t>
            </a:r>
            <a:r>
              <a:rPr lang="hr-HR" i="1" dirty="0" err="1" smtClean="0">
                <a:latin typeface="Consolas" panose="020B0609020204030204" pitchFamily="49" charset="0"/>
              </a:rPr>
              <a:t>git</a:t>
            </a:r>
            <a:r>
              <a:rPr lang="hr-HR" i="1" dirty="0" smtClean="0">
                <a:latin typeface="Consolas" panose="020B0609020204030204" pitchFamily="49" charset="0"/>
              </a:rPr>
              <a:t> </a:t>
            </a:r>
            <a:r>
              <a:rPr lang="hr-HR" i="1" dirty="0" err="1" smtClean="0">
                <a:latin typeface="Consolas" panose="020B0609020204030204" pitchFamily="49" charset="0"/>
              </a:rPr>
              <a:t>push</a:t>
            </a:r>
            <a:r>
              <a:rPr lang="hr-HR" i="1" dirty="0" smtClean="0">
                <a:latin typeface="Consolas" panose="020B0609020204030204" pitchFamily="49" charset="0"/>
              </a:rPr>
              <a:t> </a:t>
            </a:r>
            <a:r>
              <a:rPr lang="hr-HR" dirty="0" smtClean="0"/>
              <a:t>sve </a:t>
            </a:r>
            <a:r>
              <a:rPr lang="hr-HR" dirty="0"/>
              <a:t>promjene </a:t>
            </a:r>
            <a:r>
              <a:rPr lang="hr-HR" dirty="0" smtClean="0"/>
              <a:t>se prenose </a:t>
            </a:r>
            <a:r>
              <a:rPr lang="hr-HR" dirty="0"/>
              <a:t>na udaljeni poslužitelj koji sadrži sav kod i sve naše promjene</a:t>
            </a:r>
          </a:p>
          <a:p>
            <a:r>
              <a:rPr lang="hr-HR" dirty="0"/>
              <a:t>Ponekad se mogu pojaviti nekakve greške primjerice:</a:t>
            </a:r>
          </a:p>
          <a:p>
            <a:pPr lvl="1"/>
            <a:r>
              <a:rPr lang="hr-HR" dirty="0"/>
              <a:t>Niste preuzeli najnoviju </a:t>
            </a:r>
            <a:r>
              <a:rPr lang="hr-HR" dirty="0" smtClean="0"/>
              <a:t>verziju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581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Stvaranje nove grane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4179015" cy="4724401"/>
          </a:xfrm>
        </p:spPr>
        <p:txBody>
          <a:bodyPr/>
          <a:lstStyle/>
          <a:p>
            <a:r>
              <a:rPr lang="hr-HR" sz="2000" dirty="0"/>
              <a:t>Novu granu repozitorija stvorimo ili naredbom</a:t>
            </a:r>
          </a:p>
          <a:p>
            <a:pPr marL="457200" lvl="1" indent="0">
              <a:buNone/>
            </a:pPr>
            <a:r>
              <a:rPr lang="hr-HR" sz="1600" dirty="0" err="1">
                <a:latin typeface="Consolas" panose="020B0609020204030204" pitchFamily="49" charset="0"/>
              </a:rPr>
              <a:t>git</a:t>
            </a:r>
            <a:r>
              <a:rPr lang="hr-HR" sz="1600" dirty="0">
                <a:latin typeface="Consolas" panose="020B0609020204030204" pitchFamily="49" charset="0"/>
              </a:rPr>
              <a:t> </a:t>
            </a:r>
            <a:r>
              <a:rPr lang="hr-HR" sz="1600" dirty="0" err="1">
                <a:latin typeface="Consolas" panose="020B0609020204030204" pitchFamily="49" charset="0"/>
              </a:rPr>
              <a:t>branch</a:t>
            </a:r>
            <a:r>
              <a:rPr lang="hr-HR" sz="1600" dirty="0">
                <a:latin typeface="Consolas" panose="020B0609020204030204" pitchFamily="49" charset="0"/>
              </a:rPr>
              <a:t> IME</a:t>
            </a:r>
          </a:p>
          <a:p>
            <a:pPr marL="457200" lvl="1" indent="0">
              <a:buNone/>
            </a:pPr>
            <a:r>
              <a:rPr lang="hr-HR" sz="1600" dirty="0" err="1">
                <a:latin typeface="Consolas" panose="020B0609020204030204" pitchFamily="49" charset="0"/>
              </a:rPr>
              <a:t>git</a:t>
            </a:r>
            <a:r>
              <a:rPr lang="hr-HR" sz="1600" dirty="0">
                <a:latin typeface="Consolas" panose="020B0609020204030204" pitchFamily="49" charset="0"/>
              </a:rPr>
              <a:t> </a:t>
            </a:r>
            <a:r>
              <a:rPr lang="hr-HR" sz="1600" dirty="0" err="1">
                <a:latin typeface="Consolas" panose="020B0609020204030204" pitchFamily="49" charset="0"/>
              </a:rPr>
              <a:t>checkout</a:t>
            </a:r>
            <a:r>
              <a:rPr lang="hr-HR" sz="1600" dirty="0">
                <a:latin typeface="Consolas" panose="020B0609020204030204" pitchFamily="49" charset="0"/>
              </a:rPr>
              <a:t> IME</a:t>
            </a:r>
          </a:p>
          <a:p>
            <a:pPr marL="457200" lvl="1" indent="0">
              <a:buNone/>
            </a:pPr>
            <a:endParaRPr lang="hr-H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r-HR" sz="1600" dirty="0" err="1">
                <a:latin typeface="Consolas" panose="020B0609020204030204" pitchFamily="49" charset="0"/>
              </a:rPr>
              <a:t>git</a:t>
            </a:r>
            <a:r>
              <a:rPr lang="hr-HR" sz="1600" dirty="0">
                <a:latin typeface="Consolas" panose="020B0609020204030204" pitchFamily="49" charset="0"/>
              </a:rPr>
              <a:t> </a:t>
            </a:r>
            <a:r>
              <a:rPr lang="hr-HR" sz="1600" dirty="0" err="1">
                <a:latin typeface="Consolas" panose="020B0609020204030204" pitchFamily="49" charset="0"/>
              </a:rPr>
              <a:t>branch</a:t>
            </a:r>
            <a:r>
              <a:rPr lang="hr-HR" sz="1600" dirty="0">
                <a:latin typeface="Consolas" panose="020B0609020204030204" pitchFamily="49" charset="0"/>
              </a:rPr>
              <a:t> –b IME</a:t>
            </a:r>
          </a:p>
          <a:p>
            <a:r>
              <a:rPr lang="hr-HR" sz="2000" dirty="0"/>
              <a:t>Druga komanda je isto što i prve dvije, kombinirane u jednu </a:t>
            </a:r>
            <a:r>
              <a:rPr lang="hr-HR" sz="2000" dirty="0">
                <a:sym typeface="Wingdings" panose="05000000000000000000" pitchFamily="2" charset="2"/>
              </a:rPr>
              <a:t></a:t>
            </a:r>
          </a:p>
          <a:p>
            <a:r>
              <a:rPr lang="hr-HR" sz="2000" dirty="0">
                <a:sym typeface="Wingdings" panose="05000000000000000000" pitchFamily="2" charset="2"/>
              </a:rPr>
              <a:t>Na stranici </a:t>
            </a:r>
            <a:r>
              <a:rPr lang="hr-HR" sz="2000" dirty="0" err="1">
                <a:sym typeface="Wingdings" panose="05000000000000000000" pitchFamily="2" charset="2"/>
              </a:rPr>
              <a:t>GitHub</a:t>
            </a:r>
            <a:r>
              <a:rPr lang="hr-HR" sz="2000" dirty="0">
                <a:sym typeface="Wingdings" panose="05000000000000000000" pitchFamily="2" charset="2"/>
              </a:rPr>
              <a:t>-a možemo klikom na neki </a:t>
            </a:r>
            <a:r>
              <a:rPr lang="hr-HR" sz="2000" i="1" dirty="0" err="1">
                <a:sym typeface="Wingdings" panose="05000000000000000000" pitchFamily="2" charset="2"/>
              </a:rPr>
              <a:t>branch</a:t>
            </a:r>
            <a:r>
              <a:rPr lang="hr-HR" sz="2000" i="1" dirty="0">
                <a:sym typeface="Wingdings" panose="05000000000000000000" pitchFamily="2" charset="2"/>
              </a:rPr>
              <a:t> </a:t>
            </a:r>
            <a:r>
              <a:rPr lang="hr-HR" sz="2000" dirty="0">
                <a:sym typeface="Wingdings" panose="05000000000000000000" pitchFamily="2" charset="2"/>
              </a:rPr>
              <a:t>dobiti informacije o njemu i vidjeti kod koji tamo može biti različit o </a:t>
            </a:r>
            <a:r>
              <a:rPr lang="hr-HR" sz="2000" i="1" dirty="0" err="1">
                <a:sym typeface="Wingdings" panose="05000000000000000000" pitchFamily="2" charset="2"/>
              </a:rPr>
              <a:t>master</a:t>
            </a:r>
            <a:r>
              <a:rPr lang="hr-HR" sz="2000" dirty="0">
                <a:sym typeface="Wingdings" panose="05000000000000000000" pitchFamily="2" charset="2"/>
              </a:rPr>
              <a:t> grane</a:t>
            </a:r>
            <a:endParaRPr lang="hr-HR" dirty="0"/>
          </a:p>
        </p:txBody>
      </p:sp>
      <p:pic>
        <p:nvPicPr>
          <p:cNvPr id="4" name="Picture 2" descr="https://camo.githubusercontent.com/77f4e32f0089eec373d642ec63244fd8155c610a/68747470733a2f2f662e636c6f75642e6769746875622e636f6d2f6173736574732f323732332f34353832322f63323662366364322d353765332d313165322d383865322d3236376566313935323032352e706e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05"/>
          <a:stretch/>
        </p:blipFill>
        <p:spPr bwMode="auto">
          <a:xfrm>
            <a:off x="5461715" y="1600200"/>
            <a:ext cx="5688134" cy="389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77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Prebacivanje na novu granu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4371125" cy="4724401"/>
          </a:xfrm>
        </p:spPr>
        <p:txBody>
          <a:bodyPr/>
          <a:lstStyle/>
          <a:p>
            <a:r>
              <a:rPr lang="hr-HR" dirty="0"/>
              <a:t>Kao što je bilo rečeno moguće je prebaciti se na novu granu iz komande linije ili iz GUI sučelja</a:t>
            </a:r>
          </a:p>
          <a:p>
            <a:r>
              <a:rPr lang="hr-HR" dirty="0"/>
              <a:t>Na lijevoj strani vidimo kako na </a:t>
            </a:r>
            <a:r>
              <a:rPr lang="hr-HR" dirty="0" err="1"/>
              <a:t>GitHub</a:t>
            </a:r>
            <a:r>
              <a:rPr lang="hr-HR" dirty="0"/>
              <a:t>-u izgleda prebacivanje sa grane na granu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6" r="393" b="3"/>
          <a:stretch/>
        </p:blipFill>
        <p:spPr>
          <a:xfrm>
            <a:off x="5967442" y="1765300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8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Fork</a:t>
            </a:r>
            <a:r>
              <a:rPr lang="hr-HR" dirty="0" smtClean="0"/>
              <a:t> repozitorija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4783249" cy="4724401"/>
          </a:xfrm>
        </p:spPr>
        <p:txBody>
          <a:bodyPr/>
          <a:lstStyle/>
          <a:p>
            <a:r>
              <a:rPr lang="hr-HR" dirty="0"/>
              <a:t>Klikom na gumb </a:t>
            </a:r>
            <a:r>
              <a:rPr lang="hr-HR" dirty="0" err="1"/>
              <a:t>Fork</a:t>
            </a:r>
            <a:r>
              <a:rPr lang="hr-HR" dirty="0"/>
              <a:t> stvara se kopija repozitorija koja glasi na vaš </a:t>
            </a:r>
            <a:r>
              <a:rPr lang="hr-HR" i="1" dirty="0" err="1"/>
              <a:t>username</a:t>
            </a:r>
            <a:r>
              <a:rPr lang="hr-HR" i="1" dirty="0"/>
              <a:t> </a:t>
            </a:r>
            <a:r>
              <a:rPr lang="hr-HR" dirty="0"/>
              <a:t>iako piše i originalni autor</a:t>
            </a:r>
          </a:p>
          <a:p>
            <a:r>
              <a:rPr lang="hr-HR" dirty="0"/>
              <a:t>Sve vaše </a:t>
            </a:r>
            <a:r>
              <a:rPr lang="hr-HR" i="1" dirty="0" err="1"/>
              <a:t>forkove</a:t>
            </a:r>
            <a:r>
              <a:rPr lang="hr-HR" i="1" dirty="0"/>
              <a:t> </a:t>
            </a:r>
            <a:r>
              <a:rPr lang="hr-HR" dirty="0"/>
              <a:t>možete vidjeti na početnoj stranici </a:t>
            </a:r>
            <a:r>
              <a:rPr lang="hr-HR" dirty="0" err="1" smtClean="0"/>
              <a:t>GitHub</a:t>
            </a:r>
            <a:r>
              <a:rPr lang="hr-HR" dirty="0" smtClean="0"/>
              <a:t>-a</a:t>
            </a:r>
            <a:endParaRPr lang="hr-HR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15" y="1600200"/>
            <a:ext cx="2430207" cy="48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Pull</a:t>
            </a:r>
            <a:r>
              <a:rPr lang="hr-HR" dirty="0"/>
              <a:t> </a:t>
            </a:r>
            <a:r>
              <a:rPr lang="hr-HR" dirty="0" err="1"/>
              <a:t>request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4641582" cy="4724401"/>
          </a:xfrm>
        </p:spPr>
        <p:txBody>
          <a:bodyPr/>
          <a:lstStyle/>
          <a:p>
            <a:r>
              <a:rPr lang="hr-HR" dirty="0"/>
              <a:t>Sa lijeve strane možete vidjeti kako izgleda i što treba stisnuti da biste napravili </a:t>
            </a:r>
            <a:r>
              <a:rPr lang="hr-HR" i="1" dirty="0" err="1"/>
              <a:t>pull</a:t>
            </a:r>
            <a:r>
              <a:rPr lang="hr-HR" i="1" dirty="0"/>
              <a:t> </a:t>
            </a:r>
            <a:r>
              <a:rPr lang="hr-HR" i="1" dirty="0" err="1"/>
              <a:t>request</a:t>
            </a:r>
            <a:endParaRPr lang="hr-HR" i="1" dirty="0"/>
          </a:p>
          <a:p>
            <a:r>
              <a:rPr lang="hr-HR" dirty="0"/>
              <a:t>Jedan od zadataka bit će vezan uz </a:t>
            </a:r>
            <a:r>
              <a:rPr lang="hr-HR" i="1" dirty="0" err="1"/>
              <a:t>pull</a:t>
            </a:r>
            <a:r>
              <a:rPr lang="hr-HR" i="1" dirty="0"/>
              <a:t> </a:t>
            </a:r>
            <a:r>
              <a:rPr lang="hr-HR" i="1" dirty="0" err="1"/>
              <a:t>request</a:t>
            </a:r>
            <a:r>
              <a:rPr lang="hr-HR" dirty="0"/>
              <a:t> te će se tamo najbolje vidjeti kako </a:t>
            </a:r>
            <a:r>
              <a:rPr lang="hr-HR" dirty="0" smtClean="0"/>
              <a:t>radi</a:t>
            </a:r>
            <a:endParaRPr lang="hr-HR" dirty="0"/>
          </a:p>
        </p:txBody>
      </p:sp>
      <p:pic>
        <p:nvPicPr>
          <p:cNvPr id="4" name="Picture 2" descr="http://cdn.crunchify.com/wp-content/uploads/2014/07/Github-Pull-Request-Scree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r="28039" b="-2"/>
          <a:stretch/>
        </p:blipFill>
        <p:spPr bwMode="auto">
          <a:xfrm>
            <a:off x="5924282" y="1765300"/>
            <a:ext cx="507407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3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Registrirajte se na </a:t>
            </a:r>
            <a:r>
              <a:rPr lang="hr-HR" dirty="0" err="1" smtClean="0"/>
              <a:t>GitHub</a:t>
            </a:r>
            <a:endParaRPr lang="hr-HR" dirty="0" smtClean="0"/>
          </a:p>
          <a:p>
            <a:pPr lvl="1"/>
            <a:r>
              <a:rPr lang="hr-HR" dirty="0" smtClean="0"/>
              <a:t>Stvorite vlastiti repozitorij</a:t>
            </a:r>
          </a:p>
          <a:p>
            <a:pPr lvl="1"/>
            <a:r>
              <a:rPr lang="hr-HR" dirty="0" err="1" smtClean="0"/>
              <a:t>bootcamp-imeprezime</a:t>
            </a:r>
            <a:endParaRPr lang="hr-HR" dirty="0" smtClean="0"/>
          </a:p>
          <a:p>
            <a:pPr lvl="1"/>
            <a:r>
              <a:rPr lang="hr-HR" dirty="0" smtClean="0"/>
              <a:t>Odaberite da želite stvoriti README datoteku stavite licencu po želji</a:t>
            </a:r>
          </a:p>
          <a:p>
            <a:pPr lvl="1"/>
            <a:r>
              <a:rPr lang="hr-HR" dirty="0" smtClean="0"/>
              <a:t>Klonirajte repozitorij na lokalno računalo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544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Upravljanje izvornim kodom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r-HR" dirty="0" smtClean="0"/>
              <a:t>upravljanje izvornim kodom ili </a:t>
            </a:r>
            <a:r>
              <a:rPr lang="hr-HR" dirty="0" err="1" smtClean="0"/>
              <a:t>verzioniranje</a:t>
            </a:r>
            <a:r>
              <a:rPr lang="hr-HR" dirty="0" smtClean="0"/>
              <a:t> (</a:t>
            </a:r>
            <a:r>
              <a:rPr lang="hr-HR" dirty="0" err="1" smtClean="0"/>
              <a:t>eng</a:t>
            </a:r>
            <a:r>
              <a:rPr lang="hr-HR" dirty="0" smtClean="0"/>
              <a:t>. </a:t>
            </a:r>
            <a:r>
              <a:rPr lang="hr-HR" i="1" dirty="0" err="1" smtClean="0"/>
              <a:t>version</a:t>
            </a:r>
            <a:r>
              <a:rPr lang="hr-HR" i="1" dirty="0" smtClean="0"/>
              <a:t> </a:t>
            </a:r>
            <a:r>
              <a:rPr lang="hr-HR" i="1" dirty="0" err="1" smtClean="0"/>
              <a:t>control</a:t>
            </a:r>
            <a:r>
              <a:rPr lang="hr-HR" dirty="0" smtClean="0"/>
              <a:t>)</a:t>
            </a:r>
          </a:p>
          <a:p>
            <a:pPr lvl="1" algn="just"/>
            <a:r>
              <a:rPr lang="hr-HR" dirty="0" smtClean="0"/>
              <a:t>praćenje promjena u kodu</a:t>
            </a:r>
          </a:p>
          <a:p>
            <a:pPr lvl="1" algn="just"/>
            <a:r>
              <a:rPr lang="hr-HR" dirty="0" smtClean="0"/>
              <a:t>koordinacija rada u timovima</a:t>
            </a:r>
          </a:p>
          <a:p>
            <a:pPr lvl="1" algn="just"/>
            <a:r>
              <a:rPr lang="hr-HR" dirty="0" smtClean="0"/>
              <a:t>jednostavno i efektivno upravljanje kodom</a:t>
            </a:r>
          </a:p>
          <a:p>
            <a:pPr lvl="1" algn="just"/>
            <a:r>
              <a:rPr lang="hr-HR" dirty="0" smtClean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96543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hr-HR" dirty="0"/>
              <a:t>Prebacite </a:t>
            </a:r>
            <a:r>
              <a:rPr lang="hr-HR" dirty="0" smtClean="0"/>
              <a:t>neku datoteku </a:t>
            </a:r>
            <a:r>
              <a:rPr lang="hr-HR" dirty="0"/>
              <a:t>u novonastali repozitorij</a:t>
            </a:r>
          </a:p>
          <a:p>
            <a:pPr lvl="1"/>
            <a:r>
              <a:rPr lang="hr-HR" dirty="0"/>
              <a:t>Pogledajte koje su promjene</a:t>
            </a:r>
          </a:p>
          <a:p>
            <a:pPr lvl="1"/>
            <a:r>
              <a:rPr lang="hr-HR" dirty="0"/>
              <a:t>Dodajte tu datoteku na praćenje</a:t>
            </a:r>
          </a:p>
          <a:p>
            <a:pPr lvl="1"/>
            <a:r>
              <a:rPr lang="hr-HR" dirty="0"/>
              <a:t>Napravite </a:t>
            </a:r>
            <a:r>
              <a:rPr lang="hr-HR" i="1" dirty="0" err="1"/>
              <a:t>commit</a:t>
            </a:r>
            <a:endParaRPr lang="hr-HR" i="1" dirty="0"/>
          </a:p>
          <a:p>
            <a:pPr lvl="1"/>
            <a:r>
              <a:rPr lang="hr-HR" dirty="0"/>
              <a:t>Napravite </a:t>
            </a:r>
            <a:r>
              <a:rPr lang="hr-HR" i="1" dirty="0" err="1"/>
              <a:t>push</a:t>
            </a:r>
            <a:endParaRPr lang="hr-HR" i="1" dirty="0"/>
          </a:p>
          <a:p>
            <a:pPr lvl="1"/>
            <a:r>
              <a:rPr lang="hr-HR" dirty="0"/>
              <a:t>Provjerite </a:t>
            </a:r>
            <a:r>
              <a:rPr lang="hr-HR" dirty="0" err="1"/>
              <a:t>GitHub</a:t>
            </a:r>
            <a:r>
              <a:rPr lang="hr-HR" dirty="0"/>
              <a:t> za sve promjene i provjerite </a:t>
            </a:r>
            <a:r>
              <a:rPr lang="hr-HR" i="1" dirty="0" err="1"/>
              <a:t>commit</a:t>
            </a:r>
            <a:r>
              <a:rPr lang="hr-HR" dirty="0"/>
              <a:t>-ove</a:t>
            </a:r>
          </a:p>
        </p:txBody>
      </p:sp>
    </p:spTree>
    <p:extLst>
      <p:ext uri="{BB962C8B-B14F-4D97-AF65-F5344CB8AC3E}">
        <p14:creationId xmlns:p14="http://schemas.microsoft.com/office/powerpoint/2010/main" val="329511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hr-HR" dirty="0" smtClean="0"/>
              <a:t>Kreirajte </a:t>
            </a:r>
            <a:r>
              <a:rPr lang="hr-HR" dirty="0"/>
              <a:t>novu granu pod nazivom </a:t>
            </a:r>
            <a:r>
              <a:rPr lang="hr-HR" dirty="0" err="1">
                <a:latin typeface="Consolas" panose="020B0609020204030204" pitchFamily="49" charset="0"/>
              </a:rPr>
              <a:t>devel</a:t>
            </a:r>
            <a:endParaRPr lang="hr-HR" dirty="0">
              <a:latin typeface="Consolas" panose="020B0609020204030204" pitchFamily="49" charset="0"/>
            </a:endParaRPr>
          </a:p>
          <a:p>
            <a:pPr lvl="1"/>
            <a:r>
              <a:rPr lang="hr-HR" dirty="0"/>
              <a:t>Prebacite se na novu granu</a:t>
            </a:r>
          </a:p>
          <a:p>
            <a:pPr lvl="1"/>
            <a:r>
              <a:rPr lang="hr-HR" dirty="0"/>
              <a:t>Napravite promjene na nekoj od datoteka koje su u vašem repozitoriju</a:t>
            </a:r>
          </a:p>
          <a:p>
            <a:pPr lvl="1"/>
            <a:r>
              <a:rPr lang="hr-HR" dirty="0"/>
              <a:t>Pokušajte napraviti </a:t>
            </a:r>
            <a:r>
              <a:rPr lang="hr-HR" i="1" dirty="0" err="1"/>
              <a:t>merge</a:t>
            </a:r>
            <a:r>
              <a:rPr lang="hr-HR" dirty="0"/>
              <a:t> sa granom </a:t>
            </a:r>
            <a:r>
              <a:rPr lang="hr-HR" i="1" dirty="0" err="1" smtClean="0">
                <a:latin typeface="Consolas" panose="020B0609020204030204" pitchFamily="49" charset="0"/>
              </a:rPr>
              <a:t>master</a:t>
            </a:r>
            <a:endParaRPr lang="hr-HR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8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615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GIT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Većina operacija lokalna</a:t>
            </a:r>
          </a:p>
          <a:p>
            <a:r>
              <a:rPr lang="hr-HR" dirty="0" smtClean="0"/>
              <a:t>Lokalna baza podataka</a:t>
            </a:r>
          </a:p>
          <a:p>
            <a:r>
              <a:rPr lang="hr-HR" dirty="0" smtClean="0"/>
              <a:t>SHA-1 algoritam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8223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GIT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Tri stanja rada</a:t>
            </a:r>
          </a:p>
          <a:p>
            <a:pPr lvl="1"/>
            <a:r>
              <a:rPr lang="hr-HR" i="1" dirty="0" err="1" smtClean="0"/>
              <a:t>Commited</a:t>
            </a:r>
            <a:endParaRPr lang="hr-HR" i="1" dirty="0" smtClean="0"/>
          </a:p>
          <a:p>
            <a:pPr lvl="1"/>
            <a:r>
              <a:rPr lang="hr-HR" i="1" dirty="0" err="1" smtClean="0"/>
              <a:t>Modified</a:t>
            </a:r>
            <a:endParaRPr lang="hr-HR" i="1" dirty="0" smtClean="0"/>
          </a:p>
          <a:p>
            <a:pPr lvl="1"/>
            <a:r>
              <a:rPr lang="hr-HR" i="1" dirty="0" err="1" smtClean="0"/>
              <a:t>Staged</a:t>
            </a:r>
            <a:endParaRPr lang="hr-HR" i="1" dirty="0"/>
          </a:p>
        </p:txBody>
      </p:sp>
      <p:pic>
        <p:nvPicPr>
          <p:cNvPr id="4" name="Picture 2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346" y="2379932"/>
            <a:ext cx="5181600" cy="285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3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GitHub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GitHub</a:t>
            </a:r>
            <a:r>
              <a:rPr lang="hr-HR" dirty="0"/>
              <a:t> je sustav za </a:t>
            </a:r>
            <a:r>
              <a:rPr lang="hr-HR" dirty="0" err="1"/>
              <a:t>verzioniranje</a:t>
            </a:r>
            <a:r>
              <a:rPr lang="hr-HR" dirty="0"/>
              <a:t> dostupan </a:t>
            </a:r>
            <a:r>
              <a:rPr lang="hr-HR" dirty="0" smtClean="0"/>
              <a:t>kao web aplikacija</a:t>
            </a:r>
            <a:endParaRPr lang="hr-HR" dirty="0">
              <a:solidFill>
                <a:srgbClr val="2E75B6"/>
              </a:solidFill>
            </a:endParaRPr>
          </a:p>
          <a:p>
            <a:r>
              <a:rPr lang="hr-HR" dirty="0"/>
              <a:t>Registracija </a:t>
            </a:r>
            <a:r>
              <a:rPr lang="hr-HR" dirty="0" smtClean="0"/>
              <a:t>uz javne </a:t>
            </a:r>
            <a:r>
              <a:rPr lang="hr-HR" dirty="0"/>
              <a:t>repozitorije </a:t>
            </a:r>
            <a:r>
              <a:rPr lang="hr-HR" dirty="0" smtClean="0"/>
              <a:t>je besplatna</a:t>
            </a:r>
            <a:endParaRPr lang="hr-HR" dirty="0">
              <a:solidFill>
                <a:srgbClr val="2E75B6"/>
              </a:solidFill>
            </a:endParaRPr>
          </a:p>
          <a:p>
            <a:r>
              <a:rPr lang="hr-HR" dirty="0">
                <a:hlinkClick r:id="rId2"/>
              </a:rPr>
              <a:t>https://github.com/</a:t>
            </a:r>
            <a:endParaRPr lang="hr-HR" dirty="0"/>
          </a:p>
          <a:p>
            <a:r>
              <a:rPr lang="hr-HR" dirty="0" smtClean="0"/>
              <a:t>Cjelovito </a:t>
            </a:r>
            <a:r>
              <a:rPr lang="hr-HR" dirty="0"/>
              <a:t>rješenje koje nudi razne opcije osim samog </a:t>
            </a:r>
            <a:r>
              <a:rPr lang="hr-HR" dirty="0" smtClean="0"/>
              <a:t>koda</a:t>
            </a:r>
          </a:p>
        </p:txBody>
      </p:sp>
    </p:spTree>
    <p:extLst>
      <p:ext uri="{BB962C8B-B14F-4D97-AF65-F5344CB8AC3E}">
        <p14:creationId xmlns:p14="http://schemas.microsoft.com/office/powerpoint/2010/main" val="16179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Grananje repozitorija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699" y="1765300"/>
            <a:ext cx="10166619" cy="4724401"/>
          </a:xfrm>
        </p:spPr>
        <p:txBody>
          <a:bodyPr/>
          <a:lstStyle/>
          <a:p>
            <a:r>
              <a:rPr lang="hr-HR" dirty="0"/>
              <a:t>Možemo stvoriti granu repozitorija na kojoj ćemo dalje programirati, a da promjene na prethodnoj ostanu </a:t>
            </a:r>
            <a:r>
              <a:rPr lang="hr-HR" dirty="0" smtClean="0"/>
              <a:t>nepromijenjene</a:t>
            </a:r>
            <a:endParaRPr lang="hr-HR" dirty="0"/>
          </a:p>
        </p:txBody>
      </p:sp>
      <p:pic>
        <p:nvPicPr>
          <p:cNvPr id="4" name="Picture 2" descr="https://i.stack.imgur.com/F00b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6" t="-27126" r="-15387" b="-27126"/>
          <a:stretch/>
        </p:blipFill>
        <p:spPr bwMode="auto">
          <a:xfrm>
            <a:off x="3249428" y="2382120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10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Spajanje repozitorija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 err="1"/>
              <a:t>Merge</a:t>
            </a:r>
            <a:r>
              <a:rPr lang="hr-HR" dirty="0"/>
              <a:t> koristimo kada želimo spojiti posao napravljen na dvije odvojene grane</a:t>
            </a:r>
          </a:p>
          <a:p>
            <a:r>
              <a:rPr lang="hr-HR" dirty="0"/>
              <a:t>Često se može dogoditi da postoje neki konflikti koje moramo riješiti prije nego se napravi </a:t>
            </a:r>
            <a:r>
              <a:rPr lang="hr-HR" i="1" dirty="0" err="1" smtClean="0"/>
              <a:t>merge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54373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Fork</a:t>
            </a:r>
            <a:r>
              <a:rPr lang="hr-HR" dirty="0" smtClean="0"/>
              <a:t> repozitorija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4860523" cy="4724401"/>
          </a:xfrm>
        </p:spPr>
        <p:txBody>
          <a:bodyPr/>
          <a:lstStyle/>
          <a:p>
            <a:r>
              <a:rPr lang="hr-HR" dirty="0"/>
              <a:t>Možete preuzeti cjelovit repozitorij te ga tretirati kao svoj</a:t>
            </a:r>
          </a:p>
          <a:p>
            <a:r>
              <a:rPr lang="hr-HR" dirty="0"/>
              <a:t>Korisno ukoliko naiđete na </a:t>
            </a:r>
            <a:r>
              <a:rPr lang="hr-HR" i="1" dirty="0"/>
              <a:t>Open </a:t>
            </a:r>
            <a:r>
              <a:rPr lang="hr-HR" i="1" dirty="0" err="1"/>
              <a:t>Source</a:t>
            </a:r>
            <a:r>
              <a:rPr lang="hr-HR" i="1" dirty="0"/>
              <a:t> </a:t>
            </a:r>
            <a:r>
              <a:rPr lang="hr-HR" dirty="0"/>
              <a:t>projekt kojeg želite doraditi</a:t>
            </a:r>
          </a:p>
          <a:p>
            <a:r>
              <a:rPr lang="hr-HR" dirty="0"/>
              <a:t>Nakon </a:t>
            </a:r>
            <a:r>
              <a:rPr lang="hr-HR" i="1" dirty="0" err="1"/>
              <a:t>forka</a:t>
            </a:r>
            <a:r>
              <a:rPr lang="hr-HR" dirty="0"/>
              <a:t> radimo standardni </a:t>
            </a:r>
            <a:r>
              <a:rPr lang="hr-HR" i="1" dirty="0" err="1"/>
              <a:t>clone</a:t>
            </a:r>
            <a:r>
              <a:rPr lang="hr-HR" dirty="0"/>
              <a:t> i dalje nastavljamo kao i do </a:t>
            </a:r>
            <a:r>
              <a:rPr lang="hr-HR" dirty="0" smtClean="0"/>
              <a:t>sada</a:t>
            </a:r>
            <a:endParaRPr lang="hr-HR" dirty="0"/>
          </a:p>
        </p:txBody>
      </p:sp>
      <p:pic>
        <p:nvPicPr>
          <p:cNvPr id="4" name="Picture 2" descr="http://www.dataschool.io/content/images/2014/Mar/githu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6666"/>
            <a:ext cx="5381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Pull</a:t>
            </a:r>
            <a:r>
              <a:rPr lang="hr-HR" dirty="0" smtClean="0"/>
              <a:t> </a:t>
            </a:r>
            <a:r>
              <a:rPr lang="hr-HR" dirty="0" err="1" smtClean="0"/>
              <a:t>request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Kada otvorite </a:t>
            </a:r>
            <a:r>
              <a:rPr lang="hr-HR" i="1" dirty="0" err="1"/>
              <a:t>pull</a:t>
            </a:r>
            <a:r>
              <a:rPr lang="hr-HR" i="1" dirty="0"/>
              <a:t> </a:t>
            </a:r>
            <a:r>
              <a:rPr lang="hr-HR" i="1" dirty="0" err="1"/>
              <a:t>request</a:t>
            </a:r>
            <a:r>
              <a:rPr lang="hr-HR" i="1" dirty="0"/>
              <a:t> </a:t>
            </a:r>
            <a:r>
              <a:rPr lang="hr-HR" dirty="0"/>
              <a:t>možete diskutirati promjene i vidjeti razliku između prethodne verzije koda i one koju želite predložiti</a:t>
            </a:r>
          </a:p>
          <a:p>
            <a:r>
              <a:rPr lang="hr-HR" dirty="0"/>
              <a:t>Vlasnik repozitorija može prihvatiti vaše promjene i one se spremaju na originalni repozitorij</a:t>
            </a:r>
          </a:p>
        </p:txBody>
      </p:sp>
    </p:spTree>
    <p:extLst>
      <p:ext uri="{BB962C8B-B14F-4D97-AF65-F5344CB8AC3E}">
        <p14:creationId xmlns:p14="http://schemas.microsoft.com/office/powerpoint/2010/main" val="2920864316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279</TotalTime>
  <Words>605</Words>
  <Application>Microsoft Office PowerPoint</Application>
  <PresentationFormat>Široki zaslon</PresentationFormat>
  <Paragraphs>95</Paragraphs>
  <Slides>22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BootcampIT-template</vt:lpstr>
      <vt:lpstr>Sustavi za upravljanje izvornim kodom</vt:lpstr>
      <vt:lpstr>Upravljanje izvornim kodom</vt:lpstr>
      <vt:lpstr>GIT</vt:lpstr>
      <vt:lpstr>GIT</vt:lpstr>
      <vt:lpstr>GitHub</vt:lpstr>
      <vt:lpstr>Grananje repozitorija</vt:lpstr>
      <vt:lpstr>Spajanje repozitorija</vt:lpstr>
      <vt:lpstr>Fork repozitorija</vt:lpstr>
      <vt:lpstr>Pull request</vt:lpstr>
      <vt:lpstr>Korištenje GitHub-a</vt:lpstr>
      <vt:lpstr>Kreiranje novog repozitorija</vt:lpstr>
      <vt:lpstr>Zapisivanje promjena</vt:lpstr>
      <vt:lpstr>Commit (i commit poruke)</vt:lpstr>
      <vt:lpstr>Push na repozitorij</vt:lpstr>
      <vt:lpstr>Stvaranje nove grane</vt:lpstr>
      <vt:lpstr>Prebacivanje na novu granu</vt:lpstr>
      <vt:lpstr>Fork repozitorija</vt:lpstr>
      <vt:lpstr>Pull request</vt:lpstr>
      <vt:lpstr>Zadaci</vt:lpstr>
      <vt:lpstr>Zadaci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Varijable</dc:title>
  <dc:creator>Ivan Mušanović</dc:creator>
  <cp:lastModifiedBy>Ivan Mušanović</cp:lastModifiedBy>
  <cp:revision>22</cp:revision>
  <dcterms:created xsi:type="dcterms:W3CDTF">2018-10-15T13:22:48Z</dcterms:created>
  <dcterms:modified xsi:type="dcterms:W3CDTF">2018-11-25T18:11:37Z</dcterms:modified>
</cp:coreProperties>
</file>