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83" d="100"/>
          <a:sy n="83" d="100"/>
        </p:scale>
        <p:origin x="45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091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278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2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215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35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979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9294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12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06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931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Programiranje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Uvod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6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5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C++ je programski jezik koji:</a:t>
            </a:r>
          </a:p>
          <a:p>
            <a:pPr lvl="1"/>
            <a:r>
              <a:rPr lang="hr-HR" dirty="0"/>
              <a:t>j</a:t>
            </a:r>
            <a:r>
              <a:rPr lang="hr-HR" dirty="0" smtClean="0"/>
              <a:t>e statički pisan – varijable moraju imati tipove</a:t>
            </a:r>
          </a:p>
          <a:p>
            <a:pPr lvl="1"/>
            <a:r>
              <a:rPr lang="hr-HR" dirty="0" err="1" smtClean="0"/>
              <a:t>kompajlira</a:t>
            </a:r>
            <a:r>
              <a:rPr lang="hr-HR" dirty="0" smtClean="0"/>
              <a:t> se – pretvorba iz programskog koda u strojni kod prije izvršavanja</a:t>
            </a:r>
          </a:p>
          <a:p>
            <a:pPr lvl="1"/>
            <a:r>
              <a:rPr lang="hr-HR" dirty="0" err="1"/>
              <a:t>c</a:t>
            </a:r>
            <a:r>
              <a:rPr lang="hr-HR" dirty="0" err="1" smtClean="0"/>
              <a:t>ase-sensitive</a:t>
            </a:r>
            <a:r>
              <a:rPr lang="hr-HR" dirty="0" smtClean="0"/>
              <a:t> – nije isto ako pišemo velikim ili malim slovima (a i A nije isto)</a:t>
            </a:r>
          </a:p>
          <a:p>
            <a:pPr lvl="1"/>
            <a:r>
              <a:rPr lang="hr-HR" dirty="0"/>
              <a:t>f</a:t>
            </a:r>
            <a:r>
              <a:rPr lang="hr-HR" dirty="0" smtClean="0"/>
              <a:t>ree-</a:t>
            </a:r>
            <a:r>
              <a:rPr lang="hr-HR" dirty="0" err="1" smtClean="0"/>
              <a:t>form</a:t>
            </a:r>
            <a:r>
              <a:rPr lang="hr-HR" dirty="0" smtClean="0"/>
              <a:t> – razmaci i redovi između dijelova koda nisu bitni (! Ali svejedno postoje pravila pisanja urednog koda!)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održava proceduralno i objektno orijentirano programiranje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41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Hello</a:t>
            </a:r>
            <a:r>
              <a:rPr lang="hr-HR" dirty="0" smtClean="0"/>
              <a:t> World program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3" y="1484627"/>
            <a:ext cx="6970314" cy="48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C++ standardna biblioteka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Predprocesorske</a:t>
            </a:r>
            <a:r>
              <a:rPr lang="hr-HR" dirty="0" smtClean="0"/>
              <a:t> direktive (#</a:t>
            </a:r>
            <a:r>
              <a:rPr lang="hr-HR" dirty="0" err="1" smtClean="0"/>
              <a:t>include</a:t>
            </a:r>
            <a:r>
              <a:rPr lang="hr-HR" dirty="0" smtClean="0"/>
              <a:t>, itd.)</a:t>
            </a:r>
          </a:p>
          <a:p>
            <a:r>
              <a:rPr lang="hr-HR" dirty="0" smtClean="0"/>
              <a:t>Unaprijed programirane funkcije (naredbe) koje omogućuju nekakvu funkcionalnost („</a:t>
            </a:r>
            <a:r>
              <a:rPr lang="hr-HR" dirty="0" err="1" smtClean="0"/>
              <a:t>stdafx.h</a:t>
            </a:r>
            <a:r>
              <a:rPr lang="hr-HR" dirty="0" smtClean="0"/>
              <a:t>”, &lt;</a:t>
            </a:r>
            <a:r>
              <a:rPr lang="hr-HR" dirty="0" err="1" smtClean="0"/>
              <a:t>iostream</a:t>
            </a:r>
            <a:r>
              <a:rPr lang="hr-HR" dirty="0" smtClean="0"/>
              <a:t>&gt;, &lt;</a:t>
            </a:r>
            <a:r>
              <a:rPr lang="hr-HR" dirty="0" err="1" smtClean="0"/>
              <a:t>vector</a:t>
            </a:r>
            <a:r>
              <a:rPr lang="hr-HR" dirty="0" smtClean="0"/>
              <a:t>&gt;, &lt;</a:t>
            </a:r>
            <a:r>
              <a:rPr lang="hr-HR" dirty="0" err="1" smtClean="0"/>
              <a:t>string</a:t>
            </a:r>
            <a:r>
              <a:rPr lang="hr-HR" dirty="0" smtClean="0"/>
              <a:t>&gt;, itd.)</a:t>
            </a:r>
            <a:endParaRPr lang="hr-HR" dirty="0"/>
          </a:p>
          <a:p>
            <a:r>
              <a:rPr lang="hr-HR" dirty="0" smtClean="0"/>
              <a:t>Uključene u C++, standard </a:t>
            </a:r>
            <a:r>
              <a:rPr lang="hr-HR" dirty="0" err="1" smtClean="0"/>
              <a:t>library</a:t>
            </a:r>
            <a:r>
              <a:rPr lang="hr-HR" dirty="0"/>
              <a:t> </a:t>
            </a:r>
            <a:r>
              <a:rPr lang="hr-HR" dirty="0" smtClean="0"/>
              <a:t>ili standard template </a:t>
            </a:r>
            <a:r>
              <a:rPr lang="hr-HR" dirty="0" err="1" smtClean="0"/>
              <a:t>library</a:t>
            </a:r>
            <a:r>
              <a:rPr lang="hr-HR" dirty="0" smtClean="0"/>
              <a:t> (STL)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/>
          <a:srcRect r="34182" b="72594"/>
          <a:stretch/>
        </p:blipFill>
        <p:spPr>
          <a:xfrm>
            <a:off x="3732030" y="4112878"/>
            <a:ext cx="4587722" cy="13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Namespaces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Koriste se za određivanje područja u kojemu neki naziv vrijedi</a:t>
            </a:r>
          </a:p>
          <a:p>
            <a:r>
              <a:rPr lang="hr-HR" dirty="0" smtClean="0"/>
              <a:t>Ukoliko imamo 2 funkcije (naredbe) istog imena one moraju biti u odvojenim </a:t>
            </a:r>
            <a:r>
              <a:rPr lang="hr-HR" dirty="0" err="1" smtClean="0"/>
              <a:t>namespace</a:t>
            </a:r>
            <a:r>
              <a:rPr lang="hr-HR" dirty="0" smtClean="0"/>
              <a:t>-ovima kako ne bi došlo do pogreške</a:t>
            </a:r>
          </a:p>
          <a:p>
            <a:r>
              <a:rPr lang="hr-HR" dirty="0"/>
              <a:t> </a:t>
            </a:r>
            <a:r>
              <a:rPr lang="hr-HR" dirty="0" smtClean="0"/>
              <a:t>			  - naredba </a:t>
            </a:r>
            <a:r>
              <a:rPr lang="hr-HR" i="1" dirty="0" err="1" smtClean="0"/>
              <a:t>using</a:t>
            </a:r>
            <a:r>
              <a:rPr lang="hr-HR" i="1" dirty="0" smtClean="0"/>
              <a:t> </a:t>
            </a:r>
            <a:r>
              <a:rPr lang="hr-HR" i="1" dirty="0" err="1" smtClean="0"/>
              <a:t>namespace</a:t>
            </a:r>
            <a:endParaRPr lang="hr-HR" dirty="0" smtClean="0"/>
          </a:p>
          <a:p>
            <a:r>
              <a:rPr lang="hr-HR" dirty="0" err="1" smtClean="0"/>
              <a:t>std</a:t>
            </a:r>
            <a:r>
              <a:rPr lang="hr-HR" dirty="0" smtClean="0"/>
              <a:t>::</a:t>
            </a:r>
            <a:r>
              <a:rPr lang="hr-HR" dirty="0" err="1" smtClean="0"/>
              <a:t>cout</a:t>
            </a:r>
            <a:r>
              <a:rPr lang="hr-HR" dirty="0" smtClean="0"/>
              <a:t> – funkcija s prefiksom </a:t>
            </a:r>
            <a:r>
              <a:rPr lang="hr-HR" dirty="0" err="1" smtClean="0"/>
              <a:t>namespace</a:t>
            </a:r>
            <a:r>
              <a:rPr lang="hr-HR" dirty="0" smtClean="0"/>
              <a:t>-a – ako se ne koristi </a:t>
            </a:r>
            <a:r>
              <a:rPr lang="hr-HR" i="1" dirty="0" err="1" smtClean="0"/>
              <a:t>using</a:t>
            </a:r>
            <a:r>
              <a:rPr lang="hr-HR" i="1" dirty="0" smtClean="0"/>
              <a:t> </a:t>
            </a:r>
            <a:r>
              <a:rPr lang="hr-HR" i="1" dirty="0" err="1" smtClean="0"/>
              <a:t>namespace</a:t>
            </a:r>
            <a:endParaRPr lang="hr-HR" i="1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/>
          <a:srcRect l="6728" r="15073"/>
          <a:stretch/>
        </p:blipFill>
        <p:spPr>
          <a:xfrm>
            <a:off x="1480355" y="3133744"/>
            <a:ext cx="2614412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Funkcija </a:t>
            </a:r>
            <a:r>
              <a:rPr lang="hr-HR" dirty="0" err="1" smtClean="0"/>
              <a:t>main</a:t>
            </a:r>
            <a:r>
              <a:rPr lang="hr-HR" dirty="0" smtClean="0"/>
              <a:t>()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Funkcija </a:t>
            </a:r>
            <a:r>
              <a:rPr lang="hr-HR" dirty="0" err="1" smtClean="0"/>
              <a:t>main</a:t>
            </a:r>
            <a:r>
              <a:rPr lang="hr-HR" dirty="0" smtClean="0"/>
              <a:t>() – početni dio izvođenja programa</a:t>
            </a:r>
          </a:p>
          <a:p>
            <a:pPr lvl="1"/>
            <a:r>
              <a:rPr lang="hr-HR" dirty="0"/>
              <a:t>s</a:t>
            </a:r>
            <a:r>
              <a:rPr lang="hr-HR" dirty="0" smtClean="0"/>
              <a:t>vaki program se izvodi sekvencijalno (linija po linija koda), osim ako taj redoslijed nije izmijenjen samim kodom (naredbe)</a:t>
            </a:r>
          </a:p>
          <a:p>
            <a:pPr lvl="1"/>
            <a:r>
              <a:rPr lang="hr-HR" dirty="0" smtClean="0"/>
              <a:t>C++ program započinje svoje izvršavanje prvom linijom koda unutar </a:t>
            </a:r>
            <a:r>
              <a:rPr lang="hr-HR" dirty="0" err="1" smtClean="0"/>
              <a:t>main</a:t>
            </a:r>
            <a:r>
              <a:rPr lang="hr-HR" dirty="0" smtClean="0"/>
              <a:t>() funkcije</a:t>
            </a:r>
          </a:p>
          <a:p>
            <a:pPr lvl="1"/>
            <a:r>
              <a:rPr lang="hr-HR" dirty="0" smtClean="0"/>
              <a:t>Može se reći da je </a:t>
            </a:r>
            <a:r>
              <a:rPr lang="hr-HR" dirty="0" err="1" smtClean="0"/>
              <a:t>main</a:t>
            </a:r>
            <a:r>
              <a:rPr lang="hr-HR" dirty="0" smtClean="0"/>
              <a:t>() ulaz u program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49" y="4610635"/>
            <a:ext cx="2677073" cy="11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Naredbe u programu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Svaka naredba (</a:t>
            </a:r>
            <a:r>
              <a:rPr lang="hr-HR" dirty="0" err="1" smtClean="0"/>
              <a:t>statement</a:t>
            </a:r>
            <a:r>
              <a:rPr lang="hr-HR" dirty="0" smtClean="0"/>
              <a:t>) mora završiti s ;</a:t>
            </a:r>
          </a:p>
          <a:p>
            <a:r>
              <a:rPr lang="hr-HR" i="1" dirty="0" err="1" smtClean="0"/>
              <a:t>return</a:t>
            </a:r>
            <a:r>
              <a:rPr lang="hr-HR" i="1" dirty="0" smtClean="0"/>
              <a:t> 0 </a:t>
            </a:r>
            <a:r>
              <a:rPr lang="hr-HR" dirty="0" smtClean="0"/>
              <a:t>– označava završetak programa s izlazom 0 što znači da je je izvođenje programa uspješno završilo</a:t>
            </a:r>
          </a:p>
          <a:p>
            <a:pPr lvl="1"/>
            <a:r>
              <a:rPr lang="hr-HR" dirty="0" smtClean="0"/>
              <a:t>Ako je </a:t>
            </a:r>
            <a:r>
              <a:rPr lang="hr-HR" dirty="0" err="1" smtClean="0"/>
              <a:t>main</a:t>
            </a:r>
            <a:r>
              <a:rPr lang="hr-HR" dirty="0" smtClean="0"/>
              <a:t> funkcija definirana kao </a:t>
            </a:r>
            <a:r>
              <a:rPr lang="hr-HR" i="1" dirty="0" err="1" smtClean="0"/>
              <a:t>int</a:t>
            </a:r>
            <a:r>
              <a:rPr lang="hr-HR" dirty="0" smtClean="0"/>
              <a:t> onda je nužno napisati </a:t>
            </a:r>
            <a:r>
              <a:rPr lang="hr-HR" dirty="0" err="1" smtClean="0"/>
              <a:t>return</a:t>
            </a:r>
            <a:r>
              <a:rPr lang="hr-HR" dirty="0" smtClean="0"/>
              <a:t> 0, ako je definirana kao </a:t>
            </a:r>
            <a:r>
              <a:rPr lang="hr-HR" i="1" dirty="0" err="1" smtClean="0"/>
              <a:t>void</a:t>
            </a:r>
            <a:r>
              <a:rPr lang="hr-HR" dirty="0" smtClean="0"/>
              <a:t> onda to nije potrebno</a:t>
            </a:r>
            <a:endParaRPr lang="hr-HR" i="1" dirty="0" smtClean="0"/>
          </a:p>
          <a:p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23" y="4546378"/>
            <a:ext cx="3981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Komentari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93800" y="1372810"/>
            <a:ext cx="10515600" cy="4054475"/>
          </a:xfrm>
        </p:spPr>
        <p:txBody>
          <a:bodyPr/>
          <a:lstStyle/>
          <a:p>
            <a:r>
              <a:rPr lang="hr-HR" dirty="0" smtClean="0"/>
              <a:t>Komentar je dio koda koji se ne izvodi</a:t>
            </a:r>
          </a:p>
          <a:p>
            <a:r>
              <a:rPr lang="hr-HR" dirty="0" smtClean="0"/>
              <a:t>Služi programerima kako bi se lakše snašli u kompleksnom kodu i bolje međusobno razumjeli</a:t>
            </a:r>
          </a:p>
          <a:p>
            <a:r>
              <a:rPr lang="hr-HR" dirty="0" smtClean="0"/>
              <a:t>Komentar u jednom redu – znak // prije teksta komentara</a:t>
            </a:r>
          </a:p>
          <a:p>
            <a:r>
              <a:rPr lang="hr-HR" dirty="0" smtClean="0"/>
              <a:t>Komentar u više redova - /* tekst komentara */</a:t>
            </a:r>
          </a:p>
          <a:p>
            <a:endParaRPr lang="hr-HR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3" y="3921215"/>
            <a:ext cx="10403140" cy="82592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3" y="4747140"/>
            <a:ext cx="2461545" cy="14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Prepišite </a:t>
            </a:r>
            <a:r>
              <a:rPr lang="hr-HR" dirty="0" err="1" smtClean="0"/>
              <a:t>Hello</a:t>
            </a:r>
            <a:r>
              <a:rPr lang="hr-HR" dirty="0" smtClean="0"/>
              <a:t>, </a:t>
            </a:r>
            <a:r>
              <a:rPr lang="hr-HR" dirty="0" err="1" smtClean="0"/>
              <a:t>world</a:t>
            </a:r>
            <a:r>
              <a:rPr lang="hr-HR" dirty="0"/>
              <a:t>!</a:t>
            </a:r>
            <a:r>
              <a:rPr lang="hr-HR" dirty="0" smtClean="0"/>
              <a:t> program </a:t>
            </a:r>
            <a:endParaRPr lang="hr-HR" dirty="0"/>
          </a:p>
        </p:txBody>
      </p:sp>
      <p:sp>
        <p:nvSpPr>
          <p:cNvPr id="5" name="Rezervirano mjesto tekst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…komentirajte svaku liniju koda s onime što ste naučili i pokrenite ga.</a:t>
            </a:r>
            <a:endParaRPr lang="hr-HR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69" y="2548984"/>
            <a:ext cx="5396249" cy="37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8258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854</TotalTime>
  <Words>327</Words>
  <Application>Microsoft Office PowerPoint</Application>
  <PresentationFormat>Široki zaslon</PresentationFormat>
  <Paragraphs>35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3" baseType="lpstr">
      <vt:lpstr>Arial</vt:lpstr>
      <vt:lpstr>Calibri</vt:lpstr>
      <vt:lpstr>BootcampIT-template</vt:lpstr>
      <vt:lpstr>Programiranje</vt:lpstr>
      <vt:lpstr>Uvod</vt:lpstr>
      <vt:lpstr>Hello World program</vt:lpstr>
      <vt:lpstr>C++ standardna biblioteka</vt:lpstr>
      <vt:lpstr>Namespaces</vt:lpstr>
      <vt:lpstr>Funkcija main()</vt:lpstr>
      <vt:lpstr>Naredbe u programu</vt:lpstr>
      <vt:lpstr>Komentari</vt:lpstr>
      <vt:lpstr>Prepišite Hello, world! program 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39</cp:revision>
  <dcterms:created xsi:type="dcterms:W3CDTF">2017-02-02T07:12:53Z</dcterms:created>
  <dcterms:modified xsi:type="dcterms:W3CDTF">2018-11-25T18:11:44Z</dcterms:modified>
</cp:coreProperties>
</file>